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 id="2" name="観光庁加藤" initials="加藤" lastIdx="2" clrIdx="1">
    <p:extLst>
      <p:ext uri="{19B8F6BF-5375-455C-9EA6-DF929625EA0E}">
        <p15:presenceInfo xmlns:p15="http://schemas.microsoft.com/office/powerpoint/2012/main" userId="観光庁加藤" providerId="None"/>
      </p:ext>
    </p:extLst>
  </p:cmAuthor>
  <p:cmAuthor id="3" name="ㅤ" initials="ㅤ" lastIdx="2" clrIdx="2">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rgbClr val="00000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73" d="100"/>
          <a:sy n="73" d="100"/>
        </p:scale>
        <p:origin x="1278" y="78"/>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2023/2/28</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245">
              <a:defRPr/>
            </a:pPr>
            <a:fld id="{9247A257-4C07-4AB6-BC31-F377782D84F4}" type="slidenum">
              <a:rPr lang="ja-JP" altLang="en-US">
                <a:solidFill>
                  <a:prstClr val="black"/>
                </a:solidFill>
                <a:latin typeface="游ゴシック"/>
                <a:ea typeface="游ゴシック" panose="020B0400000000000000" pitchFamily="50" charset="-128"/>
              </a:rPr>
              <a:pPr defTabSz="914245">
                <a:defRPr/>
              </a:pPr>
              <a:t>1</a:t>
            </a:fld>
            <a:endParaRPr lang="ja-JP" altLang="en-US" dirty="0">
              <a:solidFill>
                <a:prstClr val="black"/>
              </a:solidFill>
              <a:latin typeface="游ゴシック"/>
              <a:ea typeface="游ゴシック" panose="020B0400000000000000" pitchFamily="50" charset="-128"/>
            </a:endParaRPr>
          </a:p>
        </p:txBody>
      </p:sp>
    </p:spTree>
    <p:extLst>
      <p:ext uri="{BB962C8B-B14F-4D97-AF65-F5344CB8AC3E}">
        <p14:creationId xmlns:p14="http://schemas.microsoft.com/office/powerpoint/2010/main" val="177379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8"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9"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50"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4" name="テキスト ボックス 96">
            <a:extLst>
              <a:ext uri="{FF2B5EF4-FFF2-40B4-BE49-F238E27FC236}">
                <a16:creationId xmlns:a16="http://schemas.microsoft.com/office/drawing/2014/main" id="{C4681E75-1B5B-4E45-93C1-DFE34BFF9C2A}"/>
              </a:ext>
            </a:extLst>
          </p:cNvPr>
          <p:cNvSpPr txBox="1"/>
          <p:nvPr userDrawn="1"/>
        </p:nvSpPr>
        <p:spPr>
          <a:xfrm>
            <a:off x="8358390" y="4352"/>
            <a:ext cx="1533096" cy="415498"/>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700" dirty="0" smtClean="0">
                <a:latin typeface="BIZ UDPゴシック" panose="020B0400000000000000" pitchFamily="50" charset="-128"/>
                <a:ea typeface="BIZ UDPゴシック" panose="020B0400000000000000" pitchFamily="50" charset="-128"/>
              </a:rPr>
              <a:t>持続可能性を核とした日本</a:t>
            </a:r>
            <a:endParaRPr kumimoji="1" lang="en-US" altLang="ja-JP" sz="700" dirty="0" smtClean="0">
              <a:latin typeface="BIZ UDPゴシック" panose="020B0400000000000000" pitchFamily="50" charset="-128"/>
              <a:ea typeface="BIZ UDPゴシック" panose="020B0400000000000000" pitchFamily="50" charset="-128"/>
            </a:endParaRPr>
          </a:p>
          <a:p>
            <a:pPr algn="ctr"/>
            <a:r>
              <a:rPr kumimoji="1" lang="ja-JP" altLang="en-US" sz="700" dirty="0" smtClean="0">
                <a:latin typeface="BIZ UDPゴシック" panose="020B0400000000000000" pitchFamily="50" charset="-128"/>
                <a:ea typeface="BIZ UDPゴシック" panose="020B0400000000000000" pitchFamily="50" charset="-128"/>
              </a:rPr>
              <a:t>ならではの世界的価値の創出</a:t>
            </a:r>
            <a:endParaRPr kumimoji="1" lang="en-US" altLang="ja-JP" sz="700" dirty="0" smtClean="0">
              <a:latin typeface="BIZ UDPゴシック" panose="020B0400000000000000" pitchFamily="50" charset="-128"/>
              <a:ea typeface="BIZ UDPゴシック" panose="020B0400000000000000" pitchFamily="50" charset="-128"/>
            </a:endParaRPr>
          </a:p>
          <a:p>
            <a:pPr algn="ctr"/>
            <a:r>
              <a:rPr kumimoji="1" lang="ja-JP" altLang="en-US" sz="700" dirty="0" smtClean="0">
                <a:latin typeface="BIZ UDPゴシック" panose="020B0400000000000000" pitchFamily="50" charset="-128"/>
                <a:ea typeface="BIZ UDPゴシック" panose="020B0400000000000000" pitchFamily="50" charset="-128"/>
              </a:rPr>
              <a:t>サステナブルツーリズム推進計画</a:t>
            </a:r>
            <a:endParaRPr kumimoji="1" lang="en-US" altLang="ja-JP" sz="7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0" name="正方形/長方形 2"/>
          <p:cNvSpPr>
            <a:spLocks noChangeArrowheads="1"/>
          </p:cNvSpPr>
          <p:nvPr/>
        </p:nvSpPr>
        <p:spPr>
          <a:xfrm>
            <a:off x="0" y="-1"/>
            <a:ext cx="8374743"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b="1" kern="0" dirty="0">
                <a:latin typeface="BIZ UDPゴシック" panose="020B0400000000000000" pitchFamily="50" charset="-128"/>
                <a:ea typeface="BIZ UDPゴシック" panose="020B0400000000000000" pitchFamily="50" charset="-128"/>
              </a:rPr>
              <a:t>　</a:t>
            </a:r>
            <a:r>
              <a:rPr lang="ja-JP" altLang="en-US" sz="2400" b="1" kern="0" dirty="0" smtClean="0">
                <a:solidFill>
                  <a:srgbClr val="0070C0"/>
                </a:solidFill>
                <a:latin typeface="BIZ UDPゴシック" panose="020B0400000000000000" pitchFamily="50" charset="-128"/>
                <a:ea typeface="BIZ UDPゴシック" panose="020B0400000000000000" pitchFamily="50" charset="-128"/>
              </a:rPr>
              <a:t>サステナブルツーリズム推進計画名</a:t>
            </a:r>
            <a:r>
              <a:rPr lang="ja-JP" altLang="en-US" sz="2400" b="1" kern="0" dirty="0" smtClean="0">
                <a:latin typeface="BIZ UDPゴシック" panose="020B0400000000000000" pitchFamily="50" charset="-128"/>
                <a:ea typeface="BIZ UDPゴシック" panose="020B0400000000000000" pitchFamily="50" charset="-128"/>
              </a:rPr>
              <a:t>（</a:t>
            </a:r>
            <a:r>
              <a:rPr lang="ja-JP" altLang="en-US" sz="2400" b="1" kern="0" dirty="0">
                <a:solidFill>
                  <a:srgbClr val="0070C0"/>
                </a:solidFill>
                <a:latin typeface="BIZ UDPゴシック" panose="020B0400000000000000" pitchFamily="50" charset="-128"/>
                <a:ea typeface="BIZ UDPゴシック" panose="020B0400000000000000" pitchFamily="50" charset="-128"/>
              </a:rPr>
              <a:t>申請団体名</a:t>
            </a:r>
            <a:r>
              <a:rPr lang="ja-JP" altLang="en-US" sz="2400" b="1" kern="0" dirty="0">
                <a:latin typeface="BIZ UDPゴシック" panose="020B0400000000000000" pitchFamily="50" charset="-128"/>
                <a:ea typeface="BIZ UDPゴシック" panose="020B0400000000000000" pitchFamily="50" charset="-128"/>
              </a:rPr>
              <a:t>）</a:t>
            </a:r>
          </a:p>
        </p:txBody>
      </p:sp>
      <p:sp>
        <p:nvSpPr>
          <p:cNvPr id="1131" name="テキスト ボックス 7"/>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a:t>
            </a:r>
            <a:r>
              <a:rPr lang="ja-JP" altLang="en-US" sz="900" dirty="0" smtClean="0">
                <a:latin typeface="BIZ UDPゴシック" panose="020B0400000000000000" pitchFamily="50" charset="-128"/>
                <a:ea typeface="BIZ UDPゴシック" panose="020B0400000000000000" pitchFamily="50" charset="-128"/>
              </a:rPr>
              <a:t>、黒字で記載</a:t>
            </a:r>
            <a:r>
              <a:rPr lang="ja-JP" altLang="en-US" sz="900" dirty="0">
                <a:latin typeface="BIZ UDPゴシック" panose="020B0400000000000000" pitchFamily="50" charset="-128"/>
                <a:ea typeface="BIZ UDPゴシック" panose="020B0400000000000000" pitchFamily="50" charset="-128"/>
              </a:rPr>
              <a:t>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134" name="字幕 2"/>
          <p:cNvSpPr txBox="1"/>
          <p:nvPr/>
        </p:nvSpPr>
        <p:spPr>
          <a:xfrm>
            <a:off x="12505" y="524070"/>
            <a:ext cx="2635250"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＜実証事業の概要等＞</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1135" name="表 3"/>
          <p:cNvGraphicFramePr>
            <a:graphicFrameLocks noGrp="1"/>
          </p:cNvGraphicFramePr>
          <p:nvPr>
            <p:extLst>
              <p:ext uri="{D42A27DB-BD31-4B8C-83A1-F6EECF244321}">
                <p14:modId xmlns:p14="http://schemas.microsoft.com/office/powerpoint/2010/main" val="4138059008"/>
              </p:ext>
            </p:extLst>
          </p:nvPr>
        </p:nvGraphicFramePr>
        <p:xfrm>
          <a:off x="5151591" y="849480"/>
          <a:ext cx="4680000" cy="1980000"/>
        </p:xfrm>
        <a:graphic>
          <a:graphicData uri="http://schemas.openxmlformats.org/drawingml/2006/table">
            <a:tbl>
              <a:tblPr firstRow="1" bandRow="1">
                <a:tableStyleId>{BDBED569-4797-4DF1-A0F4-6AAB3CD982D8}</a:tableStyleId>
              </a:tblPr>
              <a:tblGrid>
                <a:gridCol w="4680000">
                  <a:extLst>
                    <a:ext uri="{9D8B030D-6E8A-4147-A177-3AD203B41FA5}">
                      <a16:colId xmlns:a16="http://schemas.microsoft.com/office/drawing/2014/main" val="20000"/>
                    </a:ext>
                  </a:extLst>
                </a:gridCol>
              </a:tblGrid>
              <a:tr h="270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smtClean="0">
                          <a:solidFill>
                            <a:schemeClr val="tx1"/>
                          </a:solidFill>
                          <a:latin typeface="BIZ UDPゴシック" panose="020B0400000000000000" pitchFamily="50" charset="-128"/>
                          <a:ea typeface="BIZ UDPゴシック" panose="020B0400000000000000" pitchFamily="50" charset="-128"/>
                        </a:rPr>
                        <a:t>補助事業の取組内容</a:t>
                      </a: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100" b="1"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709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Ⅲ </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１．具体的な取組内容」を</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抜粋し記載してください。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788163"/>
                  </a:ext>
                </a:extLst>
              </a:tr>
            </a:tbl>
          </a:graphicData>
        </a:graphic>
      </p:graphicFrame>
      <p:graphicFrame>
        <p:nvGraphicFramePr>
          <p:cNvPr id="1136" name="表 3"/>
          <p:cNvGraphicFramePr>
            <a:graphicFrameLocks noGrp="1"/>
          </p:cNvGraphicFramePr>
          <p:nvPr>
            <p:extLst>
              <p:ext uri="{D42A27DB-BD31-4B8C-83A1-F6EECF244321}">
                <p14:modId xmlns:p14="http://schemas.microsoft.com/office/powerpoint/2010/main" val="3475494162"/>
              </p:ext>
            </p:extLst>
          </p:nvPr>
        </p:nvGraphicFramePr>
        <p:xfrm>
          <a:off x="76038" y="849480"/>
          <a:ext cx="5031004" cy="5980867"/>
        </p:xfrm>
        <a:graphic>
          <a:graphicData uri="http://schemas.openxmlformats.org/drawingml/2006/table">
            <a:tbl>
              <a:tblPr firstRow="1" bandRow="1">
                <a:tableStyleId>{5C22544A-7EE6-4342-B048-85BDC9FD1C3A}</a:tableStyleId>
              </a:tblPr>
              <a:tblGrid>
                <a:gridCol w="990762">
                  <a:extLst>
                    <a:ext uri="{9D8B030D-6E8A-4147-A177-3AD203B41FA5}">
                      <a16:colId xmlns:a16="http://schemas.microsoft.com/office/drawing/2014/main" val="20000"/>
                    </a:ext>
                  </a:extLst>
                </a:gridCol>
                <a:gridCol w="2525486">
                  <a:extLst>
                    <a:ext uri="{9D8B030D-6E8A-4147-A177-3AD203B41FA5}">
                      <a16:colId xmlns:a16="http://schemas.microsoft.com/office/drawing/2014/main" val="20001"/>
                    </a:ext>
                  </a:extLst>
                </a:gridCol>
                <a:gridCol w="1514756">
                  <a:extLst>
                    <a:ext uri="{9D8B030D-6E8A-4147-A177-3AD203B41FA5}">
                      <a16:colId xmlns:a16="http://schemas.microsoft.com/office/drawing/2014/main" val="1331140748"/>
                    </a:ext>
                  </a:extLst>
                </a:gridCol>
              </a:tblGrid>
              <a:tr h="317129">
                <a:tc>
                  <a:txBody>
                    <a:bodyPr/>
                    <a:lstStyle/>
                    <a:p>
                      <a:pPr algn="ct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記載欄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10000"/>
                  </a:ext>
                </a:extLst>
              </a:tr>
              <a:tr h="3382256">
                <a:tc>
                  <a:txBody>
                    <a:bodyPr/>
                    <a:lstStyle/>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サステナブルツーリズム推進計画の概要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Ⅱ 2.</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計画の</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目的と概要」から記載してください。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smtClean="0">
                          <a:solidFill>
                            <a:srgbClr val="0070C0"/>
                          </a:solidFill>
                          <a:latin typeface="BIZ UDPゴシック" panose="020B0400000000000000" pitchFamily="50" charset="-128"/>
                          <a:ea typeface="BIZ UDPゴシック" panose="020B0400000000000000" pitchFamily="50" charset="-128"/>
                        </a:rPr>
                        <a:t>事業のイメージがわかる画像を添付してください。</a:t>
                      </a:r>
                      <a:endParaRPr lang="en-US" altLang="ja-JP" sz="1050" b="1" dirty="0" smtClean="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smtClean="0">
                          <a:solidFill>
                            <a:srgbClr val="0070C0"/>
                          </a:solidFill>
                          <a:latin typeface="BIZ UDPゴシック" panose="020B0400000000000000" pitchFamily="50" charset="-128"/>
                          <a:ea typeface="BIZ UDPゴシック" panose="020B0400000000000000" pitchFamily="50" charset="-128"/>
                        </a:rPr>
                        <a:t>なお画像については公表を前提とした公表可能な画像を添付してください。</a:t>
                      </a:r>
                      <a:endParaRPr lang="en-US" altLang="ja-JP" sz="1050" dirty="0" smtClean="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85273">
                <a:tc>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実施体制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計画申請者名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計画申請者以外の補助事業者、連携事業者名</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をそれぞれ記載してください。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r h="558751">
                <a:tc>
                  <a:txBody>
                    <a:bodyPr/>
                    <a:lstStyle/>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活用予定の</a:t>
                      </a:r>
                      <a:endParaRPr kumimoji="1" lang="en-US" altLang="ja-JP" sz="1200" b="1" spc="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地域資源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Ⅱ</a:t>
                      </a:r>
                      <a:r>
                        <a:rPr kumimoji="1" lang="ja-JP" altLang="en-US" sz="1050" b="1" baseline="0" dirty="0" smtClean="0">
                          <a:solidFill>
                            <a:srgbClr val="0070C0"/>
                          </a:solidFill>
                          <a:latin typeface="BIZ UDPゴシック" panose="020B0400000000000000" pitchFamily="50" charset="-128"/>
                          <a:ea typeface="BIZ UDPゴシック" panose="020B0400000000000000" pitchFamily="50" charset="-128"/>
                        </a:rPr>
                        <a:t> </a:t>
                      </a:r>
                      <a:r>
                        <a:rPr kumimoji="1" lang="en-US" altLang="ja-JP" sz="1050" b="1" baseline="0" dirty="0" smtClean="0">
                          <a:solidFill>
                            <a:srgbClr val="0070C0"/>
                          </a:solidFill>
                          <a:latin typeface="BIZ UDPゴシック" panose="020B0400000000000000" pitchFamily="50" charset="-128"/>
                          <a:ea typeface="BIZ UDPゴシック" panose="020B0400000000000000" pitchFamily="50" charset="-128"/>
                        </a:rPr>
                        <a:t>6</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活用を予定している地域資源」から記載してください。</a:t>
                      </a: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937458">
                <a:tc>
                  <a:txBody>
                    <a:bodyPr/>
                    <a:lstStyle/>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事業目標</a:t>
                      </a:r>
                      <a:endParaRPr kumimoji="1" lang="en-US" altLang="ja-JP" sz="1200" b="1" dirty="0" smtClean="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200" b="1" dirty="0" smtClean="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200" b="1" dirty="0" smtClean="0">
                          <a:solidFill>
                            <a:sysClr val="windowText" lastClr="000000"/>
                          </a:solidFill>
                          <a:latin typeface="BIZ UDPゴシック" panose="020B0400000000000000" pitchFamily="50" charset="-128"/>
                          <a:ea typeface="BIZ UDPゴシック" panose="020B0400000000000000" pitchFamily="50" charset="-128"/>
                        </a:rPr>
                        <a:t>事業方針</a:t>
                      </a:r>
                      <a:endPar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Ⅱ </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３．目標設定」及び「</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Ⅲ </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６</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計画終了後の方針」</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から事業方針・ゴールを記載してください。</a:t>
                      </a:r>
                      <a:endParaRPr kumimoji="1" lang="en-US" altLang="ja-JP" sz="1050" dirty="0" smtClean="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624562876"/>
                  </a:ext>
                </a:extLst>
              </a:tr>
            </a:tbl>
          </a:graphicData>
        </a:graphic>
      </p:graphicFrame>
      <p:sp>
        <p:nvSpPr>
          <p:cNvPr id="1143" name="字幕 2"/>
          <p:cNvSpPr txBox="1"/>
          <p:nvPr/>
        </p:nvSpPr>
        <p:spPr>
          <a:xfrm>
            <a:off x="5107041" y="524070"/>
            <a:ext cx="2290537"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＜具体的な事業内容＞</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12" name="正方形/長方形 2"/>
          <p:cNvSpPr>
            <a:spLocks noChangeArrowheads="1"/>
          </p:cNvSpPr>
          <p:nvPr/>
        </p:nvSpPr>
        <p:spPr>
          <a:xfrm>
            <a:off x="7397579" y="511140"/>
            <a:ext cx="2392688"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実施地域：</a:t>
            </a:r>
            <a:r>
              <a:rPr lang="ja-JP" altLang="en-US" sz="1050" b="1" kern="0" dirty="0">
                <a:solidFill>
                  <a:srgbClr val="0070C0"/>
                </a:solidFill>
                <a:latin typeface="BIZ UDPゴシック" panose="020B0400000000000000" pitchFamily="50" charset="-128"/>
                <a:ea typeface="BIZ UDPゴシック" panose="020B0400000000000000" pitchFamily="50" charset="-128"/>
              </a:rPr>
              <a:t>○○県●●</a:t>
            </a:r>
            <a:r>
              <a:rPr lang="ja-JP" altLang="en-US" sz="1050" b="1" kern="0" dirty="0" smtClean="0">
                <a:solidFill>
                  <a:srgbClr val="0070C0"/>
                </a:solidFill>
                <a:latin typeface="BIZ UDPゴシック" panose="020B0400000000000000" pitchFamily="50" charset="-128"/>
                <a:ea typeface="BIZ UDPゴシック" panose="020B0400000000000000" pitchFamily="50" charset="-128"/>
              </a:rPr>
              <a:t>市（代表地域）</a:t>
            </a:r>
            <a:endParaRPr lang="ja-JP" altLang="en-US" sz="1050" b="1" kern="0" dirty="0">
              <a:latin typeface="BIZ UDPゴシック" panose="020B0400000000000000" pitchFamily="50" charset="-128"/>
              <a:ea typeface="BIZ UDPゴシック" panose="020B0400000000000000" pitchFamily="50" charset="-128"/>
            </a:endParaRPr>
          </a:p>
        </p:txBody>
      </p:sp>
      <p:graphicFrame>
        <p:nvGraphicFramePr>
          <p:cNvPr id="14" name="表 3"/>
          <p:cNvGraphicFramePr>
            <a:graphicFrameLocks noGrp="1"/>
          </p:cNvGraphicFramePr>
          <p:nvPr>
            <p:extLst>
              <p:ext uri="{D42A27DB-BD31-4B8C-83A1-F6EECF244321}">
                <p14:modId xmlns:p14="http://schemas.microsoft.com/office/powerpoint/2010/main" val="1436459350"/>
              </p:ext>
            </p:extLst>
          </p:nvPr>
        </p:nvGraphicFramePr>
        <p:xfrm>
          <a:off x="5159510" y="2847973"/>
          <a:ext cx="4680000" cy="1980000"/>
        </p:xfrm>
        <a:graphic>
          <a:graphicData uri="http://schemas.openxmlformats.org/drawingml/2006/table">
            <a:tbl>
              <a:tblPr firstRow="1" bandRow="1">
                <a:tableStyleId>{BDBED569-4797-4DF1-A0F4-6AAB3CD982D8}</a:tableStyleId>
              </a:tblPr>
              <a:tblGrid>
                <a:gridCol w="4680000">
                  <a:extLst>
                    <a:ext uri="{9D8B030D-6E8A-4147-A177-3AD203B41FA5}">
                      <a16:colId xmlns:a16="http://schemas.microsoft.com/office/drawing/2014/main" val="20000"/>
                    </a:ext>
                  </a:extLst>
                </a:gridCol>
              </a:tblGrid>
              <a:tr h="270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smtClean="0">
                          <a:solidFill>
                            <a:schemeClr val="tx1"/>
                          </a:solidFill>
                          <a:latin typeface="BIZ UDPゴシック" panose="020B0400000000000000" pitchFamily="50" charset="-128"/>
                          <a:ea typeface="BIZ UDPゴシック" panose="020B0400000000000000" pitchFamily="50" charset="-128"/>
                        </a:rPr>
                        <a:t>サステナブルな観光コンテンツの造成等</a:t>
                      </a: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709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Ⅲ </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２</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補助事業完了後に造成・提供が可能となるコンテンツ等」を</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抜粋し記載してください。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788163"/>
                  </a:ext>
                </a:extLst>
              </a:tr>
            </a:tbl>
          </a:graphicData>
        </a:graphic>
      </p:graphicFrame>
      <p:graphicFrame>
        <p:nvGraphicFramePr>
          <p:cNvPr id="15" name="表 3"/>
          <p:cNvGraphicFramePr>
            <a:graphicFrameLocks noGrp="1"/>
          </p:cNvGraphicFramePr>
          <p:nvPr>
            <p:extLst>
              <p:ext uri="{D42A27DB-BD31-4B8C-83A1-F6EECF244321}">
                <p14:modId xmlns:p14="http://schemas.microsoft.com/office/powerpoint/2010/main" val="563220516"/>
              </p:ext>
            </p:extLst>
          </p:nvPr>
        </p:nvGraphicFramePr>
        <p:xfrm>
          <a:off x="5164654" y="4850347"/>
          <a:ext cx="4680000" cy="1980000"/>
        </p:xfrm>
        <a:graphic>
          <a:graphicData uri="http://schemas.openxmlformats.org/drawingml/2006/table">
            <a:tbl>
              <a:tblPr firstRow="1" bandRow="1">
                <a:tableStyleId>{BDBED569-4797-4DF1-A0F4-6AAB3CD982D8}</a:tableStyleId>
              </a:tblPr>
              <a:tblGrid>
                <a:gridCol w="4680000">
                  <a:extLst>
                    <a:ext uri="{9D8B030D-6E8A-4147-A177-3AD203B41FA5}">
                      <a16:colId xmlns:a16="http://schemas.microsoft.com/office/drawing/2014/main" val="20000"/>
                    </a:ext>
                  </a:extLst>
                </a:gridCol>
              </a:tblGrid>
              <a:tr h="270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smtClean="0">
                          <a:solidFill>
                            <a:schemeClr val="tx1"/>
                          </a:solidFill>
                          <a:latin typeface="BIZ UDPゴシック" panose="020B0400000000000000" pitchFamily="50" charset="-128"/>
                          <a:ea typeface="BIZ UDPゴシック" panose="020B0400000000000000" pitchFamily="50" charset="-128"/>
                        </a:rPr>
                        <a:t>好循環の仕組みづくり</a:t>
                      </a:r>
                      <a:r>
                        <a:rPr kumimoji="1" lang="en-US" altLang="ja-JP" sz="1100" b="1" dirty="0" smtClean="0">
                          <a:solidFill>
                            <a:schemeClr val="tx1"/>
                          </a:solidFill>
                          <a:latin typeface="BIZ UDPゴシック" panose="020B0400000000000000" pitchFamily="50" charset="-128"/>
                          <a:ea typeface="BIZ UDPゴシック" panose="020B04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709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Ⅲ </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３</a:t>
                      </a:r>
                      <a:r>
                        <a:rPr kumimoji="1" lang="en-US" altLang="ja-JP" sz="1050" b="1" dirty="0" smtClean="0">
                          <a:solidFill>
                            <a:srgbClr val="0070C0"/>
                          </a:solidFill>
                          <a:latin typeface="BIZ UDPゴシック" panose="020B0400000000000000" pitchFamily="50" charset="-128"/>
                          <a:ea typeface="BIZ UDPゴシック" panose="020B0400000000000000" pitchFamily="50" charset="-128"/>
                        </a:rPr>
                        <a:t>.</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補助事業完了後に取組む好循環の仕組み」を</a:t>
                      </a:r>
                      <a:r>
                        <a:rPr kumimoji="1" lang="ja-JP" altLang="en-US" sz="1050" b="1" dirty="0" smtClean="0">
                          <a:solidFill>
                            <a:srgbClr val="0070C0"/>
                          </a:solidFill>
                          <a:latin typeface="BIZ UDPゴシック" panose="020B0400000000000000" pitchFamily="50" charset="-128"/>
                          <a:ea typeface="BIZ UDPゴシック" panose="020B0400000000000000" pitchFamily="50" charset="-128"/>
                        </a:rPr>
                        <a:t>抜粋し記載してください。</a:t>
                      </a:r>
                      <a:endParaRPr kumimoji="1" lang="en-US" altLang="ja-JP" sz="1050" b="1" dirty="0" smtClean="0">
                        <a:solidFill>
                          <a:srgbClr val="0070C0"/>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788163"/>
                  </a:ext>
                </a:extLst>
              </a:tr>
            </a:tbl>
          </a:graphicData>
        </a:graphic>
      </p:graphicFrame>
    </p:spTree>
    <p:extLst>
      <p:ext uri="{BB962C8B-B14F-4D97-AF65-F5344CB8AC3E}">
        <p14:creationId xmlns:p14="http://schemas.microsoft.com/office/powerpoint/2010/main" val="244410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317</Words>
  <Application>Microsoft Office PowerPoint</Application>
  <PresentationFormat>A4 210 x 297 mm</PresentationFormat>
  <Paragraphs>30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HGP創英角ｺﾞｼｯｸUB</vt:lpstr>
      <vt:lpstr>ＭＳ Ｐゴシック</vt:lpstr>
      <vt:lpstr>游ゴシック</vt:lpstr>
      <vt:lpstr>Arial</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水口　 晋太朗</dc:creator>
  <cp:lastModifiedBy>水口　 晋太朗</cp:lastModifiedBy>
  <cp:revision>15</cp:revision>
  <cp:lastPrinted>2023-02-07T08:41:08Z</cp:lastPrinted>
  <dcterms:created xsi:type="dcterms:W3CDTF">2020-11-27T08:07:22Z</dcterms:created>
  <dcterms:modified xsi:type="dcterms:W3CDTF">2023-02-28T12:09:48Z</dcterms:modified>
</cp:coreProperties>
</file>