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2"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extLst>
      <p:ext uri="{19B8F6BF-5375-455C-9EA6-DF929625EA0E}">
        <p15:presenceInfo xmlns:p15="http://schemas.microsoft.com/office/powerpoint/2012/main" userId="ebcbbff0de730e75" providerId="Windows Live"/>
      </p:ext>
    </p:extLst>
  </p:cmAuthor>
  <p:cmAuthor id="2" name="観光庁加藤" initials="加藤" lastIdx="2" clrIdx="1">
    <p:extLst>
      <p:ext uri="{19B8F6BF-5375-455C-9EA6-DF929625EA0E}">
        <p15:presenceInfo xmlns:p15="http://schemas.microsoft.com/office/powerpoint/2012/main" userId="観光庁加藤" providerId="None"/>
      </p:ext>
    </p:extLst>
  </p:cmAuthor>
  <p:cmAuthor id="3" name="ㅤ" initials="ㅤ" lastIdx="2" clrIdx="2">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rgbClr val="00000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0"/>
    <p:restoredTop sz="94710" autoAdjust="0"/>
  </p:normalViewPr>
  <p:slideViewPr>
    <p:cSldViewPr snapToGrid="0" showGuides="1">
      <p:cViewPr varScale="1">
        <p:scale>
          <a:sx n="113" d="100"/>
          <a:sy n="113" d="100"/>
        </p:scale>
        <p:origin x="1506" y="108"/>
      </p:cViewPr>
      <p:guideLst>
        <p:guide orient="horz" pos="2160"/>
        <p:guide pos="31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澤 真智子" userId="3e527ff0-c90b-452d-b944-c6fb791d03fa" providerId="ADAL" clId="{536DF314-AC28-4CC1-A8A2-8CB7647D2657}"/>
    <pc:docChg chg="custSel modSld">
      <pc:chgData name="山澤 真智子" userId="3e527ff0-c90b-452d-b944-c6fb791d03fa" providerId="ADAL" clId="{536DF314-AC28-4CC1-A8A2-8CB7647D2657}" dt="2024-05-22T13:04:50.141" v="55" actId="14100"/>
      <pc:docMkLst>
        <pc:docMk/>
      </pc:docMkLst>
      <pc:sldChg chg="addSp modSp mod">
        <pc:chgData name="山澤 真智子" userId="3e527ff0-c90b-452d-b944-c6fb791d03fa" providerId="ADAL" clId="{536DF314-AC28-4CC1-A8A2-8CB7647D2657}" dt="2024-05-22T13:04:50.141" v="55" actId="14100"/>
        <pc:sldMkLst>
          <pc:docMk/>
          <pc:sldMk cId="2214766619" sldId="262"/>
        </pc:sldMkLst>
        <pc:spChg chg="add mod">
          <ac:chgData name="山澤 真智子" userId="3e527ff0-c90b-452d-b944-c6fb791d03fa" providerId="ADAL" clId="{536DF314-AC28-4CC1-A8A2-8CB7647D2657}" dt="2024-05-22T13:04:50.141" v="55" actId="14100"/>
          <ac:spMkLst>
            <pc:docMk/>
            <pc:sldMk cId="2214766619" sldId="262"/>
            <ac:spMk id="3" creationId="{AACB33BF-9021-B9DF-C4DA-27479104139C}"/>
          </ac:spMkLst>
        </pc:spChg>
        <pc:graphicFrameChg chg="modGraphic">
          <ac:chgData name="山澤 真智子" userId="3e527ff0-c90b-452d-b944-c6fb791d03fa" providerId="ADAL" clId="{536DF314-AC28-4CC1-A8A2-8CB7647D2657}" dt="2024-05-22T13:03:04.541" v="1" actId="400"/>
          <ac:graphicFrameMkLst>
            <pc:docMk/>
            <pc:sldMk cId="2214766619" sldId="262"/>
            <ac:graphicFrameMk id="4" creationId="{849598BC-55D9-8743-B560-6743C606C37C}"/>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3" name="ヘッダー プレースホルダー 1"/>
          <p:cNvSpPr>
            <a:spLocks noGrp="1"/>
          </p:cNvSpPr>
          <p:nvPr>
            <p:ph type="hdr" sz="quarter"/>
          </p:nvPr>
        </p:nvSpPr>
        <p:spPr>
          <a:xfrm>
            <a:off x="0" y="0"/>
            <a:ext cx="2918831" cy="493316"/>
          </a:xfrm>
          <a:prstGeom prst="rect">
            <a:avLst/>
          </a:prstGeom>
        </p:spPr>
        <p:txBody>
          <a:bodyPr vert="horz" lIns="91425" tIns="45712" rIns="91425" bIns="45712" rtlCol="0"/>
          <a:lstStyle>
            <a:lvl1pPr algn="l">
              <a:defRPr sz="1200"/>
            </a:lvl1pPr>
          </a:lstStyle>
          <a:p>
            <a:endParaRPr kumimoji="1" lang="ja-JP" altLang="en-US"/>
          </a:p>
        </p:txBody>
      </p:sp>
      <p:sp>
        <p:nvSpPr>
          <p:cNvPr id="1124" name="日付プレースホルダー 2"/>
          <p:cNvSpPr>
            <a:spLocks noGrp="1"/>
          </p:cNvSpPr>
          <p:nvPr>
            <p:ph type="dt" idx="1"/>
          </p:nvPr>
        </p:nvSpPr>
        <p:spPr>
          <a:xfrm>
            <a:off x="3815375" y="0"/>
            <a:ext cx="2918831" cy="493316"/>
          </a:xfrm>
          <a:prstGeom prst="rect">
            <a:avLst/>
          </a:prstGeom>
        </p:spPr>
        <p:txBody>
          <a:bodyPr vert="horz" lIns="91425" tIns="45712" rIns="91425" bIns="45712" rtlCol="0"/>
          <a:lstStyle>
            <a:lvl1pPr algn="r">
              <a:defRPr sz="1200"/>
            </a:lvl1pPr>
          </a:lstStyle>
          <a:p>
            <a:fld id="{46D06EA9-14B5-4F31-95CC-6AD91D20700D}" type="datetimeFigureOut">
              <a:rPr kumimoji="1" lang="ja-JP" altLang="en-US" smtClean="0"/>
              <a:t>2024/5/23</a:t>
            </a:fld>
            <a:endParaRPr kumimoji="1" lang="ja-JP" altLang="en-US"/>
          </a:p>
        </p:txBody>
      </p:sp>
      <p:sp>
        <p:nvSpPr>
          <p:cNvPr id="1125"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5" tIns="45712" rIns="91425" bIns="45712" rtlCol="0" anchor="ctr"/>
          <a:lstStyle/>
          <a:p>
            <a:endParaRPr lang="ja-JP" altLang="en-US"/>
          </a:p>
        </p:txBody>
      </p:sp>
      <p:sp>
        <p:nvSpPr>
          <p:cNvPr id="1126" name="ノート プレースホルダー 4"/>
          <p:cNvSpPr>
            <a:spLocks noGrp="1"/>
          </p:cNvSpPr>
          <p:nvPr>
            <p:ph type="body" sz="quarter" idx="3"/>
          </p:nvPr>
        </p:nvSpPr>
        <p:spPr>
          <a:xfrm>
            <a:off x="673576" y="4686500"/>
            <a:ext cx="5388610" cy="4439841"/>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27" name="フッター プレースホルダー 5"/>
          <p:cNvSpPr>
            <a:spLocks noGrp="1"/>
          </p:cNvSpPr>
          <p:nvPr>
            <p:ph type="ftr" sz="quarter" idx="4"/>
          </p:nvPr>
        </p:nvSpPr>
        <p:spPr>
          <a:xfrm>
            <a:off x="0" y="9371285"/>
            <a:ext cx="2918831" cy="493316"/>
          </a:xfrm>
          <a:prstGeom prst="rect">
            <a:avLst/>
          </a:prstGeom>
        </p:spPr>
        <p:txBody>
          <a:bodyPr vert="horz" lIns="91425" tIns="45712" rIns="91425" bIns="45712" rtlCol="0" anchor="b"/>
          <a:lstStyle>
            <a:lvl1pPr algn="l">
              <a:defRPr sz="1200"/>
            </a:lvl1pPr>
          </a:lstStyle>
          <a:p>
            <a:endParaRPr kumimoji="1" lang="ja-JP" altLang="en-US"/>
          </a:p>
        </p:txBody>
      </p:sp>
      <p:sp>
        <p:nvSpPr>
          <p:cNvPr id="1128" name="スライド番号プレースホルダー 6"/>
          <p:cNvSpPr>
            <a:spLocks noGrp="1"/>
          </p:cNvSpPr>
          <p:nvPr>
            <p:ph type="sldNum" sz="quarter" idx="5"/>
          </p:nvPr>
        </p:nvSpPr>
        <p:spPr>
          <a:xfrm>
            <a:off x="3815375" y="9371285"/>
            <a:ext cx="2918831" cy="493316"/>
          </a:xfrm>
          <a:prstGeom prst="rect">
            <a:avLst/>
          </a:prstGeom>
        </p:spPr>
        <p:txBody>
          <a:bodyPr vert="horz" lIns="91425" tIns="45712" rIns="91425" bIns="45712"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 name="スライド イメージ プレースホルダ 1"/>
          <p:cNvSpPr>
            <a:spLocks noGrp="1" noRot="1" noChangeAspect="1"/>
          </p:cNvSpPr>
          <p:nvPr>
            <p:ph type="sldImg"/>
          </p:nvPr>
        </p:nvSpPr>
        <p:spPr>
          <a:xfrm>
            <a:off x="5440363" y="360363"/>
            <a:ext cx="2587625" cy="1792287"/>
          </a:xfrm>
        </p:spPr>
      </p:sp>
      <p:sp>
        <p:nvSpPr>
          <p:cNvPr id="1146" name="ノート プレースホルダ 2"/>
          <p:cNvSpPr>
            <a:spLocks noGrp="1"/>
          </p:cNvSpPr>
          <p:nvPr>
            <p:ph type="body" idx="1"/>
          </p:nvPr>
        </p:nvSpPr>
        <p:spPr/>
        <p:txBody>
          <a:bodyPr>
            <a:normAutofit/>
          </a:bodyPr>
          <a:lstStyle/>
          <a:p>
            <a:endParaRPr kumimoji="1" lang="ja-JP" altLang="en-US" dirty="0"/>
          </a:p>
        </p:txBody>
      </p:sp>
      <p:sp>
        <p:nvSpPr>
          <p:cNvPr id="1147" name="スライド番号プレースホルダ 3"/>
          <p:cNvSpPr>
            <a:spLocks noGrp="1"/>
          </p:cNvSpPr>
          <p:nvPr>
            <p:ph type="sldNum" sz="quarter" idx="10"/>
          </p:nvPr>
        </p:nvSpPr>
        <p:spPr/>
        <p:txBody>
          <a:bodyPr/>
          <a:lstStyle/>
          <a:p>
            <a:pPr defTabSz="914245">
              <a:defRPr/>
            </a:pPr>
            <a:fld id="{9247A257-4C07-4AB6-BC31-F377782D84F4}" type="slidenum">
              <a:rPr lang="ja-JP" altLang="en-US">
                <a:solidFill>
                  <a:prstClr val="black"/>
                </a:solidFill>
                <a:latin typeface="游ゴシック"/>
                <a:ea typeface="游ゴシック" panose="020B0400000000000000" pitchFamily="50" charset="-128"/>
              </a:rPr>
              <a:pPr defTabSz="914245">
                <a:defRPr/>
              </a:pPr>
              <a:t>1</a:t>
            </a:fld>
            <a:endParaRPr lang="ja-JP" altLang="en-US" dirty="0">
              <a:solidFill>
                <a:prstClr val="black"/>
              </a:solidFill>
              <a:latin typeface="游ゴシック"/>
              <a:ea typeface="游ゴシック" panose="020B0400000000000000" pitchFamily="50" charset="-128"/>
            </a:endParaRPr>
          </a:p>
        </p:txBody>
      </p:sp>
    </p:spTree>
    <p:extLst>
      <p:ext uri="{BB962C8B-B14F-4D97-AF65-F5344CB8AC3E}">
        <p14:creationId xmlns:p14="http://schemas.microsoft.com/office/powerpoint/2010/main" val="1442698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9" name="Rectangle 14"/>
          <p:cNvSpPr>
            <a:spLocks noChangeArrowheads="1"/>
          </p:cNvSpPr>
          <p:nvPr/>
        </p:nvSpPr>
        <p:spPr>
          <a:xfrm>
            <a:off x="1833563" y="3284544"/>
            <a:ext cx="8072437" cy="73025"/>
          </a:xfrm>
          <a:prstGeom prst="rect">
            <a:avLst/>
          </a:prstGeom>
          <a:solidFill>
            <a:srgbClr val="FF0000"/>
          </a:solidFill>
          <a:ln w="9525">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40"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1"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2"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3"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4"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389004939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7" name="タイトル 1"/>
          <p:cNvSpPr>
            <a:spLocks noGrp="1"/>
          </p:cNvSpPr>
          <p:nvPr>
            <p:ph type="title"/>
          </p:nvPr>
        </p:nvSpPr>
        <p:spPr/>
        <p:txBody>
          <a:bodyPr/>
          <a:lstStyle/>
          <a:p>
            <a:r>
              <a:rPr lang="ja-JP" altLang="en-US"/>
              <a:t>マスター タイトルの書式設定</a:t>
            </a:r>
          </a:p>
        </p:txBody>
      </p:sp>
      <p:sp>
        <p:nvSpPr>
          <p:cNvPr id="1098"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425261292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3"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4"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5"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6"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7"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63085848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9"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1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1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7755980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4"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5"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6"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cxnSp>
        <p:nvCxnSpPr>
          <p:cNvPr id="1117"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431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19" name="日付プレースホルダー 3"/>
          <p:cNvSpPr>
            <a:spLocks noGrp="1"/>
          </p:cNvSpPr>
          <p:nvPr>
            <p:ph type="dt" sz="half" idx="10"/>
          </p:nvPr>
        </p:nvSpPr>
        <p:spPr/>
        <p:txBody>
          <a:bodyPr/>
          <a:lstStyle/>
          <a:p>
            <a:endParaRPr kumimoji="1" lang="ja-JP" altLang="en-US"/>
          </a:p>
        </p:txBody>
      </p:sp>
      <p:sp>
        <p:nvSpPr>
          <p:cNvPr id="1120" name="フッター プレースホルダー 4"/>
          <p:cNvSpPr>
            <a:spLocks noGrp="1"/>
          </p:cNvSpPr>
          <p:nvPr>
            <p:ph type="ftr" sz="quarter" idx="11"/>
          </p:nvPr>
        </p:nvSpPr>
        <p:spPr/>
        <p:txBody>
          <a:bodyPr/>
          <a:lstStyle/>
          <a:p>
            <a:endParaRPr kumimoji="1" lang="ja-JP" altLang="en-US"/>
          </a:p>
        </p:txBody>
      </p:sp>
      <p:sp>
        <p:nvSpPr>
          <p:cNvPr id="1121"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extLst>
      <p:ext uri="{BB962C8B-B14F-4D97-AF65-F5344CB8AC3E}">
        <p14:creationId xmlns:p14="http://schemas.microsoft.com/office/powerpoint/2010/main" val="366902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047"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タイトル 4">
            <a:extLst>
              <a:ext uri="{FF2B5EF4-FFF2-40B4-BE49-F238E27FC236}">
                <a16:creationId xmlns:a16="http://schemas.microsoft.com/office/drawing/2014/main" id="{9C510914-D93B-6103-94D8-815B595D41F6}"/>
              </a:ext>
            </a:extLst>
          </p:cNvPr>
          <p:cNvSpPr>
            <a:spLocks noGrp="1"/>
          </p:cNvSpPr>
          <p:nvPr>
            <p:ph type="title"/>
          </p:nvPr>
        </p:nvSpPr>
        <p:spPr/>
        <p:txBody>
          <a:bodyPr/>
          <a:lstStyle/>
          <a:p>
            <a:r>
              <a:rPr kumimoji="1" lang="ja-JP" altLang="en-US"/>
              <a:t>マスター タイトルの書式設定</a:t>
            </a:r>
          </a:p>
        </p:txBody>
      </p:sp>
      <p:sp>
        <p:nvSpPr>
          <p:cNvPr id="6" name="日付プレースホルダー 5">
            <a:extLst>
              <a:ext uri="{FF2B5EF4-FFF2-40B4-BE49-F238E27FC236}">
                <a16:creationId xmlns:a16="http://schemas.microsoft.com/office/drawing/2014/main" id="{B39350C3-7D2B-49BD-5E93-7F66A35F547B}"/>
              </a:ext>
            </a:extLst>
          </p:cNvPr>
          <p:cNvSpPr>
            <a:spLocks noGrp="1"/>
          </p:cNvSpPr>
          <p:nvPr>
            <p:ph type="dt" sz="half" idx="10"/>
          </p:nvPr>
        </p:nvSpPr>
        <p:spPr/>
        <p:txBody>
          <a:bodyPr/>
          <a:lstStyle/>
          <a:p>
            <a:pPr fontAlgn="base">
              <a:spcBef>
                <a:spcPct val="0"/>
              </a:spcBef>
              <a:spcAft>
                <a:spcPct val="0"/>
              </a:spcAft>
              <a:defRPr/>
            </a:pPr>
            <a:endParaRPr lang="en-US" altLang="ja-JP" dirty="0"/>
          </a:p>
        </p:txBody>
      </p:sp>
      <p:sp>
        <p:nvSpPr>
          <p:cNvPr id="7" name="フッター プレースホルダー 6">
            <a:extLst>
              <a:ext uri="{FF2B5EF4-FFF2-40B4-BE49-F238E27FC236}">
                <a16:creationId xmlns:a16="http://schemas.microsoft.com/office/drawing/2014/main" id="{B6BE3411-695E-493D-FE1A-92C4068AF033}"/>
              </a:ext>
            </a:extLst>
          </p:cNvPr>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8" name="スライド番号プレースホルダー 7">
            <a:extLst>
              <a:ext uri="{FF2B5EF4-FFF2-40B4-BE49-F238E27FC236}">
                <a16:creationId xmlns:a16="http://schemas.microsoft.com/office/drawing/2014/main" id="{81848AB1-630E-2D6B-5ED1-B8D5236BE57B}"/>
              </a:ext>
            </a:extLst>
          </p:cNvPr>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65890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4" name="Rectangle 3"/>
          <p:cNvSpPr>
            <a:spLocks noGrp="1" noChangeArrowheads="1"/>
          </p:cNvSpPr>
          <p:nvPr>
            <p:ph type="dt" sz="half" idx="10"/>
          </p:nvPr>
        </p:nvSpPr>
        <p:spPr>
          <a:ln/>
        </p:spPr>
        <p:txBody>
          <a:bodyPr/>
          <a:lstStyle>
            <a:lvl1pPr>
              <a:defRPr/>
            </a:lvl1pPr>
          </a:lstStyle>
          <a:p>
            <a:pPr>
              <a:defRPr/>
            </a:pPr>
            <a:endParaRPr lang="en-US" altLang="ja-JP" dirty="0"/>
          </a:p>
        </p:txBody>
      </p:sp>
      <p:sp>
        <p:nvSpPr>
          <p:cNvPr id="1055" name="Rectangle 4"/>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56" name="Rectangle 5"/>
          <p:cNvSpPr>
            <a:spLocks noGrp="1" noChangeArrowheads="1"/>
          </p:cNvSpPr>
          <p:nvPr>
            <p:ph type="sldNum" sz="quarter" idx="12"/>
          </p:nvPr>
        </p:nvSpPr>
        <p:spPr>
          <a:ln/>
        </p:spPr>
        <p:txBody>
          <a:bodyPr/>
          <a:lstStyle>
            <a:lvl1pPr>
              <a:defRPr/>
            </a:lvl1pPr>
          </a:lstStyle>
          <a:p>
            <a:pPr>
              <a:defRPr/>
            </a:pPr>
            <a:fld id="{DFEEB25D-4B7B-45DF-AF0B-DD05B66E5003}" type="slidenum">
              <a:rPr lang="en-US" altLang="ja-JP" smtClean="0"/>
              <a:pPr>
                <a:defRPr/>
              </a:pPr>
              <a:t>‹#›</a:t>
            </a:fld>
            <a:endParaRPr lang="en-US" altLang="ja-JP" dirty="0"/>
          </a:p>
        </p:txBody>
      </p:sp>
    </p:spTree>
    <p:extLst>
      <p:ext uri="{BB962C8B-B14F-4D97-AF65-F5344CB8AC3E}">
        <p14:creationId xmlns:p14="http://schemas.microsoft.com/office/powerpoint/2010/main" val="294651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8" name="タイトル 1"/>
          <p:cNvSpPr>
            <a:spLocks noGrp="1"/>
          </p:cNvSpPr>
          <p:nvPr>
            <p:ph type="title"/>
          </p:nvPr>
        </p:nvSpPr>
        <p:spPr/>
        <p:txBody>
          <a:bodyPr/>
          <a:lstStyle/>
          <a:p>
            <a:r>
              <a:rPr lang="ja-JP" altLang="en-US"/>
              <a:t>マスター タイトルの書式設定</a:t>
            </a:r>
          </a:p>
        </p:txBody>
      </p:sp>
      <p:sp>
        <p:nvSpPr>
          <p:cNvPr id="1059"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62"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63"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0630396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5"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6"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7"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8"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9"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7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7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6220272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4" name="タイトル 1"/>
          <p:cNvSpPr>
            <a:spLocks noGrp="1"/>
          </p:cNvSpPr>
          <p:nvPr>
            <p:ph type="title"/>
          </p:nvPr>
        </p:nvSpPr>
        <p:spPr/>
        <p:txBody>
          <a:bodyPr/>
          <a:lstStyle/>
          <a:p>
            <a:r>
              <a:rPr lang="ja-JP" altLang="en-US"/>
              <a:t>マスター タイトルの書式設定</a:t>
            </a:r>
          </a:p>
        </p:txBody>
      </p:sp>
      <p:sp>
        <p:nvSpPr>
          <p:cNvPr id="1075"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76"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77" name="Rectangle 5"/>
          <p:cNvSpPr>
            <a:spLocks noGrp="1" noChangeArrowheads="1"/>
          </p:cNvSpPr>
          <p:nvPr>
            <p:ph type="sldNum" sz="quarter" idx="12"/>
          </p:nvPr>
        </p:nvSpPr>
        <p:spPr>
          <a:ln/>
        </p:spPr>
        <p:txBody>
          <a:bodyPr/>
          <a:lstStyle>
            <a:lvl1pPr>
              <a:defRPr/>
            </a:lvl1pPr>
          </a:lstStyle>
          <a:p>
            <a:pPr>
              <a:defRPr/>
            </a:pPr>
            <a:fld id="{6C8B3383-B952-447B-9C5E-1900D707C22A}"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3599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9" name="Rectangle 3"/>
          <p:cNvSpPr>
            <a:spLocks noGrp="1" noChangeArrowheads="1"/>
          </p:cNvSpPr>
          <p:nvPr>
            <p:ph type="dt" sz="half" idx="10"/>
          </p:nvPr>
        </p:nvSpPr>
        <p:spPr>
          <a:ln/>
        </p:spPr>
        <p:txBody>
          <a:bodyPr/>
          <a:lstStyle>
            <a:lvl1pPr>
              <a:defRPr/>
            </a:lvl1pPr>
          </a:lstStyle>
          <a:p>
            <a:pPr>
              <a:defRPr/>
            </a:pPr>
            <a:endParaRPr lang="en-US" altLang="ja-JP" dirty="0">
              <a:solidFill>
                <a:prstClr val="black"/>
              </a:solidFill>
            </a:endParaRPr>
          </a:p>
        </p:txBody>
      </p:sp>
      <p:sp>
        <p:nvSpPr>
          <p:cNvPr id="1080" name="Rectangle 4"/>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1081" name="Rectangle 5"/>
          <p:cNvSpPr>
            <a:spLocks noGrp="1" noChangeArrowheads="1"/>
          </p:cNvSpPr>
          <p:nvPr>
            <p:ph type="sldNum" sz="quarter" idx="12"/>
          </p:nvPr>
        </p:nvSpPr>
        <p:spPr>
          <a:ln/>
        </p:spPr>
        <p:txBody>
          <a:bodyPr/>
          <a:lstStyle>
            <a:lvl1pPr>
              <a:defRPr/>
            </a:lvl1pPr>
          </a:lstStyle>
          <a:p>
            <a:pPr>
              <a:defRPr/>
            </a:pPr>
            <a:fld id="{6A8F643B-1E2A-4F03-8182-047C0680F225}"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66807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3"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4"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5"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6"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87"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88"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6717415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90"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1"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2"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3"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4"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95"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9541576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4" name="テキスト ボックス 96">
            <a:extLst>
              <a:ext uri="{FF2B5EF4-FFF2-40B4-BE49-F238E27FC236}">
                <a16:creationId xmlns:a16="http://schemas.microsoft.com/office/drawing/2014/main" id="{C4681E75-1B5B-4E45-93C1-DFE34BFF9C2A}"/>
              </a:ext>
            </a:extLst>
          </p:cNvPr>
          <p:cNvSpPr txBox="1"/>
          <p:nvPr userDrawn="1"/>
        </p:nvSpPr>
        <p:spPr>
          <a:xfrm>
            <a:off x="8358390" y="4352"/>
            <a:ext cx="1533096" cy="415498"/>
          </a:xfrm>
          <a:prstGeom prst="rect">
            <a:avLst/>
          </a:prstGeom>
          <a:solidFill>
            <a:srgbClr val="FFFF00"/>
          </a:solidFill>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700" dirty="0">
                <a:latin typeface="BIZ UDPゴシック" panose="020B0400000000000000" pitchFamily="50" charset="-128"/>
                <a:ea typeface="BIZ UDPゴシック" panose="020B0400000000000000" pitchFamily="50" charset="-128"/>
              </a:rPr>
              <a:t>持続可能性を核とした日本</a:t>
            </a:r>
            <a:endParaRPr kumimoji="1" lang="en-US" altLang="ja-JP" sz="700" dirty="0">
              <a:latin typeface="BIZ UDPゴシック" panose="020B0400000000000000" pitchFamily="50" charset="-128"/>
              <a:ea typeface="BIZ UDPゴシック" panose="020B0400000000000000" pitchFamily="50" charset="-128"/>
            </a:endParaRPr>
          </a:p>
          <a:p>
            <a:pPr algn="ctr"/>
            <a:r>
              <a:rPr kumimoji="1" lang="ja-JP" altLang="en-US" sz="700" dirty="0">
                <a:latin typeface="BIZ UDPゴシック" panose="020B0400000000000000" pitchFamily="50" charset="-128"/>
                <a:ea typeface="BIZ UDPゴシック" panose="020B0400000000000000" pitchFamily="50" charset="-128"/>
              </a:rPr>
              <a:t>ならではの世界的価値の創出</a:t>
            </a:r>
            <a:endParaRPr kumimoji="1" lang="en-US" altLang="ja-JP" sz="700" dirty="0">
              <a:latin typeface="BIZ UDPゴシック" panose="020B0400000000000000" pitchFamily="50" charset="-128"/>
              <a:ea typeface="BIZ UDPゴシック" panose="020B0400000000000000" pitchFamily="50" charset="-128"/>
            </a:endParaRPr>
          </a:p>
          <a:p>
            <a:pPr algn="ctr"/>
            <a:r>
              <a:rPr kumimoji="1" lang="ja-JP" altLang="en-US" sz="700" dirty="0">
                <a:latin typeface="BIZ UDPゴシック" panose="020B0400000000000000" pitchFamily="50" charset="-128"/>
                <a:ea typeface="BIZ UDPゴシック" panose="020B0400000000000000" pitchFamily="50" charset="-128"/>
              </a:rPr>
              <a:t>サステナブルツーリズム推進計画</a:t>
            </a:r>
            <a:endParaRPr kumimoji="1" lang="en-US" altLang="ja-JP" sz="7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41522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0" name="正方形/長方形 2"/>
          <p:cNvSpPr>
            <a:spLocks noChangeArrowheads="1"/>
          </p:cNvSpPr>
          <p:nvPr/>
        </p:nvSpPr>
        <p:spPr>
          <a:xfrm>
            <a:off x="0" y="-1"/>
            <a:ext cx="9906000" cy="393051"/>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400" b="1" kern="0" dirty="0">
                <a:latin typeface="BIZ UDPゴシック" panose="020B0400000000000000" pitchFamily="50" charset="-128"/>
                <a:ea typeface="BIZ UDPゴシック" panose="020B0400000000000000" pitchFamily="50" charset="-128"/>
              </a:rPr>
              <a:t>　</a:t>
            </a:r>
            <a:r>
              <a:rPr lang="ja-JP" altLang="en-US" sz="2400" b="1" kern="0" dirty="0">
                <a:solidFill>
                  <a:srgbClr val="0070C0"/>
                </a:solidFill>
                <a:latin typeface="BIZ UDPゴシック" panose="020B0400000000000000" pitchFamily="50" charset="-128"/>
                <a:ea typeface="BIZ UDPゴシック" panose="020B0400000000000000" pitchFamily="50" charset="-128"/>
              </a:rPr>
              <a:t>サステナブルツーリズム推進計画名</a:t>
            </a:r>
            <a:r>
              <a:rPr lang="ja-JP" altLang="en-US" sz="2400" b="1" kern="0" dirty="0">
                <a:latin typeface="BIZ UDPゴシック" panose="020B0400000000000000" pitchFamily="50" charset="-128"/>
                <a:ea typeface="BIZ UDPゴシック" panose="020B0400000000000000" pitchFamily="50" charset="-128"/>
              </a:rPr>
              <a:t>（</a:t>
            </a:r>
            <a:r>
              <a:rPr lang="ja-JP" altLang="en-US" sz="2400" b="1" kern="0" dirty="0">
                <a:solidFill>
                  <a:srgbClr val="0070C0"/>
                </a:solidFill>
                <a:latin typeface="BIZ UDPゴシック" panose="020B0400000000000000" pitchFamily="50" charset="-128"/>
                <a:ea typeface="BIZ UDPゴシック" panose="020B0400000000000000" pitchFamily="50" charset="-128"/>
              </a:rPr>
              <a:t>申請団体名</a:t>
            </a:r>
            <a:r>
              <a:rPr lang="ja-JP" altLang="en-US" sz="2400" b="1" kern="0" dirty="0">
                <a:latin typeface="BIZ UDPゴシック" panose="020B0400000000000000" pitchFamily="50" charset="-128"/>
                <a:ea typeface="BIZ UDPゴシック" panose="020B0400000000000000" pitchFamily="50" charset="-128"/>
              </a:rPr>
              <a:t>）</a:t>
            </a:r>
          </a:p>
        </p:txBody>
      </p:sp>
      <p:sp>
        <p:nvSpPr>
          <p:cNvPr id="1131" name="テキスト ボックス 7"/>
          <p:cNvSpPr txBox="1"/>
          <p:nvPr/>
        </p:nvSpPr>
        <p:spPr>
          <a:xfrm>
            <a:off x="-61252" y="-380508"/>
            <a:ext cx="7925092" cy="369332"/>
          </a:xfrm>
          <a:prstGeom prst="rect">
            <a:avLst/>
          </a:prstGeom>
          <a:noFill/>
        </p:spPr>
        <p:txBody>
          <a:bodyPr wrap="square" rtlCol="0" anchor="ctr">
            <a:spAutoFit/>
          </a:bodyPr>
          <a:lstStyle/>
          <a:p>
            <a:r>
              <a:rPr lang="ja-JP" altLang="en-US" sz="900" dirty="0">
                <a:latin typeface="BIZ UDPゴシック" panose="020B0400000000000000" pitchFamily="50" charset="-128"/>
                <a:ea typeface="BIZ UDPゴシック" panose="020B0400000000000000" pitchFamily="50" charset="-128"/>
              </a:rPr>
              <a:t>注１：公表される前提で作成してください。注２：実証事業の概要が本事業概要説明書</a:t>
            </a:r>
            <a:r>
              <a:rPr lang="ja-JP" altLang="en-US" sz="900" u="sng" dirty="0">
                <a:solidFill>
                  <a:srgbClr val="FF0000"/>
                </a:solidFill>
                <a:latin typeface="BIZ UDPゴシック" panose="020B0400000000000000" pitchFamily="50" charset="-128"/>
                <a:ea typeface="BIZ UDPゴシック" panose="020B0400000000000000" pitchFamily="50" charset="-128"/>
              </a:rPr>
              <a:t>１枚</a:t>
            </a:r>
            <a:r>
              <a:rPr lang="ja-JP" altLang="en-US" sz="900" dirty="0">
                <a:latin typeface="BIZ UDPゴシック" panose="020B0400000000000000" pitchFamily="50" charset="-128"/>
                <a:ea typeface="BIZ UDPゴシック" panose="020B0400000000000000" pitchFamily="50" charset="-128"/>
              </a:rPr>
              <a:t>で分かるように簡潔に記載してください。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注３：</a:t>
            </a:r>
            <a:r>
              <a:rPr lang="ja-JP" altLang="en-US" sz="900" dirty="0">
                <a:solidFill>
                  <a:srgbClr val="0070C0"/>
                </a:solidFill>
                <a:latin typeface="BIZ UDPゴシック" panose="020B0400000000000000" pitchFamily="50" charset="-128"/>
                <a:ea typeface="BIZ UDPゴシック" panose="020B0400000000000000" pitchFamily="50" charset="-128"/>
              </a:rPr>
              <a:t>青字の記入要領等</a:t>
            </a:r>
            <a:r>
              <a:rPr lang="ja-JP" altLang="en-US" sz="900" dirty="0">
                <a:latin typeface="BIZ UDPゴシック" panose="020B0400000000000000" pitchFamily="50" charset="-128"/>
                <a:ea typeface="BIZ UDPゴシック" panose="020B0400000000000000" pitchFamily="50" charset="-128"/>
              </a:rPr>
              <a:t>を削除の上、黒字で記載してください。フォントサイズは</a:t>
            </a:r>
            <a:r>
              <a:rPr lang="en-US" altLang="ja-JP" sz="900" dirty="0">
                <a:latin typeface="BIZ UDPゴシック" panose="020B0400000000000000" pitchFamily="50" charset="-128"/>
                <a:ea typeface="BIZ UDPゴシック" panose="020B0400000000000000" pitchFamily="50" charset="-128"/>
              </a:rPr>
              <a:t>【10.5</a:t>
            </a:r>
            <a:r>
              <a:rPr lang="ja-JP" altLang="en-US" sz="900" dirty="0">
                <a:latin typeface="BIZ UDPゴシック" panose="020B0400000000000000" pitchFamily="50" charset="-128"/>
                <a:ea typeface="BIZ UDPゴシック" panose="020B0400000000000000" pitchFamily="50" charset="-128"/>
              </a:rPr>
              <a:t>ポイント以上</a:t>
            </a: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とし、</a:t>
            </a:r>
            <a:r>
              <a:rPr lang="ja-JP" altLang="en-US" sz="900"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dirty="0">
                <a:solidFill>
                  <a:srgbClr val="FF0000"/>
                </a:solidFill>
                <a:latin typeface="BIZ UDPゴシック" panose="020B0400000000000000" pitchFamily="50" charset="-128"/>
                <a:ea typeface="BIZ UDPゴシック" panose="020B0400000000000000" pitchFamily="50" charset="-128"/>
              </a:rPr>
              <a:t>で記載</a:t>
            </a:r>
            <a:r>
              <a:rPr lang="ja-JP" altLang="en-US" sz="900" dirty="0">
                <a:latin typeface="BIZ UDPゴシック" panose="020B0400000000000000" pitchFamily="50" charset="-128"/>
                <a:ea typeface="BIZ UDPゴシック" panose="020B0400000000000000" pitchFamily="50" charset="-128"/>
              </a:rPr>
              <a:t>してください。</a:t>
            </a:r>
          </a:p>
        </p:txBody>
      </p:sp>
      <p:sp>
        <p:nvSpPr>
          <p:cNvPr id="1134" name="字幕 2"/>
          <p:cNvSpPr txBox="1"/>
          <p:nvPr/>
        </p:nvSpPr>
        <p:spPr>
          <a:xfrm>
            <a:off x="12505" y="524070"/>
            <a:ext cx="2635250" cy="286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＜実証事業の概要等＞</a:t>
            </a:r>
            <a:endParaRPr lang="en-US" altLang="ja-JP" sz="1300" b="1" kern="0" dirty="0">
              <a:latin typeface="BIZ UDPゴシック" panose="020B0400000000000000" pitchFamily="50" charset="-128"/>
              <a:ea typeface="BIZ UDPゴシック" panose="020B0400000000000000" pitchFamily="50" charset="-128"/>
            </a:endParaRPr>
          </a:p>
        </p:txBody>
      </p:sp>
      <p:graphicFrame>
        <p:nvGraphicFramePr>
          <p:cNvPr id="1136" name="表 3"/>
          <p:cNvGraphicFramePr>
            <a:graphicFrameLocks noGrp="1"/>
          </p:cNvGraphicFramePr>
          <p:nvPr>
            <p:extLst>
              <p:ext uri="{D42A27DB-BD31-4B8C-83A1-F6EECF244321}">
                <p14:modId xmlns:p14="http://schemas.microsoft.com/office/powerpoint/2010/main" val="3358799972"/>
              </p:ext>
            </p:extLst>
          </p:nvPr>
        </p:nvGraphicFramePr>
        <p:xfrm>
          <a:off x="76038" y="849480"/>
          <a:ext cx="5031004" cy="5972477"/>
        </p:xfrm>
        <a:graphic>
          <a:graphicData uri="http://schemas.openxmlformats.org/drawingml/2006/table">
            <a:tbl>
              <a:tblPr firstRow="1" bandRow="1">
                <a:tableStyleId>{5C22544A-7EE6-4342-B048-85BDC9FD1C3A}</a:tableStyleId>
              </a:tblPr>
              <a:tblGrid>
                <a:gridCol w="990762">
                  <a:extLst>
                    <a:ext uri="{9D8B030D-6E8A-4147-A177-3AD203B41FA5}">
                      <a16:colId xmlns:a16="http://schemas.microsoft.com/office/drawing/2014/main" val="20000"/>
                    </a:ext>
                  </a:extLst>
                </a:gridCol>
                <a:gridCol w="2802467">
                  <a:extLst>
                    <a:ext uri="{9D8B030D-6E8A-4147-A177-3AD203B41FA5}">
                      <a16:colId xmlns:a16="http://schemas.microsoft.com/office/drawing/2014/main" val="20001"/>
                    </a:ext>
                  </a:extLst>
                </a:gridCol>
                <a:gridCol w="1237775">
                  <a:extLst>
                    <a:ext uri="{9D8B030D-6E8A-4147-A177-3AD203B41FA5}">
                      <a16:colId xmlns:a16="http://schemas.microsoft.com/office/drawing/2014/main" val="1331140748"/>
                    </a:ext>
                  </a:extLst>
                </a:gridCol>
              </a:tblGrid>
              <a:tr h="317129">
                <a:tc>
                  <a:txBody>
                    <a:bodyPr/>
                    <a:lstStyle/>
                    <a:p>
                      <a:pPr algn="ctr"/>
                      <a:r>
                        <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algn="ct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記載欄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extLst>
                  <a:ext uri="{0D108BD9-81ED-4DB2-BD59-A6C34878D82A}">
                    <a16:rowId xmlns:a16="http://schemas.microsoft.com/office/drawing/2014/main" val="10000"/>
                  </a:ext>
                </a:extLst>
              </a:tr>
              <a:tr h="1949124">
                <a:tc>
                  <a:txBody>
                    <a:bodyPr/>
                    <a:lstStyle/>
                    <a:p>
                      <a:pPr algn="ctr"/>
                      <a:r>
                        <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rPr>
                        <a:t>地域の</a:t>
                      </a:r>
                      <a:endParaRPr kumimoji="1" lang="en-US" altLang="ja-JP" sz="1200" b="1"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rPr>
                        <a:t>背景・課題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a:t>
                      </a:r>
                      <a:r>
                        <a:rPr kumimoji="1" lang="en-US" altLang="ja-JP" sz="1050" b="1" dirty="0">
                          <a:solidFill>
                            <a:srgbClr val="0070C0"/>
                          </a:solidFill>
                          <a:latin typeface="BIZ UDPゴシック" panose="020B0400000000000000" pitchFamily="50" charset="-128"/>
                          <a:ea typeface="BIZ UDPゴシック" panose="020B0400000000000000" pitchFamily="50" charset="-128"/>
                        </a:rPr>
                        <a:t>Ⅱ </a:t>
                      </a:r>
                      <a:r>
                        <a:rPr kumimoji="1" lang="ja-JP" altLang="en-US" sz="1050" b="1" dirty="0">
                          <a:solidFill>
                            <a:srgbClr val="0070C0"/>
                          </a:solidFill>
                          <a:latin typeface="BIZ UDPゴシック" panose="020B0400000000000000" pitchFamily="50" charset="-128"/>
                          <a:ea typeface="BIZ UDPゴシック" panose="020B0400000000000000" pitchFamily="50" charset="-128"/>
                        </a:rPr>
                        <a:t>１．地域の概要（背景・課題）」から記載してください。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solidFill>
                            <a:srgbClr val="0070C0"/>
                          </a:solidFill>
                          <a:latin typeface="BIZ UDPゴシック" panose="020B0400000000000000" pitchFamily="50" charset="-128"/>
                          <a:ea typeface="BIZ UDPゴシック" panose="020B0400000000000000" pitchFamily="50" charset="-128"/>
                        </a:rPr>
                        <a:t>事業のイメージがわかる画像を添付してください。</a:t>
                      </a:r>
                      <a:endParaRPr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solidFill>
                            <a:srgbClr val="0070C0"/>
                          </a:solidFill>
                          <a:latin typeface="BIZ UDPゴシック" panose="020B0400000000000000" pitchFamily="50" charset="-128"/>
                          <a:ea typeface="BIZ UDPゴシック" panose="020B0400000000000000" pitchFamily="50" charset="-128"/>
                        </a:rPr>
                        <a:t>なお画像については公表を前提とした公表可能な画像を添付してください。</a:t>
                      </a:r>
                      <a:endParaRPr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362200">
                <a:tc>
                  <a:txBody>
                    <a:bodyPr/>
                    <a:lstStyle/>
                    <a:p>
                      <a:pPr algn="ctr"/>
                      <a:r>
                        <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rPr>
                        <a:t>事業の</a:t>
                      </a:r>
                      <a:endParaRPr kumimoji="1" lang="en-US" altLang="ja-JP" sz="1200" b="1"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rPr>
                        <a:t>狙い・目的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a:t>
                      </a:r>
                      <a:r>
                        <a:rPr kumimoji="1" lang="en-US" altLang="ja-JP" sz="1050" b="1" dirty="0">
                          <a:solidFill>
                            <a:srgbClr val="0070C0"/>
                          </a:solidFill>
                          <a:latin typeface="BIZ UDPゴシック" panose="020B0400000000000000" pitchFamily="50" charset="-128"/>
                          <a:ea typeface="BIZ UDPゴシック" panose="020B0400000000000000" pitchFamily="50" charset="-128"/>
                        </a:rPr>
                        <a:t>Ⅱ 2</a:t>
                      </a:r>
                      <a:r>
                        <a:rPr kumimoji="1" lang="ja-JP" altLang="en-US" sz="1050" b="1" dirty="0">
                          <a:solidFill>
                            <a:srgbClr val="0070C0"/>
                          </a:solidFill>
                          <a:latin typeface="BIZ UDPゴシック" panose="020B0400000000000000" pitchFamily="50" charset="-128"/>
                          <a:ea typeface="BIZ UDPゴシック" panose="020B0400000000000000" pitchFamily="50" charset="-128"/>
                        </a:rPr>
                        <a:t>．事業の概要（狙い・目的）」から記載してください。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solidFill>
                            <a:srgbClr val="0070C0"/>
                          </a:solidFill>
                          <a:latin typeface="BIZ UDPゴシック" panose="020B0400000000000000" pitchFamily="50" charset="-128"/>
                          <a:ea typeface="BIZ UDPゴシック" panose="020B0400000000000000" pitchFamily="50" charset="-128"/>
                        </a:rPr>
                        <a:t>事業のイメージがわかる画像を添付してください。</a:t>
                      </a:r>
                      <a:endParaRPr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solidFill>
                            <a:srgbClr val="0070C0"/>
                          </a:solidFill>
                          <a:latin typeface="BIZ UDPゴシック" panose="020B0400000000000000" pitchFamily="50" charset="-128"/>
                          <a:ea typeface="BIZ UDPゴシック" panose="020B0400000000000000" pitchFamily="50" charset="-128"/>
                        </a:rPr>
                        <a:t>なお画像については公表を前提とした公表可能な画像を添付してください。</a:t>
                      </a:r>
                      <a:endParaRPr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3655628"/>
                  </a:ext>
                </a:extLst>
              </a:tr>
              <a:tr h="785273">
                <a:tc>
                  <a:txBody>
                    <a:bodyPr/>
                    <a:lstStyle/>
                    <a:p>
                      <a:pPr algn="ct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実施体制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計画申請者名</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計画申請者以外の補助事業者、連携事業者名</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をそれぞれ記載してください。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2"/>
                  </a:ext>
                </a:extLst>
              </a:tr>
              <a:tr h="558751">
                <a:tc>
                  <a:txBody>
                    <a:bodyPr/>
                    <a:lstStyle/>
                    <a:p>
                      <a:pPr algn="ct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活用予定の</a:t>
                      </a:r>
                      <a:endParaRPr kumimoji="1" lang="en-US" altLang="ja-JP" sz="1200" b="1" spc="0"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地域資源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a:t>
                      </a:r>
                      <a:r>
                        <a:rPr kumimoji="1" lang="en-US" altLang="ja-JP" sz="1050" b="1" dirty="0">
                          <a:solidFill>
                            <a:srgbClr val="0070C0"/>
                          </a:solidFill>
                          <a:latin typeface="BIZ UDPゴシック" panose="020B0400000000000000" pitchFamily="50" charset="-128"/>
                          <a:ea typeface="BIZ UDPゴシック" panose="020B0400000000000000" pitchFamily="50" charset="-128"/>
                        </a:rPr>
                        <a:t>Ⅱ</a:t>
                      </a:r>
                      <a:r>
                        <a:rPr kumimoji="1" lang="ja-JP" altLang="en-US" sz="1050" b="1" baseline="0" dirty="0">
                          <a:solidFill>
                            <a:srgbClr val="0070C0"/>
                          </a:solidFill>
                          <a:latin typeface="BIZ UDPゴシック" panose="020B0400000000000000" pitchFamily="50" charset="-128"/>
                          <a:ea typeface="BIZ UDPゴシック" panose="020B0400000000000000" pitchFamily="50" charset="-128"/>
                        </a:rPr>
                        <a:t> ５</a:t>
                      </a:r>
                      <a:r>
                        <a:rPr kumimoji="1" lang="en-US" altLang="ja-JP" sz="1050" b="1" dirty="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a:solidFill>
                            <a:srgbClr val="0070C0"/>
                          </a:solidFill>
                          <a:latin typeface="BIZ UDPゴシック" panose="020B0400000000000000" pitchFamily="50" charset="-128"/>
                          <a:ea typeface="BIZ UDPゴシック" panose="020B0400000000000000" pitchFamily="50" charset="-128"/>
                        </a:rPr>
                        <a:t>活用を予定している地域資源」から記載してください。</a:t>
                      </a: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1143" name="字幕 2"/>
          <p:cNvSpPr txBox="1"/>
          <p:nvPr/>
        </p:nvSpPr>
        <p:spPr>
          <a:xfrm>
            <a:off x="5107041" y="524070"/>
            <a:ext cx="2290537" cy="286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＜具体的な事業内容＞</a:t>
            </a:r>
            <a:endParaRPr lang="en-US" altLang="ja-JP" sz="1300" b="1" kern="0" dirty="0">
              <a:latin typeface="BIZ UDPゴシック" panose="020B0400000000000000" pitchFamily="50" charset="-128"/>
              <a:ea typeface="BIZ UDPゴシック" panose="020B0400000000000000" pitchFamily="50" charset="-128"/>
            </a:endParaRPr>
          </a:p>
        </p:txBody>
      </p:sp>
      <p:sp>
        <p:nvSpPr>
          <p:cNvPr id="12" name="正方形/長方形 2"/>
          <p:cNvSpPr>
            <a:spLocks noChangeArrowheads="1"/>
          </p:cNvSpPr>
          <p:nvPr/>
        </p:nvSpPr>
        <p:spPr>
          <a:xfrm>
            <a:off x="7397579" y="511140"/>
            <a:ext cx="2392688" cy="321396"/>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None/>
            </a:pPr>
            <a:r>
              <a:rPr lang="ja-JP" altLang="en-US" sz="1050" b="1" kern="0" dirty="0">
                <a:latin typeface="BIZ UDPゴシック" panose="020B0400000000000000" pitchFamily="50" charset="-128"/>
                <a:ea typeface="BIZ UDPゴシック" panose="020B0400000000000000" pitchFamily="50" charset="-128"/>
              </a:rPr>
              <a:t>　 実施地域：</a:t>
            </a:r>
            <a:r>
              <a:rPr lang="ja-JP" altLang="en-US" sz="1050" b="1" kern="0" dirty="0">
                <a:solidFill>
                  <a:srgbClr val="0070C0"/>
                </a:solidFill>
                <a:latin typeface="BIZ UDPゴシック" panose="020B0400000000000000" pitchFamily="50" charset="-128"/>
                <a:ea typeface="BIZ UDPゴシック" panose="020B0400000000000000" pitchFamily="50" charset="-128"/>
              </a:rPr>
              <a:t>○○県●●市（代表地域）</a:t>
            </a:r>
            <a:endParaRPr lang="ja-JP" altLang="en-US" sz="1050" b="1" kern="0" dirty="0">
              <a:latin typeface="BIZ UDPゴシック" panose="020B0400000000000000" pitchFamily="50" charset="-128"/>
              <a:ea typeface="BIZ UDPゴシック" panose="020B0400000000000000" pitchFamily="50" charset="-128"/>
            </a:endParaRPr>
          </a:p>
        </p:txBody>
      </p:sp>
      <p:graphicFrame>
        <p:nvGraphicFramePr>
          <p:cNvPr id="4" name="表 3">
            <a:extLst>
              <a:ext uri="{FF2B5EF4-FFF2-40B4-BE49-F238E27FC236}">
                <a16:creationId xmlns:a16="http://schemas.microsoft.com/office/drawing/2014/main" id="{849598BC-55D9-8743-B560-6743C606C37C}"/>
              </a:ext>
            </a:extLst>
          </p:cNvPr>
          <p:cNvGraphicFramePr>
            <a:graphicFrameLocks noGrp="1"/>
          </p:cNvGraphicFramePr>
          <p:nvPr>
            <p:extLst>
              <p:ext uri="{D42A27DB-BD31-4B8C-83A1-F6EECF244321}">
                <p14:modId xmlns:p14="http://schemas.microsoft.com/office/powerpoint/2010/main" val="2627490433"/>
              </p:ext>
            </p:extLst>
          </p:nvPr>
        </p:nvGraphicFramePr>
        <p:xfrm>
          <a:off x="5151591" y="849480"/>
          <a:ext cx="4680000" cy="1754152"/>
        </p:xfrm>
        <a:graphic>
          <a:graphicData uri="http://schemas.openxmlformats.org/drawingml/2006/table">
            <a:tbl>
              <a:tblPr firstRow="1" bandRow="1">
                <a:tableStyleId>{BDBED569-4797-4DF1-A0F4-6AAB3CD982D8}</a:tableStyleId>
              </a:tblPr>
              <a:tblGrid>
                <a:gridCol w="4680000">
                  <a:extLst>
                    <a:ext uri="{9D8B030D-6E8A-4147-A177-3AD203B41FA5}">
                      <a16:colId xmlns:a16="http://schemas.microsoft.com/office/drawing/2014/main" val="20000"/>
                    </a:ext>
                  </a:extLst>
                </a:gridCol>
              </a:tblGrid>
              <a:tr h="236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BIZ UDPゴシック" panose="020B0400000000000000" pitchFamily="50" charset="-128"/>
                          <a:ea typeface="BIZ UDPゴシック" panose="020B0400000000000000" pitchFamily="50" charset="-128"/>
                        </a:rPr>
                        <a:t>【</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補助事業内容</a:t>
                      </a:r>
                      <a:r>
                        <a:rPr kumimoji="1" lang="en-US" altLang="ja-JP" sz="1100" b="1" dirty="0">
                          <a:solidFill>
                            <a:schemeClr val="tx1"/>
                          </a:solidFill>
                          <a:latin typeface="BIZ UDPゴシック" panose="020B0400000000000000" pitchFamily="50" charset="-128"/>
                          <a:ea typeface="BIZ UDPゴシック" panose="020B0400000000000000"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495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a:t>
                      </a:r>
                      <a:r>
                        <a:rPr kumimoji="1" lang="en-US" altLang="ja-JP" sz="1050" b="1" dirty="0">
                          <a:solidFill>
                            <a:srgbClr val="0070C0"/>
                          </a:solidFill>
                          <a:latin typeface="BIZ UDPゴシック" panose="020B0400000000000000" pitchFamily="50" charset="-128"/>
                          <a:ea typeface="BIZ UDPゴシック" panose="020B0400000000000000" pitchFamily="50" charset="-128"/>
                        </a:rPr>
                        <a:t>Ⅲ </a:t>
                      </a:r>
                      <a:r>
                        <a:rPr kumimoji="1" lang="ja-JP" altLang="en-US" sz="1050" b="1" dirty="0">
                          <a:solidFill>
                            <a:srgbClr val="0070C0"/>
                          </a:solidFill>
                          <a:latin typeface="BIZ UDPゴシック" panose="020B0400000000000000" pitchFamily="50" charset="-128"/>
                          <a:ea typeface="BIZ UDPゴシック" panose="020B0400000000000000" pitchFamily="50" charset="-128"/>
                        </a:rPr>
                        <a:t>１．具体的な取組内容」を抜粋し記載してください。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4788163"/>
                  </a:ext>
                </a:extLst>
              </a:tr>
            </a:tbl>
          </a:graphicData>
        </a:graphic>
      </p:graphicFrame>
      <p:graphicFrame>
        <p:nvGraphicFramePr>
          <p:cNvPr id="7" name="表 6">
            <a:extLst>
              <a:ext uri="{FF2B5EF4-FFF2-40B4-BE49-F238E27FC236}">
                <a16:creationId xmlns:a16="http://schemas.microsoft.com/office/drawing/2014/main" id="{577C1E71-3089-0303-E23D-6866BB1843D9}"/>
              </a:ext>
            </a:extLst>
          </p:cNvPr>
          <p:cNvGraphicFramePr>
            <a:graphicFrameLocks noGrp="1"/>
          </p:cNvGraphicFramePr>
          <p:nvPr>
            <p:extLst>
              <p:ext uri="{D42A27DB-BD31-4B8C-83A1-F6EECF244321}">
                <p14:modId xmlns:p14="http://schemas.microsoft.com/office/powerpoint/2010/main" val="196692993"/>
              </p:ext>
            </p:extLst>
          </p:nvPr>
        </p:nvGraphicFramePr>
        <p:xfrm>
          <a:off x="5151591" y="2642209"/>
          <a:ext cx="4678371" cy="4179748"/>
        </p:xfrm>
        <a:graphic>
          <a:graphicData uri="http://schemas.openxmlformats.org/drawingml/2006/table">
            <a:tbl>
              <a:tblPr/>
              <a:tblGrid>
                <a:gridCol w="935363">
                  <a:extLst>
                    <a:ext uri="{9D8B030D-6E8A-4147-A177-3AD203B41FA5}">
                      <a16:colId xmlns:a16="http://schemas.microsoft.com/office/drawing/2014/main" val="3678453089"/>
                    </a:ext>
                  </a:extLst>
                </a:gridCol>
                <a:gridCol w="3743008">
                  <a:extLst>
                    <a:ext uri="{9D8B030D-6E8A-4147-A177-3AD203B41FA5}">
                      <a16:colId xmlns:a16="http://schemas.microsoft.com/office/drawing/2014/main" val="1559266661"/>
                    </a:ext>
                  </a:extLst>
                </a:gridCol>
              </a:tblGrid>
              <a:tr h="271033">
                <a:tc>
                  <a:txBody>
                    <a:bodyPr/>
                    <a:lstStyle/>
                    <a:p>
                      <a:pPr algn="ctr" fontAlgn="ctr"/>
                      <a:r>
                        <a:rPr lang="ja-JP" altLang="en-US" sz="1050" b="1" i="0" u="none" strike="noStrike" dirty="0">
                          <a:solidFill>
                            <a:srgbClr val="000000"/>
                          </a:solidFill>
                          <a:effectLst/>
                          <a:latin typeface="BIZ UDゴシック" panose="020B0400000000000000" pitchFamily="49" charset="-128"/>
                          <a:ea typeface="BIZ UDゴシック" panose="020B0400000000000000" pitchFamily="49" charset="-128"/>
                        </a:rPr>
                        <a:t>項目</a:t>
                      </a:r>
                    </a:p>
                  </a:txBody>
                  <a:tcPr marL="6350" marR="6350" marT="635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fontAlgn="ctr"/>
                      <a:r>
                        <a:rPr lang="ja-JP" altLang="en-US" sz="1050" b="1" i="0" u="none" strike="noStrike" dirty="0">
                          <a:solidFill>
                            <a:srgbClr val="000000"/>
                          </a:solidFill>
                          <a:effectLst/>
                          <a:latin typeface="BIZ UDゴシック" panose="020B0400000000000000" pitchFamily="49" charset="-128"/>
                          <a:ea typeface="BIZ UDゴシック" panose="020B0400000000000000" pitchFamily="49" charset="-128"/>
                        </a:rPr>
                        <a:t>記載欄</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val="2742499644"/>
                  </a:ext>
                </a:extLst>
              </a:tr>
              <a:tr h="1302905">
                <a:tc>
                  <a:txBody>
                    <a:bodyPr/>
                    <a:lstStyle/>
                    <a:p>
                      <a:pPr algn="ctr" fontAlgn="ctr"/>
                      <a:r>
                        <a:rPr lang="ja-JP" altLang="en-US" sz="1050" b="1" i="0" u="none" strike="noStrike" dirty="0">
                          <a:solidFill>
                            <a:srgbClr val="000000"/>
                          </a:solidFill>
                          <a:effectLst/>
                          <a:latin typeface="BIZ UDゴシック" panose="020B0400000000000000" pitchFamily="49" charset="-128"/>
                          <a:ea typeface="BIZ UDゴシック" panose="020B0400000000000000" pitchFamily="49" charset="-128"/>
                        </a:rPr>
                        <a:t>サステナブルな観光コンテンツの造成と提供</a:t>
                      </a:r>
                    </a:p>
                  </a:txBody>
                  <a:tcPr marL="6350" marR="6350" marT="635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l" fontAlgn="ctr"/>
                      <a:r>
                        <a:rPr lang="ja-JP" altLang="en-US" sz="1050" b="1" i="0" u="none" strike="noStrike" dirty="0">
                          <a:solidFill>
                            <a:srgbClr val="0070C0"/>
                          </a:solidFill>
                          <a:effectLst/>
                          <a:latin typeface="BIZ UDゴシック" panose="020B0400000000000000" pitchFamily="49" charset="-128"/>
                          <a:ea typeface="BIZ UDゴシック" panose="020B0400000000000000" pitchFamily="49" charset="-128"/>
                        </a:rPr>
                        <a:t>「</a:t>
                      </a:r>
                      <a:r>
                        <a:rPr lang="en-US" altLang="ja-JP" sz="1050" b="1" i="0" u="none" strike="noStrike" dirty="0">
                          <a:solidFill>
                            <a:srgbClr val="0070C0"/>
                          </a:solidFill>
                          <a:effectLst/>
                          <a:latin typeface="BIZ UDゴシック" panose="020B0400000000000000" pitchFamily="49" charset="-128"/>
                          <a:ea typeface="BIZ UDゴシック" panose="020B0400000000000000" pitchFamily="49" charset="-128"/>
                        </a:rPr>
                        <a:t>Ⅱ</a:t>
                      </a:r>
                      <a:r>
                        <a:rPr lang="ja-JP" altLang="en-US" sz="1050" b="1" i="0" u="none" strike="noStrike" dirty="0">
                          <a:solidFill>
                            <a:srgbClr val="0070C0"/>
                          </a:solidFill>
                          <a:effectLst/>
                          <a:latin typeface="BIZ UDゴシック" panose="020B0400000000000000" pitchFamily="49" charset="-128"/>
                          <a:ea typeface="BIZ UDゴシック" panose="020B0400000000000000" pitchFamily="49" charset="-128"/>
                        </a:rPr>
                        <a:t> ７．補助事業に関連して造成・提供が可能となるコンテンツ等」を抜粋し、記載してください。　</a:t>
                      </a:r>
                      <a:r>
                        <a:rPr lang="en-US" altLang="ja-JP" sz="1050" b="1" i="0" u="none" strike="noStrike" dirty="0">
                          <a:solidFill>
                            <a:srgbClr val="0070C0"/>
                          </a:solidFill>
                          <a:effectLst/>
                          <a:latin typeface="BIZ UDゴシック" panose="020B0400000000000000" pitchFamily="49" charset="-128"/>
                          <a:ea typeface="BIZ UDゴシック" panose="020B0400000000000000" pitchFamily="49" charset="-128"/>
                        </a:rPr>
                        <a:t>｢Ⅱ </a:t>
                      </a:r>
                      <a:r>
                        <a:rPr lang="ja-JP" altLang="en-US" sz="1050" b="1" i="0" u="none" strike="noStrike" dirty="0">
                          <a:solidFill>
                            <a:srgbClr val="0070C0"/>
                          </a:solidFill>
                          <a:effectLst/>
                          <a:latin typeface="BIZ UDゴシック" panose="020B0400000000000000" pitchFamily="49" charset="-128"/>
                          <a:ea typeface="BIZ UDゴシック" panose="020B0400000000000000" pitchFamily="49" charset="-128"/>
                        </a:rPr>
                        <a:t>６．観光客の分類とターゲット選定</a:t>
                      </a:r>
                      <a:r>
                        <a:rPr lang="en-US" altLang="ja-JP" sz="1050" b="1" i="0" u="none" strike="noStrike" dirty="0">
                          <a:solidFill>
                            <a:srgbClr val="0070C0"/>
                          </a:solidFill>
                          <a:effectLst/>
                          <a:latin typeface="BIZ UDゴシック" panose="020B0400000000000000" pitchFamily="49" charset="-128"/>
                          <a:ea typeface="BIZ UDゴシック" panose="020B0400000000000000" pitchFamily="49" charset="-128"/>
                        </a:rPr>
                        <a:t>｣</a:t>
                      </a:r>
                      <a:r>
                        <a:rPr lang="ja-JP" altLang="en-US" sz="1050" b="1" i="0" u="none" strike="noStrike" dirty="0">
                          <a:solidFill>
                            <a:srgbClr val="0070C0"/>
                          </a:solidFill>
                          <a:effectLst/>
                          <a:latin typeface="BIZ UDゴシック" panose="020B0400000000000000" pitchFamily="49" charset="-128"/>
                          <a:ea typeface="BIZ UDゴシック" panose="020B0400000000000000" pitchFamily="49" charset="-128"/>
                        </a:rPr>
                        <a:t>に記載のターゲットについても触れてください。</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6758311"/>
                  </a:ext>
                </a:extLst>
              </a:tr>
              <a:tr h="1302905">
                <a:tc>
                  <a:txBody>
                    <a:bodyPr/>
                    <a:lstStyle/>
                    <a:p>
                      <a:pPr algn="ctr" fontAlgn="ctr"/>
                      <a:r>
                        <a:rPr lang="ja-JP" altLang="en-US" sz="1050" b="1" i="0" u="none" strike="noStrike" dirty="0">
                          <a:solidFill>
                            <a:srgbClr val="000000"/>
                          </a:solidFill>
                          <a:effectLst/>
                          <a:latin typeface="BIZ UDゴシック" panose="020B0400000000000000" pitchFamily="49" charset="-128"/>
                          <a:ea typeface="BIZ UDゴシック" panose="020B0400000000000000" pitchFamily="49" charset="-128"/>
                        </a:rPr>
                        <a:t>好循環の</a:t>
                      </a:r>
                      <a:endParaRPr lang="en-US" altLang="ja-JP" sz="1050" b="1"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ctr" fontAlgn="ctr"/>
                      <a:r>
                        <a:rPr lang="ja-JP" altLang="en-US" sz="1050" b="1" i="0" u="none" strike="noStrike" dirty="0">
                          <a:solidFill>
                            <a:srgbClr val="000000"/>
                          </a:solidFill>
                          <a:effectLst/>
                          <a:latin typeface="BIZ UDゴシック" panose="020B0400000000000000" pitchFamily="49" charset="-128"/>
                          <a:ea typeface="BIZ UDゴシック" panose="020B0400000000000000" pitchFamily="49" charset="-128"/>
                        </a:rPr>
                        <a:t>仕組みづくり</a:t>
                      </a:r>
                    </a:p>
                  </a:txBody>
                  <a:tcPr marL="6350" marR="6350" marT="635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9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BIZ UDゴシック" panose="020B0400000000000000" pitchFamily="49" charset="-128"/>
                          <a:ea typeface="BIZ UDゴシック" panose="020B0400000000000000" pitchFamily="49" charset="-128"/>
                        </a:rPr>
                        <a:t>「</a:t>
                      </a:r>
                      <a:r>
                        <a:rPr lang="en-US" altLang="ja-JP" sz="1050" b="1" i="0" u="none" strike="noStrike" dirty="0">
                          <a:solidFill>
                            <a:srgbClr val="0070C0"/>
                          </a:solidFill>
                          <a:effectLst/>
                          <a:latin typeface="BIZ UDゴシック" panose="020B0400000000000000" pitchFamily="49" charset="-128"/>
                          <a:ea typeface="BIZ UDゴシック" panose="020B0400000000000000" pitchFamily="49" charset="-128"/>
                        </a:rPr>
                        <a:t>Ⅱ </a:t>
                      </a:r>
                      <a:r>
                        <a:rPr lang="ja-JP" altLang="en-US" sz="1050" b="1" i="0" u="none" strike="noStrike" dirty="0">
                          <a:solidFill>
                            <a:srgbClr val="0070C0"/>
                          </a:solidFill>
                          <a:effectLst/>
                          <a:latin typeface="BIZ UDゴシック" panose="020B0400000000000000" pitchFamily="49" charset="-128"/>
                          <a:ea typeface="BIZ UDゴシック" panose="020B0400000000000000" pitchFamily="49" charset="-128"/>
                        </a:rPr>
                        <a:t>８．補助事業に関連して取組む好循環の仕組み」を抜粋し、記載してください。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378019"/>
                  </a:ext>
                </a:extLst>
              </a:tr>
              <a:tr h="1302905">
                <a:tc>
                  <a:txBody>
                    <a:bodyPr/>
                    <a:lstStyle/>
                    <a:p>
                      <a:pPr algn="ctr" fontAlgn="ctr"/>
                      <a:r>
                        <a:rPr lang="ja-JP" altLang="en-US" sz="1050" b="1" i="0" u="none" strike="noStrike" dirty="0">
                          <a:solidFill>
                            <a:srgbClr val="000000"/>
                          </a:solidFill>
                          <a:effectLst/>
                          <a:latin typeface="BIZ UDゴシック" panose="020B0400000000000000" pitchFamily="49" charset="-128"/>
                          <a:ea typeface="BIZ UDゴシック" panose="020B0400000000000000" pitchFamily="49" charset="-128"/>
                        </a:rPr>
                        <a:t>サステナブル</a:t>
                      </a:r>
                      <a:endParaRPr lang="en-US" altLang="ja-JP" sz="1050" b="1"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ctr" fontAlgn="ctr"/>
                      <a:r>
                        <a:rPr lang="ja-JP" altLang="en-US" sz="1050" b="1" i="0" u="none" strike="noStrike" dirty="0">
                          <a:solidFill>
                            <a:srgbClr val="000000"/>
                          </a:solidFill>
                          <a:effectLst/>
                          <a:latin typeface="BIZ UDゴシック" panose="020B0400000000000000" pitchFamily="49" charset="-128"/>
                          <a:ea typeface="BIZ UDゴシック" panose="020B0400000000000000" pitchFamily="49" charset="-128"/>
                        </a:rPr>
                        <a:t>ツーリズムを推進する体制の強化</a:t>
                      </a:r>
                    </a:p>
                  </a:txBody>
                  <a:tcPr marL="6350" marR="6350" marT="635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BIZ UDゴシック" panose="020B0400000000000000" pitchFamily="49" charset="-128"/>
                          <a:ea typeface="BIZ UDゴシック" panose="020B0400000000000000" pitchFamily="49" charset="-128"/>
                        </a:rPr>
                        <a:t>「</a:t>
                      </a:r>
                      <a:r>
                        <a:rPr lang="en-US" altLang="ja-JP" sz="1050" b="1" i="0" u="none" strike="noStrike" dirty="0">
                          <a:solidFill>
                            <a:srgbClr val="0070C0"/>
                          </a:solidFill>
                          <a:effectLst/>
                          <a:latin typeface="BIZ UDゴシック" panose="020B0400000000000000" pitchFamily="49" charset="-128"/>
                          <a:ea typeface="BIZ UDゴシック" panose="020B0400000000000000" pitchFamily="49" charset="-128"/>
                        </a:rPr>
                        <a:t>Ⅱ </a:t>
                      </a:r>
                      <a:r>
                        <a:rPr lang="ja-JP" altLang="en-US" sz="1050" b="1" i="0" u="none" strike="noStrike" dirty="0">
                          <a:solidFill>
                            <a:srgbClr val="0070C0"/>
                          </a:solidFill>
                          <a:effectLst/>
                          <a:latin typeface="BIZ UDゴシック" panose="020B0400000000000000" pitchFamily="49" charset="-128"/>
                          <a:ea typeface="BIZ UDゴシック" panose="020B0400000000000000" pitchFamily="49" charset="-128"/>
                        </a:rPr>
                        <a:t>９．</a:t>
                      </a:r>
                      <a:r>
                        <a:rPr lang="ja-JP" altLang="en-US" sz="1050" b="1" i="0" u="none" strike="noStrike">
                          <a:solidFill>
                            <a:srgbClr val="0070C0"/>
                          </a:solidFill>
                          <a:effectLst/>
                          <a:latin typeface="BIZ UDゴシック" panose="020B0400000000000000" pitchFamily="49" charset="-128"/>
                          <a:ea typeface="BIZ UDゴシック" panose="020B0400000000000000" pitchFamily="49" charset="-128"/>
                        </a:rPr>
                        <a:t>補助事業に関連して推進</a:t>
                      </a:r>
                      <a:r>
                        <a:rPr lang="ja-JP" altLang="en-US" sz="1050" b="1" i="0" u="none" strike="noStrike" dirty="0">
                          <a:solidFill>
                            <a:srgbClr val="0070C0"/>
                          </a:solidFill>
                          <a:effectLst/>
                          <a:latin typeface="BIZ UDゴシック" panose="020B0400000000000000" pitchFamily="49" charset="-128"/>
                          <a:ea typeface="BIZ UDゴシック" panose="020B0400000000000000" pitchFamily="49" charset="-128"/>
                        </a:rPr>
                        <a:t>する体制の強化を抜粋し、記載してください。</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4007603"/>
                  </a:ext>
                </a:extLst>
              </a:tr>
            </a:tbl>
          </a:graphicData>
        </a:graphic>
      </p:graphicFrame>
      <p:sp>
        <p:nvSpPr>
          <p:cNvPr id="5" name="正方形/長方形 4">
            <a:extLst>
              <a:ext uri="{FF2B5EF4-FFF2-40B4-BE49-F238E27FC236}">
                <a16:creationId xmlns:a16="http://schemas.microsoft.com/office/drawing/2014/main" id="{92F61874-EF0F-9CD2-3B06-E51ACAFA77B1}"/>
              </a:ext>
            </a:extLst>
          </p:cNvPr>
          <p:cNvSpPr/>
          <p:nvPr/>
        </p:nvSpPr>
        <p:spPr>
          <a:xfrm>
            <a:off x="8330280" y="0"/>
            <a:ext cx="1575720" cy="428625"/>
          </a:xfrm>
          <a:prstGeom prst="rect">
            <a:avLst/>
          </a:prstGeom>
          <a:solidFill>
            <a:schemeClr val="bg1"/>
          </a:solidFill>
          <a:ln w="12700">
            <a:noFill/>
            <a:prstDash val="sysDash"/>
            <a:round/>
            <a:headEnd/>
            <a:tailEnd/>
          </a:ln>
          <a:effectLst/>
        </p:spPr>
        <p:txBody>
          <a:bodyPr vertOverflow="overflow" horzOverflow="overflow" wrap="square" lIns="91422" tIns="45710" rIns="91422" bIns="45710" rtlCol="0" anchor="t" anchorCtr="0"/>
          <a:lstStyle/>
          <a:p>
            <a:pPr marL="1338263" algn="ctr">
              <a:lnSpc>
                <a:spcPct val="130000"/>
              </a:lnSpc>
              <a:tabLst>
                <a:tab pos="3136900" algn="ctr"/>
              </a:tabLst>
            </a:pPr>
            <a:endParaRPr kumimoji="1" lang="ja-JP" altLang="en-US" sz="1200" dirty="0">
              <a:latin typeface="+mj-ea"/>
              <a:ea typeface="+mj-ea"/>
            </a:endParaRPr>
          </a:p>
        </p:txBody>
      </p:sp>
      <p:sp>
        <p:nvSpPr>
          <p:cNvPr id="2" name="テキスト ボックス 1">
            <a:extLst>
              <a:ext uri="{FF2B5EF4-FFF2-40B4-BE49-F238E27FC236}">
                <a16:creationId xmlns:a16="http://schemas.microsoft.com/office/drawing/2014/main" id="{223906EB-D244-A44E-8CED-25498606872E}"/>
              </a:ext>
            </a:extLst>
          </p:cNvPr>
          <p:cNvSpPr txBox="1"/>
          <p:nvPr/>
        </p:nvSpPr>
        <p:spPr>
          <a:xfrm>
            <a:off x="8330280" y="20803"/>
            <a:ext cx="1553022" cy="432000"/>
          </a:xfrm>
          <a:prstGeom prst="rect">
            <a:avLst/>
          </a:prstGeom>
          <a:solidFill>
            <a:srgbClr val="FFFF00"/>
          </a:solidFill>
          <a:ln w="12700">
            <a:solidFill>
              <a:schemeClr val="tx1"/>
            </a:solidFill>
          </a:ln>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地域の魅力を後世に繋ぐサステナブル</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ツーリズムコンテンツ等高度化事業</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サステナブルツーリズム推進計画</a:t>
            </a:r>
          </a:p>
        </p:txBody>
      </p:sp>
    </p:spTree>
    <p:extLst>
      <p:ext uri="{BB962C8B-B14F-4D97-AF65-F5344CB8AC3E}">
        <p14:creationId xmlns:p14="http://schemas.microsoft.com/office/powerpoint/2010/main" val="2214766619"/>
      </p:ext>
    </p:extLst>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headEnd/>
          <a:tailEnd/>
        </a:ln>
        <a:effectLst/>
      </a:spPr>
      <a:bodyPr vertOverflow="overflow" horzOverflow="overflow" wrap="square" lIns="91422" tIns="45710" rIns="91422" bIns="45710" rtlCol="0" anchor="t" anchorCtr="0"/>
      <a:lstStyle>
        <a:defPPr marL="1338263">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734</TotalTime>
  <Words>407</Words>
  <Application>Microsoft Office PowerPoint</Application>
  <PresentationFormat>A4 210 x 297 mm</PresentationFormat>
  <Paragraphs>41</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BIZ UDゴシック</vt:lpstr>
      <vt:lpstr>HGP創英角ｺﾞｼｯｸUB</vt:lpstr>
      <vt:lpstr>Meiryo UI</vt:lpstr>
      <vt:lpstr>游ゴシック</vt:lpstr>
      <vt:lpstr>Arial</vt:lpstr>
      <vt:lpstr>テーマ1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水口　 晋太朗</dc:creator>
  <cp:lastModifiedBy>武藤 愛美</cp:lastModifiedBy>
  <cp:revision>21</cp:revision>
  <cp:lastPrinted>2023-02-07T08:41:08Z</cp:lastPrinted>
  <dcterms:created xsi:type="dcterms:W3CDTF">2020-11-27T08:07:22Z</dcterms:created>
  <dcterms:modified xsi:type="dcterms:W3CDTF">2024-05-23T03:24:45Z</dcterms:modified>
</cp:coreProperties>
</file>