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6"/>
  </p:notesMasterIdLst>
  <p:sldIdLst>
    <p:sldId id="256" r:id="rId2"/>
    <p:sldId id="257" r:id="rId3"/>
    <p:sldId id="258" r:id="rId4"/>
    <p:sldId id="259" r:id="rId5"/>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75" autoAdjust="0"/>
    <p:restoredTop sz="95110" autoAdjust="0"/>
  </p:normalViewPr>
  <p:slideViewPr>
    <p:cSldViewPr snapToGrid="0">
      <p:cViewPr varScale="1">
        <p:scale>
          <a:sx n="73" d="100"/>
          <a:sy n="73" d="100"/>
        </p:scale>
        <p:origin x="810"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100"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1"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2"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3"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104"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5"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1464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585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8387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94"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5"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6"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7"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8"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43"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45"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6"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7"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9"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0"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1"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2"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3"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4"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6"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7"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8"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9"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60"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61"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2"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3"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65"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6"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7"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8"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70"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1"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2"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74"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5"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6"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7"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8"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9"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81"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2"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a:p>
        </p:txBody>
      </p:sp>
      <p:sp>
        <p:nvSpPr>
          <p:cNvPr id="1083"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84"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5"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6"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8"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1"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2"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Google Shape;90;p1"/>
          <p:cNvSpPr/>
          <p:nvPr/>
        </p:nvSpPr>
        <p:spPr>
          <a:xfrm>
            <a:off x="5170477" y="3231212"/>
            <a:ext cx="4640400" cy="283322"/>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smtClean="0">
                <a:latin typeface="メイリオ" panose="020B0604030504040204" pitchFamily="50" charset="-128"/>
                <a:ea typeface="メイリオ" panose="020B0604030504040204" pitchFamily="50" charset="-128"/>
                <a:cs typeface="Meiryo"/>
                <a:sym typeface="Meiryo"/>
              </a:rPr>
              <a:t>　海水浴場および関連</a:t>
            </a:r>
            <a:r>
              <a:rPr lang="ja-JP" altLang="en-US" b="1" dirty="0">
                <a:latin typeface="メイリオ" panose="020B0604030504040204" pitchFamily="50" charset="-128"/>
                <a:ea typeface="メイリオ" panose="020B0604030504040204" pitchFamily="50" charset="-128"/>
                <a:cs typeface="Meiryo"/>
                <a:sym typeface="Meiryo"/>
              </a:rPr>
              <a:t>施設を</a:t>
            </a:r>
            <a:r>
              <a:rPr lang="ja-JP" altLang="en-US" b="1" dirty="0" smtClean="0">
                <a:latin typeface="メイリオ" panose="020B0604030504040204" pitchFamily="50" charset="-128"/>
                <a:ea typeface="メイリオ" panose="020B0604030504040204" pitchFamily="50" charset="-128"/>
                <a:cs typeface="Meiryo"/>
                <a:sym typeface="Meiryo"/>
              </a:rPr>
              <a:t>含めた地域</a:t>
            </a:r>
            <a:r>
              <a:rPr lang="ja-JP" altLang="en-US" b="1" dirty="0">
                <a:latin typeface="メイリオ" panose="020B0604030504040204" pitchFamily="50" charset="-128"/>
                <a:ea typeface="メイリオ" panose="020B0604030504040204" pitchFamily="50" charset="-128"/>
                <a:cs typeface="Meiryo"/>
                <a:sym typeface="Meiryo"/>
              </a:rPr>
              <a:t>の</a:t>
            </a:r>
            <a:r>
              <a:rPr lang="ja-JP" altLang="en-US" b="1" dirty="0" smtClean="0">
                <a:latin typeface="メイリオ" panose="020B0604030504040204" pitchFamily="50" charset="-128"/>
                <a:ea typeface="メイリオ" panose="020B0604030504040204" pitchFamily="50" charset="-128"/>
                <a:cs typeface="Meiryo"/>
                <a:sym typeface="Meiryo"/>
              </a:rPr>
              <a:t>現状・課題</a:t>
            </a:r>
            <a:endParaRPr sz="1400" b="1" i="0" u="none" strike="noStrike" cap="none" dirty="0">
              <a:latin typeface="メイリオ" panose="020B0604030504040204" pitchFamily="50" charset="-128"/>
              <a:ea typeface="メイリオ" panose="020B0604030504040204" pitchFamily="50" charset="-128"/>
              <a:cs typeface="Meiryo"/>
              <a:sym typeface="Meiryo"/>
            </a:endParaRPr>
          </a:p>
        </p:txBody>
      </p:sp>
      <p:sp>
        <p:nvSpPr>
          <p:cNvPr id="1109" name="Google Shape;91;p1"/>
          <p:cNvSpPr txBox="1"/>
          <p:nvPr/>
        </p:nvSpPr>
        <p:spPr>
          <a:xfrm>
            <a:off x="5170477" y="3514534"/>
            <a:ext cx="4640400" cy="1476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r>
              <a:rPr lang="en-US" altLang="ja-JP" sz="1200" b="0" i="0" u="none" strike="noStrike" cap="none" dirty="0" smtClean="0">
                <a:solidFill>
                  <a:srgbClr val="0070C0"/>
                </a:solidFill>
                <a:latin typeface="メイリオ" panose="020B0604030504040204" pitchFamily="50" charset="-128"/>
                <a:ea typeface="メイリオ" panose="020B0604030504040204" pitchFamily="50" charset="-128"/>
                <a:cs typeface="Meiryo"/>
                <a:sym typeface="Meiryo"/>
              </a:rPr>
              <a:t>※</a:t>
            </a:r>
            <a:r>
              <a:rPr lang="ja-JP" sz="1200" b="0" i="0" u="none" strike="noStrike" cap="none" dirty="0" smtClean="0">
                <a:solidFill>
                  <a:srgbClr val="0070C0"/>
                </a:solidFill>
                <a:latin typeface="メイリオ" panose="020B0604030504040204" pitchFamily="50" charset="-128"/>
                <a:ea typeface="メイリオ" panose="020B0604030504040204" pitchFamily="50" charset="-128"/>
                <a:cs typeface="Meiryo"/>
                <a:sym typeface="Meiryo"/>
              </a:rPr>
              <a:t>事業</a:t>
            </a:r>
            <a:r>
              <a:rPr lang="ja-JP" sz="1200" b="0" i="0" u="none" strike="noStrike" cap="none" dirty="0">
                <a:solidFill>
                  <a:srgbClr val="0070C0"/>
                </a:solidFill>
                <a:latin typeface="メイリオ" panose="020B0604030504040204" pitchFamily="50" charset="-128"/>
                <a:ea typeface="メイリオ" panose="020B0604030504040204" pitchFamily="50" charset="-128"/>
                <a:cs typeface="Meiryo"/>
                <a:sym typeface="Meiryo"/>
              </a:rPr>
              <a:t>実施地域の</a:t>
            </a:r>
            <a:r>
              <a:rPr lang="ja-JP" sz="1200" b="0" i="0" u="none" strike="noStrike" cap="none" dirty="0" smtClean="0">
                <a:solidFill>
                  <a:srgbClr val="0070C0"/>
                </a:solidFill>
                <a:latin typeface="メイリオ" panose="020B0604030504040204" pitchFamily="50" charset="-128"/>
                <a:ea typeface="メイリオ" panose="020B0604030504040204" pitchFamily="50" charset="-128"/>
                <a:cs typeface="Meiryo"/>
                <a:sym typeface="Meiryo"/>
              </a:rPr>
              <a:t>現状</a:t>
            </a:r>
            <a:r>
              <a:rPr lang="ja-JP" altLang="en-US" sz="1200" b="0" i="0" u="none" strike="noStrike" cap="none" dirty="0" smtClean="0">
                <a:solidFill>
                  <a:srgbClr val="0070C0"/>
                </a:solidFill>
                <a:latin typeface="メイリオ" panose="020B0604030504040204" pitchFamily="50" charset="-128"/>
                <a:ea typeface="メイリオ" panose="020B0604030504040204" pitchFamily="50" charset="-128"/>
                <a:cs typeface="Meiryo"/>
                <a:sym typeface="Meiryo"/>
              </a:rPr>
              <a:t>および</a:t>
            </a:r>
            <a:r>
              <a:rPr lang="ja-JP" sz="1200" b="0" i="0" u="none" strike="noStrike" cap="none" dirty="0" smtClean="0">
                <a:solidFill>
                  <a:srgbClr val="0070C0"/>
                </a:solidFill>
                <a:latin typeface="メイリオ" panose="020B0604030504040204" pitchFamily="50" charset="-128"/>
                <a:ea typeface="メイリオ" panose="020B0604030504040204" pitchFamily="50" charset="-128"/>
                <a:cs typeface="Meiryo"/>
                <a:sym typeface="Meiryo"/>
              </a:rPr>
              <a:t>課題</a:t>
            </a:r>
            <a:r>
              <a:rPr lang="ja-JP" altLang="en-US" sz="1200" b="0" i="0" u="none" strike="noStrike" cap="none" dirty="0" smtClean="0">
                <a:solidFill>
                  <a:srgbClr val="0070C0"/>
                </a:solidFill>
                <a:latin typeface="メイリオ" panose="020B0604030504040204" pitchFamily="50" charset="-128"/>
                <a:ea typeface="メイリオ" panose="020B0604030504040204" pitchFamily="50" charset="-128"/>
                <a:cs typeface="Meiryo"/>
                <a:sym typeface="Meiryo"/>
              </a:rPr>
              <a:t>を簡潔に</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記載</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してください。</a:t>
            </a:r>
          </a:p>
          <a:p>
            <a:pPr marR="0" lvl="0" algn="l" rtl="0">
              <a:spcBef>
                <a:spcPts val="0"/>
              </a:spcBef>
              <a:spcAft>
                <a:spcPts val="0"/>
              </a:spcAft>
            </a:pPr>
            <a:endParaRPr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1110" name="Google Shape;92;p1"/>
          <p:cNvSpPr txBox="1">
            <a:spLocks noGrp="1"/>
          </p:cNvSpPr>
          <p:nvPr>
            <p:ph type="title"/>
          </p:nvPr>
        </p:nvSpPr>
        <p:spPr>
          <a:xfrm>
            <a:off x="33572" y="8845"/>
            <a:ext cx="5361388" cy="5407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sz="1900" dirty="0">
                <a:latin typeface="メイリオ" panose="020B0604030504040204" pitchFamily="50" charset="-128"/>
                <a:ea typeface="メイリオ" panose="020B0604030504040204" pitchFamily="50" charset="-128"/>
                <a:cs typeface="Meiryo"/>
                <a:sym typeface="Meiryo"/>
              </a:rPr>
              <a:t>○</a:t>
            </a:r>
            <a:r>
              <a:rPr lang="ja-JP" sz="1900" dirty="0" smtClean="0">
                <a:latin typeface="メイリオ" panose="020B0604030504040204" pitchFamily="50" charset="-128"/>
                <a:ea typeface="メイリオ" panose="020B0604030504040204" pitchFamily="50" charset="-128"/>
                <a:cs typeface="Meiryo"/>
                <a:sym typeface="Meiryo"/>
              </a:rPr>
              <a:t>○○</a:t>
            </a:r>
            <a:r>
              <a:rPr lang="ja-JP" sz="1900" dirty="0">
                <a:latin typeface="メイリオ" panose="020B0604030504040204" pitchFamily="50" charset="-128"/>
                <a:ea typeface="メイリオ" panose="020B0604030504040204" pitchFamily="50" charset="-128"/>
                <a:cs typeface="Meiryo"/>
                <a:sym typeface="Meiryo"/>
              </a:rPr>
              <a:t>○事業</a:t>
            </a:r>
            <a:r>
              <a:rPr lang="ja-JP" sz="1400" dirty="0">
                <a:latin typeface="メイリオ" panose="020B0604030504040204" pitchFamily="50" charset="-128"/>
                <a:ea typeface="メイリオ" panose="020B0604030504040204" pitchFamily="50" charset="-128"/>
                <a:cs typeface="Meiryo"/>
                <a:sym typeface="Meiryo"/>
              </a:rPr>
              <a:t>【○○県</a:t>
            </a:r>
            <a:r>
              <a:rPr lang="ja-JP" sz="1400" dirty="0" smtClean="0">
                <a:latin typeface="メイリオ" panose="020B0604030504040204" pitchFamily="50" charset="-128"/>
                <a:ea typeface="メイリオ" panose="020B0604030504040204" pitchFamily="50" charset="-128"/>
                <a:cs typeface="Meiryo"/>
                <a:sym typeface="Meiryo"/>
              </a:rPr>
              <a:t>○○市】</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sp>
        <p:nvSpPr>
          <p:cNvPr id="1113" name="Google Shape;97;p1"/>
          <p:cNvSpPr txBox="1"/>
          <p:nvPr/>
        </p:nvSpPr>
        <p:spPr>
          <a:xfrm>
            <a:off x="5172477" y="5355076"/>
            <a:ext cx="4640400" cy="1476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rPr>
              <a:t>※</a:t>
            </a:r>
            <a:r>
              <a:rPr lang="ja-JP" sz="1200" dirty="0" smtClean="0">
                <a:solidFill>
                  <a:srgbClr val="0070C0"/>
                </a:solidFill>
                <a:latin typeface="メイリオ" panose="020B0604030504040204" pitchFamily="50" charset="-128"/>
                <a:ea typeface="メイリオ" panose="020B0604030504040204" pitchFamily="50" charset="-128"/>
                <a:cs typeface="Meiryo"/>
                <a:sym typeface="Meiryo"/>
              </a:rPr>
              <a:t>本事業</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の成果を翌年度</a:t>
            </a:r>
            <a:r>
              <a:rPr lang="ja-JP" sz="1200" dirty="0" smtClean="0">
                <a:solidFill>
                  <a:srgbClr val="0070C0"/>
                </a:solidFill>
                <a:latin typeface="メイリオ" panose="020B0604030504040204" pitchFamily="50" charset="-128"/>
                <a:ea typeface="メイリオ" panose="020B0604030504040204" pitchFamily="50" charset="-128"/>
                <a:cs typeface="Meiryo"/>
                <a:sym typeface="Meiryo"/>
              </a:rPr>
              <a:t>以降どの</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よう</a:t>
            </a:r>
            <a:r>
              <a:rPr lang="ja-JP" sz="1200" dirty="0" smtClean="0">
                <a:solidFill>
                  <a:srgbClr val="0070C0"/>
                </a:solidFill>
                <a:latin typeface="メイリオ" panose="020B0604030504040204" pitchFamily="50" charset="-128"/>
                <a:ea typeface="メイリオ" panose="020B0604030504040204" pitchFamily="50" charset="-128"/>
                <a:cs typeface="Meiryo"/>
                <a:sym typeface="Meiryo"/>
              </a:rPr>
              <a:t>に</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継続して</a:t>
            </a:r>
            <a:r>
              <a:rPr lang="ja-JP" sz="1200" dirty="0" smtClean="0">
                <a:solidFill>
                  <a:srgbClr val="0070C0"/>
                </a:solidFill>
                <a:latin typeface="メイリオ" panose="020B0604030504040204" pitchFamily="50" charset="-128"/>
                <a:ea typeface="メイリオ" panose="020B0604030504040204" pitchFamily="50" charset="-128"/>
                <a:cs typeface="Meiryo"/>
                <a:sym typeface="Meiryo"/>
              </a:rPr>
              <a:t>活かし、</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ALPS</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処理水の海洋放出に伴う</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風評払拭において期待される効果を</a:t>
            </a:r>
            <a:r>
              <a:rPr lang="ja-JP" sz="1200" dirty="0" smtClean="0">
                <a:solidFill>
                  <a:srgbClr val="0070C0"/>
                </a:solidFill>
                <a:latin typeface="メイリオ" panose="020B0604030504040204" pitchFamily="50" charset="-128"/>
                <a:ea typeface="メイリオ" panose="020B0604030504040204" pitchFamily="50" charset="-128"/>
                <a:cs typeface="Meiryo"/>
                <a:sym typeface="Meiryo"/>
              </a:rPr>
              <a:t>記載</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してください。</a:t>
            </a:r>
            <a:endParaRPr sz="1200" dirty="0">
              <a:solidFill>
                <a:srgbClr val="0070C0"/>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120" name="Google Shape;104;p1"/>
          <p:cNvSpPr/>
          <p:nvPr/>
        </p:nvSpPr>
        <p:spPr>
          <a:xfrm>
            <a:off x="84295" y="1732306"/>
            <a:ext cx="5001892"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　</a:t>
            </a:r>
            <a:r>
              <a:rPr lang="ja-JP" altLang="en-US" b="1" dirty="0" smtClean="0">
                <a:solidFill>
                  <a:schemeClr val="tx1"/>
                </a:solidFill>
                <a:latin typeface="メイリオ" panose="020B0604030504040204" pitchFamily="50" charset="-128"/>
                <a:ea typeface="メイリオ" panose="020B0604030504040204" pitchFamily="50" charset="-128"/>
                <a:cs typeface="Meiryo"/>
                <a:sym typeface="Meiryo"/>
              </a:rPr>
              <a:t>取組</a:t>
            </a:r>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の概要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21" name="Google Shape;105;p1"/>
          <p:cNvSpPr txBox="1"/>
          <p:nvPr/>
        </p:nvSpPr>
        <p:spPr>
          <a:xfrm>
            <a:off x="84295" y="1988292"/>
            <a:ext cx="5001892" cy="4842784"/>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l" rtl="0">
              <a:spcBef>
                <a:spcPts val="0"/>
              </a:spcBef>
              <a:spcAft>
                <a:spcPts val="0"/>
              </a:spcAft>
            </a:pP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graphicFrame>
        <p:nvGraphicFramePr>
          <p:cNvPr id="1123" name="Google Shape;88;p1"/>
          <p:cNvGraphicFramePr/>
          <p:nvPr>
            <p:extLst>
              <p:ext uri="{D42A27DB-BD31-4B8C-83A1-F6EECF244321}">
                <p14:modId xmlns:p14="http://schemas.microsoft.com/office/powerpoint/2010/main" val="3546250767"/>
              </p:ext>
            </p:extLst>
          </p:nvPr>
        </p:nvGraphicFramePr>
        <p:xfrm>
          <a:off x="5179305" y="1983264"/>
          <a:ext cx="4635572" cy="1138651"/>
        </p:xfrm>
        <a:graphic>
          <a:graphicData uri="http://schemas.openxmlformats.org/drawingml/2006/table">
            <a:tbl>
              <a:tblPr firstRow="1" bandRow="1">
                <a:noFill/>
                <a:tableStyleId>{69F0F748-7AA5-4B90-91AD-3F4FFDBD375E}</a:tableStyleId>
              </a:tblPr>
              <a:tblGrid>
                <a:gridCol w="1222822">
                  <a:extLst>
                    <a:ext uri="{9D8B030D-6E8A-4147-A177-3AD203B41FA5}">
                      <a16:colId xmlns:a16="http://schemas.microsoft.com/office/drawing/2014/main" val="20000"/>
                    </a:ext>
                  </a:extLst>
                </a:gridCol>
                <a:gridCol w="3412750">
                  <a:extLst>
                    <a:ext uri="{9D8B030D-6E8A-4147-A177-3AD203B41FA5}">
                      <a16:colId xmlns:a16="http://schemas.microsoft.com/office/drawing/2014/main" val="20001"/>
                    </a:ext>
                  </a:extLst>
                </a:gridCol>
              </a:tblGrid>
              <a:tr h="315596">
                <a:tc>
                  <a:txBody>
                    <a:bodyPr/>
                    <a:lstStyle/>
                    <a:p>
                      <a:pPr marL="0" marR="0" lvl="0" indent="0" algn="ctr" rtl="0">
                        <a:spcBef>
                          <a:spcPts val="0"/>
                        </a:spcBef>
                        <a:spcAft>
                          <a:spcPts val="0"/>
                        </a:spcAft>
                        <a:buNone/>
                      </a:pPr>
                      <a:r>
                        <a:rPr lang="ja-JP" altLang="en-US" sz="1200" b="0" u="none" strike="noStrike" cap="none" dirty="0" smtClean="0">
                          <a:solidFill>
                            <a:schemeClr val="dk1"/>
                          </a:solidFill>
                          <a:latin typeface="メイリオ" panose="020B0604030504040204" pitchFamily="50" charset="-128"/>
                          <a:ea typeface="メイリオ" panose="020B0604030504040204" pitchFamily="50" charset="-128"/>
                          <a:cs typeface="Meiryo"/>
                          <a:sym typeface="Meiryo"/>
                        </a:rPr>
                        <a:t>実施主体</a:t>
                      </a:r>
                      <a:endParaRPr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endParaRPr>
                    </a:p>
                  </a:txBody>
                  <a:tcPr marL="91450" marR="91450" marT="45725" marB="45725" anchor="ctr">
                    <a:lnL w="12700" cap="flat" cmpd="sng">
                      <a:solidFill>
                        <a:srgbClr val="7F7F7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7F7F7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l" rtl="0">
                        <a:spcBef>
                          <a:spcPts val="0"/>
                        </a:spcBef>
                        <a:spcAft>
                          <a:spcPts val="0"/>
                        </a:spcAft>
                        <a:buNone/>
                      </a:pPr>
                      <a:endParaRPr sz="1200" b="0" dirty="0">
                        <a:solidFill>
                          <a:schemeClr val="tx1"/>
                        </a:solidFill>
                        <a:latin typeface="Meiryo"/>
                        <a:ea typeface="Meiryo"/>
                        <a:cs typeface="Meiryo"/>
                        <a:sym typeface="Meiryo"/>
                      </a:endParaRPr>
                    </a:p>
                  </a:txBody>
                  <a:tcPr marL="91450" marR="91450" marT="45725" marB="45725">
                    <a:lnL w="12700" cap="flat" cmpd="sng" algn="ctr">
                      <a:solidFill>
                        <a:schemeClr val="tx1"/>
                      </a:solidFill>
                      <a:prstDash val="solid"/>
                      <a:round/>
                      <a:headEnd type="none" w="med" len="med"/>
                      <a:tailEnd type="none" w="med" len="med"/>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lt1"/>
                    </a:solidFill>
                  </a:tcPr>
                </a:tc>
                <a:extLst>
                  <a:ext uri="{0D108BD9-81ED-4DB2-BD59-A6C34878D82A}">
                    <a16:rowId xmlns:a16="http://schemas.microsoft.com/office/drawing/2014/main" val="10000"/>
                  </a:ext>
                </a:extLst>
              </a:tr>
              <a:tr h="823055">
                <a:tc>
                  <a:txBody>
                    <a:bodyPr/>
                    <a:lstStyle/>
                    <a:p>
                      <a:pPr marL="0" marR="0" lvl="0" indent="0" algn="ctr" rtl="0">
                        <a:lnSpc>
                          <a:spcPct val="100000"/>
                        </a:lnSpc>
                        <a:spcBef>
                          <a:spcPts val="0"/>
                        </a:spcBef>
                        <a:spcAft>
                          <a:spcPts val="0"/>
                        </a:spcAft>
                        <a:buClr>
                          <a:schemeClr val="dk1"/>
                        </a:buClr>
                        <a:buSzPts val="1100"/>
                        <a:buFont typeface="Meiryo"/>
                        <a:buNone/>
                      </a:pPr>
                      <a:r>
                        <a:rPr lang="ja-JP" altLang="en-US" sz="1200" b="0" dirty="0" smtClean="0">
                          <a:latin typeface="メイリオ" panose="020B0604030504040204" pitchFamily="50" charset="-128"/>
                          <a:ea typeface="メイリオ" panose="020B0604030504040204" pitchFamily="50" charset="-128"/>
                        </a:rPr>
                        <a:t>連携団体との役割分担</a:t>
                      </a:r>
                      <a:endParaRPr sz="1200" b="0" dirty="0">
                        <a:latin typeface="メイリオ" panose="020B0604030504040204" pitchFamily="50" charset="-128"/>
                        <a:ea typeface="メイリオ" panose="020B0604030504040204" pitchFamily="50" charset="-128"/>
                      </a:endParaRPr>
                    </a:p>
                  </a:txBody>
                  <a:tcPr marL="91450" marR="91450" marT="45725" marB="45725" anchor="ctr">
                    <a:lnL w="12700" cap="flat" cmpd="sng">
                      <a:solidFill>
                        <a:srgbClr val="7F7F7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200" b="0" dirty="0">
                        <a:solidFill>
                          <a:schemeClr val="tx1"/>
                        </a:solidFill>
                        <a:latin typeface="Meiryo"/>
                        <a:ea typeface="Meiryo"/>
                        <a:cs typeface="Meiryo"/>
                        <a:sym typeface="Meiryo"/>
                      </a:endParaRPr>
                    </a:p>
                  </a:txBody>
                  <a:tcPr marL="91450" marR="91450" marT="45725" marB="45725">
                    <a:lnL w="12700" cap="flat" cmpd="sng" algn="ctr">
                      <a:solidFill>
                        <a:schemeClr val="tx1"/>
                      </a:solidFill>
                      <a:prstDash val="solid"/>
                      <a:round/>
                      <a:headEnd type="none" w="med" len="med"/>
                      <a:tailEnd type="none" w="med" len="med"/>
                    </a:lnL>
                    <a:lnR w="12700" cap="flat" cmpd="sng">
                      <a:solidFill>
                        <a:srgbClr val="7F7F7F"/>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1122" name="Google Shape;104;p1"/>
          <p:cNvSpPr/>
          <p:nvPr/>
        </p:nvSpPr>
        <p:spPr>
          <a:xfrm>
            <a:off x="5172477" y="1732306"/>
            <a:ext cx="4640400" cy="251523"/>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　実施</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体制</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8"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smtClean="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smtClean="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
        <p:nvSpPr>
          <p:cNvPr id="1112" name="Google Shape;96;p1"/>
          <p:cNvSpPr/>
          <p:nvPr/>
        </p:nvSpPr>
        <p:spPr>
          <a:xfrm>
            <a:off x="5170477" y="5052961"/>
            <a:ext cx="4640400" cy="30211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smtClean="0">
                <a:latin typeface="メイリオ" panose="020B0604030504040204" pitchFamily="50" charset="-128"/>
                <a:ea typeface="メイリオ" panose="020B0604030504040204" pitchFamily="50" charset="-128"/>
                <a:cs typeface="Meiryo"/>
                <a:sym typeface="Meiryo"/>
              </a:rPr>
              <a:t>　事業</a:t>
            </a:r>
            <a:r>
              <a:rPr lang="ja-JP" altLang="en-US" b="1" dirty="0">
                <a:latin typeface="メイリオ" panose="020B0604030504040204" pitchFamily="50" charset="-128"/>
                <a:ea typeface="メイリオ" panose="020B0604030504040204" pitchFamily="50" charset="-128"/>
                <a:cs typeface="Meiryo"/>
                <a:sym typeface="Meiryo"/>
              </a:rPr>
              <a:t>実施により期待される効果</a:t>
            </a:r>
          </a:p>
        </p:txBody>
      </p:sp>
      <p:sp>
        <p:nvSpPr>
          <p:cNvPr id="19" name="Google Shape;105;p1"/>
          <p:cNvSpPr txBox="1"/>
          <p:nvPr/>
        </p:nvSpPr>
        <p:spPr>
          <a:xfrm>
            <a:off x="122026" y="1974128"/>
            <a:ext cx="5001892" cy="115534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marR="0" lvl="0" algn="l" rtl="0">
              <a:spcBef>
                <a:spcPts val="0"/>
              </a:spcBef>
              <a:spcAft>
                <a:spcPts val="0"/>
              </a:spcAft>
            </a:pP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r>
              <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本事業における取組内容について、</a:t>
            </a:r>
            <a:r>
              <a:rPr lang="ja-JP" altLang="en-US" sz="1200" u="sng" dirty="0" smtClean="0">
                <a:solidFill>
                  <a:srgbClr val="0070C0"/>
                </a:solidFill>
                <a:latin typeface="メイリオ" panose="020B0604030504040204" pitchFamily="50" charset="-128"/>
                <a:ea typeface="メイリオ" panose="020B0604030504040204" pitchFamily="50" charset="-128"/>
                <a:cs typeface="Meiryo"/>
                <a:sym typeface="Meiryo"/>
              </a:rPr>
              <a:t>写真や図を用いながら</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簡潔に</a:t>
            </a:r>
            <a:endPar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記載してください。</a:t>
            </a:r>
            <a:endPar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endParaRPr>
          </a:p>
          <a:p>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実施する取組のうち、主となる取組（１つのみ）は、</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段落の冒頭を　</a:t>
            </a:r>
            <a:endPar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◎にして</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ください</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a:t>
            </a:r>
            <a:endPar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r>
              <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実施しない取組がある場合は、項目を削除してください。</a:t>
            </a:r>
            <a:endPar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endParaRPr>
          </a:p>
        </p:txBody>
      </p:sp>
      <p:sp>
        <p:nvSpPr>
          <p:cNvPr id="20" name="Google Shape;105;p1"/>
          <p:cNvSpPr txBox="1"/>
          <p:nvPr/>
        </p:nvSpPr>
        <p:spPr>
          <a:xfrm>
            <a:off x="124440" y="3371296"/>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smtClean="0">
                <a:solidFill>
                  <a:schemeClr val="tx1"/>
                </a:solidFill>
                <a:latin typeface="メイリオ" panose="020B0604030504040204" pitchFamily="50" charset="-128"/>
                <a:ea typeface="メイリオ" panose="020B0604030504040204" pitchFamily="50" charset="-128"/>
                <a:cs typeface="Meiryo"/>
                <a:sym typeface="Meiryo"/>
              </a:rPr>
              <a:t>海水浴場</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等の受入環境整備</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endParaRPr>
          </a:p>
        </p:txBody>
      </p:sp>
      <p:sp>
        <p:nvSpPr>
          <p:cNvPr id="21" name="Google Shape;105;p1"/>
          <p:cNvSpPr txBox="1"/>
          <p:nvPr/>
        </p:nvSpPr>
        <p:spPr>
          <a:xfrm>
            <a:off x="124440" y="4082044"/>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smtClean="0">
                <a:solidFill>
                  <a:schemeClr val="tx1"/>
                </a:solidFill>
                <a:latin typeface="メイリオ" panose="020B0604030504040204" pitchFamily="50" charset="-128"/>
                <a:ea typeface="メイリオ" panose="020B0604030504040204" pitchFamily="50" charset="-128"/>
                <a:cs typeface="Meiryo"/>
                <a:sym typeface="Meiryo"/>
              </a:rPr>
              <a:t>海</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の魅力を体験できるコンテンツの充実</a:t>
            </a:r>
            <a:endParaRPr lang="en-US" sz="1200" b="1" u="sng"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2" name="Google Shape;105;p1"/>
          <p:cNvSpPr txBox="1"/>
          <p:nvPr/>
        </p:nvSpPr>
        <p:spPr>
          <a:xfrm>
            <a:off x="126440" y="4792792"/>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smtClean="0">
                <a:solidFill>
                  <a:schemeClr val="tx1"/>
                </a:solidFill>
                <a:latin typeface="メイリオ" panose="020B0604030504040204" pitchFamily="50" charset="-128"/>
                <a:ea typeface="メイリオ" panose="020B0604030504040204" pitchFamily="50" charset="-128"/>
                <a:cs typeface="Meiryo"/>
                <a:sym typeface="Meiryo"/>
              </a:rPr>
              <a:t>海</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にフォーカスした</a:t>
            </a:r>
            <a:r>
              <a:rPr lang="ja-JP" altLang="en-US" sz="1200" b="1" u="sng" dirty="0" smtClean="0">
                <a:solidFill>
                  <a:schemeClr val="tx1"/>
                </a:solidFill>
                <a:latin typeface="メイリオ" panose="020B0604030504040204" pitchFamily="50" charset="-128"/>
                <a:ea typeface="メイリオ" panose="020B0604030504040204" pitchFamily="50" charset="-128"/>
                <a:cs typeface="Meiryo"/>
                <a:sym typeface="Meiryo"/>
              </a:rPr>
              <a:t>プロモーション</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3" name="Google Shape;105;p1"/>
          <p:cNvSpPr txBox="1"/>
          <p:nvPr/>
        </p:nvSpPr>
        <p:spPr>
          <a:xfrm>
            <a:off x="124440" y="5503539"/>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smtClean="0">
                <a:solidFill>
                  <a:schemeClr val="tx1"/>
                </a:solidFill>
                <a:latin typeface="メイリオ" panose="020B0604030504040204" pitchFamily="50" charset="-128"/>
                <a:ea typeface="メイリオ" panose="020B0604030504040204" pitchFamily="50" charset="-128"/>
                <a:cs typeface="Meiryo"/>
                <a:sym typeface="Meiryo"/>
              </a:rPr>
              <a:t>ブルーフラッグ</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認証の</a:t>
            </a:r>
            <a:r>
              <a:rPr lang="ja-JP" altLang="en-US" sz="1200" b="1" u="sng" dirty="0" smtClean="0">
                <a:solidFill>
                  <a:schemeClr val="tx1"/>
                </a:solidFill>
                <a:latin typeface="メイリオ" panose="020B0604030504040204" pitchFamily="50" charset="-128"/>
                <a:ea typeface="メイリオ" panose="020B0604030504040204" pitchFamily="50" charset="-128"/>
                <a:cs typeface="Meiryo"/>
                <a:sym typeface="Meiryo"/>
              </a:rPr>
              <a:t>取得</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4" name="Google Shape;89;p1"/>
          <p:cNvSpPr/>
          <p:nvPr/>
        </p:nvSpPr>
        <p:spPr>
          <a:xfrm>
            <a:off x="91123" y="641248"/>
            <a:ext cx="8348027" cy="25248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　</a:t>
            </a:r>
            <a:r>
              <a:rPr lang="en-US" altLang="ja-JP" b="1" dirty="0" smtClean="0">
                <a:solidFill>
                  <a:schemeClr val="dk1"/>
                </a:solidFill>
                <a:latin typeface="メイリオ" panose="020B0604030504040204" pitchFamily="50" charset="-128"/>
                <a:ea typeface="メイリオ" panose="020B0604030504040204" pitchFamily="50" charset="-128"/>
                <a:cs typeface="Meiryo"/>
                <a:sym typeface="Meiryo"/>
              </a:rPr>
              <a:t>ALPS</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処理水の海洋放出に伴う風評の払拭に向けて</a:t>
            </a:r>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目指す地域の姿</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25" name="Google Shape;98;p1"/>
          <p:cNvSpPr txBox="1"/>
          <p:nvPr/>
        </p:nvSpPr>
        <p:spPr>
          <a:xfrm>
            <a:off x="91123" y="884747"/>
            <a:ext cx="8348027" cy="808251"/>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※ALPS</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処理水の海洋放出により想定される風評を記載するとともに、風評への対策として、海岸周辺地域で海の魅力を高める</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ブルーツーリズムの推進</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により目指す地域の姿を記載してください。</a:t>
            </a:r>
          </a:p>
        </p:txBody>
      </p:sp>
      <p:sp>
        <p:nvSpPr>
          <p:cNvPr id="26" name="Google Shape;98;p1"/>
          <p:cNvSpPr txBox="1"/>
          <p:nvPr/>
        </p:nvSpPr>
        <p:spPr>
          <a:xfrm>
            <a:off x="8483600" y="883872"/>
            <a:ext cx="1327277" cy="810000"/>
          </a:xfrm>
          <a:prstGeom prst="rect">
            <a:avLst/>
          </a:prstGeom>
          <a:solidFill>
            <a:schemeClr val="lt1"/>
          </a:solidFill>
          <a:ln w="12700" cap="flat" cmpd="sng">
            <a:solidFill>
              <a:schemeClr val="tx1"/>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100" dirty="0" smtClean="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100" dirty="0" smtClean="0">
                <a:solidFill>
                  <a:srgbClr val="0070C0"/>
                </a:solidFill>
                <a:latin typeface="メイリオ" panose="020B0604030504040204" pitchFamily="50" charset="-128"/>
                <a:ea typeface="メイリオ" panose="020B0604030504040204" pitchFamily="50" charset="-128"/>
                <a:cs typeface="Meiryo"/>
                <a:sym typeface="Meiryo"/>
              </a:rPr>
              <a:t>主となるターゲットを記載してください。</a:t>
            </a:r>
            <a:endParaRPr sz="1100" dirty="0">
              <a:solidFill>
                <a:srgbClr val="0070C0"/>
              </a:solidFill>
              <a:latin typeface="メイリオ" panose="020B0604030504040204" pitchFamily="50" charset="-128"/>
              <a:ea typeface="メイリオ" panose="020B0604030504040204" pitchFamily="50" charset="-128"/>
              <a:cs typeface="Meiryo"/>
              <a:sym typeface="Meiryo"/>
            </a:endParaRPr>
          </a:p>
        </p:txBody>
      </p:sp>
      <p:sp>
        <p:nvSpPr>
          <p:cNvPr id="27" name="Google Shape;89;p1"/>
          <p:cNvSpPr/>
          <p:nvPr/>
        </p:nvSpPr>
        <p:spPr>
          <a:xfrm>
            <a:off x="8483600" y="639952"/>
            <a:ext cx="1327277" cy="252000"/>
          </a:xfrm>
          <a:prstGeom prst="rect">
            <a:avLst/>
          </a:prstGeom>
          <a:solidFill>
            <a:schemeClr val="accent5">
              <a:lumMod val="20000"/>
              <a:lumOff val="80000"/>
            </a:schemeClr>
          </a:solidFill>
          <a:ln w="12700" cap="flat" cmpd="sng">
            <a:solidFill>
              <a:schemeClr val="tx1"/>
            </a:solid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b="1" dirty="0" smtClean="0">
                <a:solidFill>
                  <a:schemeClr val="tx1"/>
                </a:solidFill>
                <a:latin typeface="メイリオ" panose="020B0604030504040204" pitchFamily="50" charset="-128"/>
                <a:ea typeface="メイリオ" panose="020B0604030504040204" pitchFamily="50" charset="-128"/>
                <a:cs typeface="Meiryo"/>
                <a:sym typeface="Meiryo"/>
              </a:rPr>
              <a:t>ターゲット</a:t>
            </a:r>
            <a:endParaRPr sz="1400" b="1" dirty="0">
              <a:solidFill>
                <a:schemeClr val="tx1"/>
              </a:solidFill>
              <a:latin typeface="メイリオ" panose="020B0604030504040204" pitchFamily="50" charset="-128"/>
              <a:ea typeface="メイリオ" panose="020B0604030504040204" pitchFamily="50" charset="-128"/>
              <a:cs typeface="Meiryo"/>
              <a:sym typeface="Meiry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Google Shape;89;p1"/>
          <p:cNvSpPr/>
          <p:nvPr/>
        </p:nvSpPr>
        <p:spPr>
          <a:xfrm>
            <a:off x="90605" y="638294"/>
            <a:ext cx="9724791" cy="30620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lvl="0"/>
            <a:r>
              <a:rPr lang="ja-JP" altLang="en-US" sz="1400" b="1" dirty="0" smtClean="0">
                <a:solidFill>
                  <a:schemeClr val="dk1"/>
                </a:solidFill>
                <a:latin typeface="メイリオ" panose="020B0604030504040204" pitchFamily="50" charset="-128"/>
                <a:ea typeface="メイリオ" panose="020B0604030504040204" pitchFamily="50" charset="-128"/>
                <a:cs typeface="Meiryo"/>
                <a:sym typeface="Meiryo"/>
              </a:rPr>
              <a:t>対象地域の周辺状況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1" name="Google Shape;93;p1"/>
          <p:cNvSpPr txBox="1"/>
          <p:nvPr/>
        </p:nvSpPr>
        <p:spPr>
          <a:xfrm>
            <a:off x="90605" y="944500"/>
            <a:ext cx="9724791" cy="581693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lvl="0"/>
            <a:endPar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　　</a:t>
            </a:r>
            <a:r>
              <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海水浴場・観光コンテンツ・関連施設等の</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位置</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関係、及び閑散期対策等を図や写真等を用いながら、</a:t>
            </a:r>
            <a:endPar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　　取組を実施する周辺</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地域の</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年間</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の</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状況を簡潔に示してください。</a:t>
            </a:r>
            <a:endPar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　</a:t>
            </a:r>
            <a:r>
              <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当該</a:t>
            </a:r>
            <a:r>
              <a:rPr lang="ja-JP" sz="1200" dirty="0" smtClean="0">
                <a:solidFill>
                  <a:srgbClr val="0070C0"/>
                </a:solidFill>
                <a:latin typeface="メイリオ" panose="020B0604030504040204" pitchFamily="50" charset="-128"/>
                <a:ea typeface="メイリオ" panose="020B0604030504040204" pitchFamily="50" charset="-128"/>
                <a:cs typeface="Meiryo"/>
                <a:sym typeface="Meiryo"/>
              </a:rPr>
              <a:t>事業</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や必要に応じて当該事業と関連して取組む事業の内容</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及び</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実施範囲の説明や</a:t>
            </a:r>
            <a:r>
              <a:rPr lang="ja-JP" sz="1200" dirty="0" smtClean="0">
                <a:solidFill>
                  <a:srgbClr val="0070C0"/>
                </a:solidFill>
                <a:latin typeface="メイリオ" panose="020B0604030504040204" pitchFamily="50" charset="-128"/>
                <a:ea typeface="メイリオ" panose="020B0604030504040204" pitchFamily="50" charset="-128"/>
                <a:cs typeface="Meiryo"/>
                <a:sym typeface="Meiryo"/>
              </a:rPr>
              <a:t>イメージ図、写真等を</a:t>
            </a:r>
            <a:r>
              <a:rPr lang="ja-JP" altLang="en-US" sz="1200" dirty="0" smtClean="0">
                <a:solidFill>
                  <a:srgbClr val="0070C0"/>
                </a:solidFill>
                <a:latin typeface="メイリオ" panose="020B0604030504040204" pitchFamily="50" charset="-128"/>
                <a:ea typeface="メイリオ" panose="020B0604030504040204" pitchFamily="50" charset="-128"/>
                <a:cs typeface="Meiryo"/>
                <a:sym typeface="Meiryo"/>
              </a:rPr>
              <a:t>添付</a:t>
            </a:r>
            <a:r>
              <a:rPr lang="ja-JP" sz="1200" dirty="0" smtClean="0">
                <a:solidFill>
                  <a:srgbClr val="0070C0"/>
                </a:solidFill>
                <a:latin typeface="メイリオ" panose="020B0604030504040204" pitchFamily="50" charset="-128"/>
                <a:ea typeface="メイリオ" panose="020B0604030504040204" pitchFamily="50" charset="-128"/>
                <a:cs typeface="Meiryo"/>
                <a:sym typeface="Meiryo"/>
              </a:rPr>
              <a:t>してください。</a:t>
            </a:r>
            <a:endParaRPr lang="en-US" altLang="ja-JP" sz="1200" dirty="0" smtClean="0">
              <a:solidFill>
                <a:srgbClr val="0070C0"/>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rgbClr val="0070C0"/>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0"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smtClean="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smtClean="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
        <p:nvSpPr>
          <p:cNvPr id="12" name="Google Shape;92;p1"/>
          <p:cNvSpPr txBox="1">
            <a:spLocks noGrp="1"/>
          </p:cNvSpPr>
          <p:nvPr>
            <p:ph type="title"/>
          </p:nvPr>
        </p:nvSpPr>
        <p:spPr>
          <a:xfrm>
            <a:off x="33572" y="8845"/>
            <a:ext cx="5361388" cy="540722"/>
          </a:xfrm>
          <a:prstGeom prst="rect">
            <a:avLst/>
          </a:prstGeom>
          <a:noFill/>
          <a:ln>
            <a:noFill/>
          </a:ln>
        </p:spPr>
        <p:txBody>
          <a:bodyPr spcFirstLastPara="1" wrap="square" lIns="91425" tIns="45700" rIns="91425" bIns="45700" anchor="ctr" anchorCtr="0">
            <a:normAutofit/>
          </a:bodyPr>
          <a:lstStyle/>
          <a:p>
            <a:pPr lvl="0">
              <a:buSzPts val="1900"/>
            </a:pPr>
            <a:r>
              <a:rPr lang="ja-JP" altLang="ja-JP" sz="1900" dirty="0">
                <a:latin typeface="メイリオ" panose="020B0604030504040204" pitchFamily="50" charset="-128"/>
                <a:ea typeface="メイリオ" panose="020B0604030504040204" pitchFamily="50" charset="-128"/>
                <a:cs typeface="Meiryo"/>
                <a:sym typeface="Meiryo"/>
              </a:rPr>
              <a:t>○○○○事業</a:t>
            </a:r>
            <a:r>
              <a:rPr lang="ja-JP" altLang="ja-JP" sz="1400" dirty="0">
                <a:latin typeface="メイリオ" panose="020B0604030504040204" pitchFamily="50" charset="-128"/>
                <a:ea typeface="メイリオ" panose="020B0604030504040204" pitchFamily="50" charset="-128"/>
                <a:cs typeface="Meiryo"/>
                <a:sym typeface="Meiryo"/>
              </a:rPr>
              <a:t>【○○県</a:t>
            </a:r>
            <a:r>
              <a:rPr lang="ja-JP" altLang="ja-JP" sz="1400" dirty="0" smtClean="0">
                <a:latin typeface="メイリオ" panose="020B0604030504040204" pitchFamily="50" charset="-128"/>
                <a:ea typeface="メイリオ" panose="020B0604030504040204" pitchFamily="50" charset="-128"/>
                <a:cs typeface="Meiryo"/>
                <a:sym typeface="Meiryo"/>
              </a:rPr>
              <a:t>○○市】 </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4372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Google Shape;89;p1"/>
          <p:cNvSpPr/>
          <p:nvPr/>
        </p:nvSpPr>
        <p:spPr>
          <a:xfrm>
            <a:off x="91123" y="638294"/>
            <a:ext cx="8348027" cy="25248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　</a:t>
            </a:r>
            <a:r>
              <a:rPr lang="en-US" altLang="ja-JP" b="1" dirty="0" smtClean="0">
                <a:solidFill>
                  <a:schemeClr val="dk1"/>
                </a:solidFill>
                <a:latin typeface="メイリオ" panose="020B0604030504040204" pitchFamily="50" charset="-128"/>
                <a:ea typeface="メイリオ" panose="020B0604030504040204" pitchFamily="50" charset="-128"/>
                <a:cs typeface="Meiryo"/>
                <a:sym typeface="Meiryo"/>
              </a:rPr>
              <a:t>ALPS</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処理水の海洋放出に伴う風評の払拭に向けて</a:t>
            </a:r>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目指す地域の姿</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08" name="Google Shape;90;p1"/>
          <p:cNvSpPr/>
          <p:nvPr/>
        </p:nvSpPr>
        <p:spPr>
          <a:xfrm>
            <a:off x="5170477" y="3217173"/>
            <a:ext cx="4640400" cy="283322"/>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smtClean="0">
                <a:latin typeface="メイリオ" panose="020B0604030504040204" pitchFamily="50" charset="-128"/>
                <a:ea typeface="メイリオ" panose="020B0604030504040204" pitchFamily="50" charset="-128"/>
                <a:cs typeface="Meiryo"/>
                <a:sym typeface="Meiryo"/>
              </a:rPr>
              <a:t>　海水浴場および関連</a:t>
            </a:r>
            <a:r>
              <a:rPr lang="ja-JP" altLang="en-US" b="1" dirty="0">
                <a:latin typeface="メイリオ" panose="020B0604030504040204" pitchFamily="50" charset="-128"/>
                <a:ea typeface="メイリオ" panose="020B0604030504040204" pitchFamily="50" charset="-128"/>
                <a:cs typeface="Meiryo"/>
                <a:sym typeface="Meiryo"/>
              </a:rPr>
              <a:t>施設を</a:t>
            </a:r>
            <a:r>
              <a:rPr lang="ja-JP" altLang="en-US" b="1" dirty="0" smtClean="0">
                <a:latin typeface="メイリオ" panose="020B0604030504040204" pitchFamily="50" charset="-128"/>
                <a:ea typeface="メイリオ" panose="020B0604030504040204" pitchFamily="50" charset="-128"/>
                <a:cs typeface="Meiryo"/>
                <a:sym typeface="Meiryo"/>
              </a:rPr>
              <a:t>含めた地域</a:t>
            </a:r>
            <a:r>
              <a:rPr lang="ja-JP" altLang="en-US" b="1" dirty="0">
                <a:latin typeface="メイリオ" panose="020B0604030504040204" pitchFamily="50" charset="-128"/>
                <a:ea typeface="メイリオ" panose="020B0604030504040204" pitchFamily="50" charset="-128"/>
                <a:cs typeface="Meiryo"/>
                <a:sym typeface="Meiryo"/>
              </a:rPr>
              <a:t>の</a:t>
            </a:r>
            <a:r>
              <a:rPr lang="ja-JP" altLang="en-US" b="1" dirty="0" smtClean="0">
                <a:latin typeface="メイリオ" panose="020B0604030504040204" pitchFamily="50" charset="-128"/>
                <a:ea typeface="メイリオ" panose="020B0604030504040204" pitchFamily="50" charset="-128"/>
                <a:cs typeface="Meiryo"/>
                <a:sym typeface="Meiryo"/>
              </a:rPr>
              <a:t>現状・課題</a:t>
            </a:r>
            <a:endParaRPr sz="1400" b="1" i="0" u="none" strike="noStrike" cap="none" dirty="0">
              <a:latin typeface="メイリオ" panose="020B0604030504040204" pitchFamily="50" charset="-128"/>
              <a:ea typeface="メイリオ" panose="020B0604030504040204" pitchFamily="50" charset="-128"/>
              <a:cs typeface="Meiryo"/>
              <a:sym typeface="Meiryo"/>
            </a:endParaRPr>
          </a:p>
        </p:txBody>
      </p:sp>
      <p:sp>
        <p:nvSpPr>
          <p:cNvPr id="1109" name="Google Shape;91;p1"/>
          <p:cNvSpPr txBox="1"/>
          <p:nvPr/>
        </p:nvSpPr>
        <p:spPr>
          <a:xfrm>
            <a:off x="5170477" y="3500495"/>
            <a:ext cx="4640400" cy="1476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・海水浴場周辺は隣県からの来訪が主であり、関東圏からの来訪者は少ない。</a:t>
            </a: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・代表的な観光スポットではあるものの、「観光客と地元住民との関わり合いが薄い」、「公衆トイレが老朽化していて不便」という声が寄せられている。（●●アンケート結果より）</a:t>
            </a: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・震災から</a:t>
            </a:r>
            <a:r>
              <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rPr>
              <a:t>12</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年が経過し、各種施設等が復旧しつつあるものの、海水浴関連のバリアフリー化に対応出来ていない。</a:t>
            </a: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1110" name="Google Shape;92;p1"/>
          <p:cNvSpPr txBox="1">
            <a:spLocks noGrp="1"/>
          </p:cNvSpPr>
          <p:nvPr>
            <p:ph type="title"/>
          </p:nvPr>
        </p:nvSpPr>
        <p:spPr>
          <a:xfrm>
            <a:off x="33572" y="8845"/>
            <a:ext cx="6672028" cy="5407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altLang="en-US" sz="1900" dirty="0" smtClean="0">
                <a:latin typeface="メイリオ" panose="020B0604030504040204" pitchFamily="50" charset="-128"/>
                <a:ea typeface="メイリオ" panose="020B0604030504040204" pitchFamily="50" charset="-128"/>
                <a:cs typeface="Meiryo"/>
                <a:sym typeface="Meiryo"/>
              </a:rPr>
              <a:t>ブルーツーリズム推進</a:t>
            </a:r>
            <a:r>
              <a:rPr lang="ja-JP" sz="1900" dirty="0" smtClean="0">
                <a:latin typeface="メイリオ" panose="020B0604030504040204" pitchFamily="50" charset="-128"/>
                <a:ea typeface="メイリオ" panose="020B0604030504040204" pitchFamily="50" charset="-128"/>
                <a:cs typeface="Meiryo"/>
                <a:sym typeface="Meiryo"/>
              </a:rPr>
              <a:t>事業</a:t>
            </a:r>
            <a:r>
              <a:rPr lang="ja-JP" sz="1400" dirty="0" smtClean="0">
                <a:latin typeface="メイリオ" panose="020B0604030504040204" pitchFamily="50" charset="-128"/>
                <a:ea typeface="メイリオ" panose="020B0604030504040204" pitchFamily="50" charset="-128"/>
                <a:cs typeface="Meiryo"/>
                <a:sym typeface="Meiryo"/>
              </a:rPr>
              <a:t>【</a:t>
            </a:r>
            <a:r>
              <a:rPr lang="ja-JP" sz="1400" dirty="0">
                <a:latin typeface="メイリオ" panose="020B0604030504040204" pitchFamily="50" charset="-128"/>
                <a:ea typeface="メイリオ" panose="020B0604030504040204" pitchFamily="50" charset="-128"/>
                <a:cs typeface="Meiryo"/>
                <a:sym typeface="Meiryo"/>
              </a:rPr>
              <a:t>○○県</a:t>
            </a:r>
            <a:r>
              <a:rPr lang="ja-JP" sz="1400" dirty="0" smtClean="0">
                <a:latin typeface="メイリオ" panose="020B0604030504040204" pitchFamily="50" charset="-128"/>
                <a:ea typeface="メイリオ" panose="020B0604030504040204" pitchFamily="50" charset="-128"/>
                <a:cs typeface="Meiryo"/>
                <a:sym typeface="Meiryo"/>
              </a:rPr>
              <a:t>○○市】</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sp>
        <p:nvSpPr>
          <p:cNvPr id="1113" name="Google Shape;97;p1"/>
          <p:cNvSpPr txBox="1"/>
          <p:nvPr/>
        </p:nvSpPr>
        <p:spPr>
          <a:xfrm>
            <a:off x="5172477" y="5355076"/>
            <a:ext cx="4640400" cy="1476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　事業で造成したコンテンツの魅力と併せて処理水の安全性に関する情報発信を行うことで、当地域の誘客を図り観光客の安心へと繋げる。また、老朽化した公衆トイレの改修、及び地元食材を使った郷土料理を提供することで、訪問満足度が高まり、リピーター獲得が期待される。</a:t>
            </a: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　さらに、ブルーフラッグ認証の取得を通じて、海外からの注目度を高めるとともに継続して認証取得することで、風評の影響を生じさせない地域作りを目指す。</a:t>
            </a:r>
            <a:endParaRPr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1114" name="Google Shape;98;p1"/>
          <p:cNvSpPr txBox="1"/>
          <p:nvPr/>
        </p:nvSpPr>
        <p:spPr>
          <a:xfrm>
            <a:off x="91123" y="881793"/>
            <a:ext cx="8348027" cy="808251"/>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　●●海水浴場周辺は、年間を通じて観光客が賑わう代表的な観光スポットであり、●●などは全国的な知名度を有する特産品である。しかし、</a:t>
            </a:r>
            <a:r>
              <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rPr>
              <a:t>ALPS</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処理水の海洋放出</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に伴う風評により、水質の安全性に対する誤認識により観光客離れや、海産物の買い控えが危惧される。</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そのため</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、風評</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への対策として</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、伝統漁法を体験できるコンテンツ造成および特産品の知名度を活かした情報発信などを行うことで、海の魅力を高め風評の影響を生じさせない地域を目指す。</a:t>
            </a:r>
            <a:endParaRPr sz="1200" dirty="0">
              <a:solidFill>
                <a:schemeClr val="tx1"/>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120" name="Google Shape;104;p1"/>
          <p:cNvSpPr/>
          <p:nvPr/>
        </p:nvSpPr>
        <p:spPr>
          <a:xfrm>
            <a:off x="84295" y="1732306"/>
            <a:ext cx="5001892"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　取組の概要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21" name="Google Shape;105;p1"/>
          <p:cNvSpPr txBox="1"/>
          <p:nvPr/>
        </p:nvSpPr>
        <p:spPr>
          <a:xfrm>
            <a:off x="84295" y="1988292"/>
            <a:ext cx="5001892" cy="4842784"/>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graphicFrame>
        <p:nvGraphicFramePr>
          <p:cNvPr id="1123" name="Google Shape;88;p1"/>
          <p:cNvGraphicFramePr/>
          <p:nvPr>
            <p:extLst>
              <p:ext uri="{D42A27DB-BD31-4B8C-83A1-F6EECF244321}">
                <p14:modId xmlns:p14="http://schemas.microsoft.com/office/powerpoint/2010/main" val="1619526788"/>
              </p:ext>
            </p:extLst>
          </p:nvPr>
        </p:nvGraphicFramePr>
        <p:xfrm>
          <a:off x="5179305" y="1983264"/>
          <a:ext cx="4635572" cy="1138651"/>
        </p:xfrm>
        <a:graphic>
          <a:graphicData uri="http://schemas.openxmlformats.org/drawingml/2006/table">
            <a:tbl>
              <a:tblPr firstRow="1" bandRow="1">
                <a:noFill/>
                <a:tableStyleId>{69F0F748-7AA5-4B90-91AD-3F4FFDBD375E}</a:tableStyleId>
              </a:tblPr>
              <a:tblGrid>
                <a:gridCol w="1222822">
                  <a:extLst>
                    <a:ext uri="{9D8B030D-6E8A-4147-A177-3AD203B41FA5}">
                      <a16:colId xmlns:a16="http://schemas.microsoft.com/office/drawing/2014/main" val="20000"/>
                    </a:ext>
                  </a:extLst>
                </a:gridCol>
                <a:gridCol w="3412750">
                  <a:extLst>
                    <a:ext uri="{9D8B030D-6E8A-4147-A177-3AD203B41FA5}">
                      <a16:colId xmlns:a16="http://schemas.microsoft.com/office/drawing/2014/main" val="20001"/>
                    </a:ext>
                  </a:extLst>
                </a:gridCol>
              </a:tblGrid>
              <a:tr h="315596">
                <a:tc>
                  <a:txBody>
                    <a:bodyPr/>
                    <a:lstStyle/>
                    <a:p>
                      <a:pPr marL="0" marR="0" lvl="0" indent="0" algn="ctr" rtl="0">
                        <a:spcBef>
                          <a:spcPts val="0"/>
                        </a:spcBef>
                        <a:spcAft>
                          <a:spcPts val="0"/>
                        </a:spcAft>
                        <a:buNone/>
                      </a:pPr>
                      <a:r>
                        <a:rPr lang="ja-JP" altLang="en-US" sz="1200" b="0" u="none" strike="noStrike" cap="none" dirty="0" smtClean="0">
                          <a:solidFill>
                            <a:schemeClr val="dk1"/>
                          </a:solidFill>
                          <a:latin typeface="メイリオ" panose="020B0604030504040204" pitchFamily="50" charset="-128"/>
                          <a:ea typeface="メイリオ" panose="020B0604030504040204" pitchFamily="50" charset="-128"/>
                          <a:cs typeface="Meiryo"/>
                          <a:sym typeface="Meiryo"/>
                        </a:rPr>
                        <a:t>実施主体</a:t>
                      </a:r>
                      <a:endParaRPr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endParaRPr>
                    </a:p>
                  </a:txBody>
                  <a:tcPr marL="91450" marR="91450" marT="45725" marB="45725" anchor="ctr">
                    <a:lnL w="12700" cap="flat" cmpd="sng">
                      <a:solidFill>
                        <a:srgbClr val="7F7F7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7F7F7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l" rtl="0">
                        <a:spcBef>
                          <a:spcPts val="0"/>
                        </a:spcBef>
                        <a:spcAft>
                          <a:spcPts val="0"/>
                        </a:spcAft>
                        <a:buNone/>
                      </a:pPr>
                      <a:r>
                        <a:rPr lang="ja-JP" altLang="en-US" sz="1200" b="0" dirty="0" smtClean="0">
                          <a:solidFill>
                            <a:schemeClr val="tx1"/>
                          </a:solidFill>
                          <a:latin typeface="Meiryo"/>
                          <a:ea typeface="Meiryo"/>
                          <a:cs typeface="Meiryo"/>
                          <a:sym typeface="Meiryo"/>
                        </a:rPr>
                        <a:t>●●県●●市</a:t>
                      </a:r>
                      <a:endParaRPr sz="1200" b="0" dirty="0">
                        <a:solidFill>
                          <a:schemeClr val="tx1"/>
                        </a:solidFill>
                        <a:latin typeface="Meiryo"/>
                        <a:ea typeface="Meiryo"/>
                        <a:cs typeface="Meiryo"/>
                        <a:sym typeface="Meiryo"/>
                      </a:endParaRPr>
                    </a:p>
                  </a:txBody>
                  <a:tcPr marL="91450" marR="91450" marT="45725" marB="45725">
                    <a:lnL w="12700" cap="flat" cmpd="sng" algn="ctr">
                      <a:solidFill>
                        <a:schemeClr val="tx1"/>
                      </a:solidFill>
                      <a:prstDash val="solid"/>
                      <a:round/>
                      <a:headEnd type="none" w="med" len="med"/>
                      <a:tailEnd type="none" w="med" len="med"/>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lt1"/>
                    </a:solidFill>
                  </a:tcPr>
                </a:tc>
                <a:extLst>
                  <a:ext uri="{0D108BD9-81ED-4DB2-BD59-A6C34878D82A}">
                    <a16:rowId xmlns:a16="http://schemas.microsoft.com/office/drawing/2014/main" val="10000"/>
                  </a:ext>
                </a:extLst>
              </a:tr>
              <a:tr h="823055">
                <a:tc>
                  <a:txBody>
                    <a:bodyPr/>
                    <a:lstStyle/>
                    <a:p>
                      <a:pPr marL="0" marR="0" lvl="0" indent="0" algn="ctr" rtl="0">
                        <a:lnSpc>
                          <a:spcPct val="100000"/>
                        </a:lnSpc>
                        <a:spcBef>
                          <a:spcPts val="0"/>
                        </a:spcBef>
                        <a:spcAft>
                          <a:spcPts val="0"/>
                        </a:spcAft>
                        <a:buClr>
                          <a:schemeClr val="dk1"/>
                        </a:buClr>
                        <a:buSzPts val="1100"/>
                        <a:buFont typeface="Meiryo"/>
                        <a:buNone/>
                      </a:pPr>
                      <a:r>
                        <a:rPr lang="ja-JP" altLang="en-US" sz="1200" b="0" dirty="0" smtClean="0">
                          <a:latin typeface="メイリオ" panose="020B0604030504040204" pitchFamily="50" charset="-128"/>
                          <a:ea typeface="メイリオ" panose="020B0604030504040204" pitchFamily="50" charset="-128"/>
                        </a:rPr>
                        <a:t>連携団体との役割分担</a:t>
                      </a:r>
                      <a:endParaRPr sz="1200" b="0" dirty="0">
                        <a:latin typeface="メイリオ" panose="020B0604030504040204" pitchFamily="50" charset="-128"/>
                        <a:ea typeface="メイリオ" panose="020B0604030504040204" pitchFamily="50" charset="-128"/>
                      </a:endParaRPr>
                    </a:p>
                  </a:txBody>
                  <a:tcPr marL="91450" marR="91450" marT="45725" marB="45725" anchor="ctr">
                    <a:lnL w="12700" cap="flat" cmpd="sng">
                      <a:solidFill>
                        <a:srgbClr val="7F7F7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ja-JP" altLang="en-US" sz="1100" b="0" dirty="0" smtClean="0">
                          <a:solidFill>
                            <a:schemeClr val="tx1"/>
                          </a:solidFill>
                          <a:latin typeface="Meiryo"/>
                          <a:ea typeface="Meiryo"/>
                          <a:cs typeface="Meiryo"/>
                          <a:sym typeface="Meiryo"/>
                        </a:rPr>
                        <a:t>・</a:t>
                      </a:r>
                      <a:r>
                        <a:rPr lang="en-US" altLang="ja-JP" sz="1100" b="0" dirty="0" smtClean="0">
                          <a:solidFill>
                            <a:schemeClr val="tx1"/>
                          </a:solidFill>
                          <a:latin typeface="Meiryo"/>
                          <a:ea typeface="Meiryo"/>
                          <a:cs typeface="Meiryo"/>
                          <a:sym typeface="Meiryo"/>
                        </a:rPr>
                        <a:t>(</a:t>
                      </a:r>
                      <a:r>
                        <a:rPr lang="ja-JP" altLang="en-US" sz="1100" b="0" dirty="0" smtClean="0">
                          <a:solidFill>
                            <a:schemeClr val="tx1"/>
                          </a:solidFill>
                          <a:latin typeface="Meiryo"/>
                          <a:ea typeface="Meiryo"/>
                          <a:cs typeface="Meiryo"/>
                          <a:sym typeface="Meiryo"/>
                        </a:rPr>
                        <a:t>一社</a:t>
                      </a:r>
                      <a:r>
                        <a:rPr lang="en-US" altLang="ja-JP" sz="1100" b="0" dirty="0" smtClean="0">
                          <a:solidFill>
                            <a:schemeClr val="tx1"/>
                          </a:solidFill>
                          <a:latin typeface="Meiryo"/>
                          <a:ea typeface="Meiryo"/>
                          <a:cs typeface="Meiryo"/>
                          <a:sym typeface="Meiryo"/>
                        </a:rPr>
                        <a:t>)</a:t>
                      </a:r>
                      <a:r>
                        <a:rPr lang="ja-JP" altLang="en-US" sz="1100" b="0" dirty="0" smtClean="0">
                          <a:solidFill>
                            <a:schemeClr val="tx1"/>
                          </a:solidFill>
                          <a:latin typeface="Meiryo"/>
                          <a:ea typeface="Meiryo"/>
                          <a:cs typeface="Meiryo"/>
                          <a:sym typeface="Meiryo"/>
                        </a:rPr>
                        <a:t>●●協議会：事業全体の執行管理　等</a:t>
                      </a:r>
                      <a:endParaRPr lang="en-US" altLang="ja-JP" sz="1100" b="0" dirty="0" smtClean="0">
                        <a:solidFill>
                          <a:schemeClr val="tx1"/>
                        </a:solidFill>
                        <a:latin typeface="Meiryo"/>
                        <a:ea typeface="Meiryo"/>
                        <a:cs typeface="Meiryo"/>
                        <a:sym typeface="Meiryo"/>
                      </a:endParaRPr>
                    </a:p>
                    <a:p>
                      <a:pPr marL="0" marR="0" lvl="0" indent="0" algn="l" rtl="0">
                        <a:spcBef>
                          <a:spcPts val="0"/>
                        </a:spcBef>
                        <a:spcAft>
                          <a:spcPts val="0"/>
                        </a:spcAft>
                        <a:buNone/>
                      </a:pPr>
                      <a:r>
                        <a:rPr lang="ja-JP" altLang="en-US" sz="1100" b="0" dirty="0" smtClean="0">
                          <a:solidFill>
                            <a:schemeClr val="tx1"/>
                          </a:solidFill>
                          <a:latin typeface="Meiryo"/>
                          <a:ea typeface="Meiryo"/>
                          <a:cs typeface="Meiryo"/>
                          <a:sym typeface="Meiryo"/>
                        </a:rPr>
                        <a:t>・</a:t>
                      </a:r>
                      <a:r>
                        <a:rPr lang="en-US" altLang="ja-JP" sz="1100" b="0" dirty="0" smtClean="0">
                          <a:solidFill>
                            <a:schemeClr val="tx1"/>
                          </a:solidFill>
                          <a:latin typeface="Meiryo"/>
                          <a:ea typeface="Meiryo"/>
                          <a:cs typeface="Meiryo"/>
                          <a:sym typeface="Meiryo"/>
                        </a:rPr>
                        <a:t>(</a:t>
                      </a:r>
                      <a:r>
                        <a:rPr lang="ja-JP" altLang="en-US" sz="1100" b="0" dirty="0" smtClean="0">
                          <a:solidFill>
                            <a:schemeClr val="tx1"/>
                          </a:solidFill>
                          <a:latin typeface="Meiryo"/>
                          <a:ea typeface="Meiryo"/>
                          <a:cs typeface="Meiryo"/>
                          <a:sym typeface="Meiryo"/>
                        </a:rPr>
                        <a:t>一社</a:t>
                      </a:r>
                      <a:r>
                        <a:rPr lang="en-US" altLang="ja-JP" sz="1100" b="0" dirty="0" smtClean="0">
                          <a:solidFill>
                            <a:schemeClr val="tx1"/>
                          </a:solidFill>
                          <a:latin typeface="Meiryo"/>
                          <a:ea typeface="Meiryo"/>
                          <a:cs typeface="Meiryo"/>
                          <a:sym typeface="Meiryo"/>
                        </a:rPr>
                        <a:t>)</a:t>
                      </a:r>
                      <a:r>
                        <a:rPr lang="ja-JP" altLang="en-US" sz="1100" b="0" dirty="0" smtClean="0">
                          <a:solidFill>
                            <a:schemeClr val="tx1"/>
                          </a:solidFill>
                          <a:latin typeface="Meiryo"/>
                          <a:ea typeface="Meiryo"/>
                          <a:cs typeface="Meiryo"/>
                          <a:sym typeface="Meiryo"/>
                        </a:rPr>
                        <a:t>●●観光協会：連絡調整　等</a:t>
                      </a:r>
                      <a:endParaRPr lang="en-US" altLang="ja-JP" sz="1100" b="0" dirty="0" smtClean="0">
                        <a:solidFill>
                          <a:schemeClr val="tx1"/>
                        </a:solidFill>
                        <a:latin typeface="Meiryo"/>
                        <a:ea typeface="Meiryo"/>
                        <a:cs typeface="Meiryo"/>
                        <a:sym typeface="Meiryo"/>
                      </a:endParaRPr>
                    </a:p>
                    <a:p>
                      <a:pPr marL="0" marR="0" lvl="0" indent="0" algn="l" rtl="0">
                        <a:spcBef>
                          <a:spcPts val="0"/>
                        </a:spcBef>
                        <a:spcAft>
                          <a:spcPts val="0"/>
                        </a:spcAft>
                        <a:buNone/>
                      </a:pPr>
                      <a:r>
                        <a:rPr lang="ja-JP" altLang="en-US" sz="1100" b="0" dirty="0" smtClean="0">
                          <a:solidFill>
                            <a:schemeClr val="tx1"/>
                          </a:solidFill>
                          <a:latin typeface="Meiryo"/>
                          <a:ea typeface="Meiryo"/>
                          <a:cs typeface="Meiryo"/>
                          <a:sym typeface="Meiryo"/>
                        </a:rPr>
                        <a:t>・●●株式会社：観光資源の磨き上げ　等</a:t>
                      </a:r>
                      <a:endParaRPr lang="en-US" altLang="ja-JP" sz="1100" b="0" dirty="0" smtClean="0">
                        <a:solidFill>
                          <a:schemeClr val="tx1"/>
                        </a:solidFill>
                        <a:latin typeface="Meiryo"/>
                        <a:ea typeface="Meiryo"/>
                        <a:cs typeface="Meiryo"/>
                        <a:sym typeface="Meiryo"/>
                      </a:endParaRPr>
                    </a:p>
                    <a:p>
                      <a:pPr marL="0" marR="0" lvl="0" indent="0" algn="l" rtl="0">
                        <a:spcBef>
                          <a:spcPts val="0"/>
                        </a:spcBef>
                        <a:spcAft>
                          <a:spcPts val="0"/>
                        </a:spcAft>
                        <a:buNone/>
                      </a:pPr>
                      <a:r>
                        <a:rPr lang="ja-JP" altLang="en-US" sz="1100" b="0" dirty="0" smtClean="0">
                          <a:solidFill>
                            <a:schemeClr val="tx1"/>
                          </a:solidFill>
                          <a:latin typeface="Meiryo"/>
                          <a:ea typeface="Meiryo"/>
                          <a:cs typeface="Meiryo"/>
                          <a:sym typeface="Meiryo"/>
                        </a:rPr>
                        <a:t>・●●株式会社：情報発信の企画・発注</a:t>
                      </a:r>
                      <a:endParaRPr sz="1100" b="0" dirty="0">
                        <a:solidFill>
                          <a:schemeClr val="tx1"/>
                        </a:solidFill>
                        <a:latin typeface="Meiryo"/>
                        <a:ea typeface="Meiryo"/>
                        <a:cs typeface="Meiryo"/>
                        <a:sym typeface="Meiryo"/>
                      </a:endParaRPr>
                    </a:p>
                  </a:txBody>
                  <a:tcPr marL="91450" marR="91450" marT="45725" marB="45725">
                    <a:lnL w="12700" cap="flat" cmpd="sng" algn="ctr">
                      <a:solidFill>
                        <a:schemeClr val="tx1"/>
                      </a:solidFill>
                      <a:prstDash val="solid"/>
                      <a:round/>
                      <a:headEnd type="none" w="med" len="med"/>
                      <a:tailEnd type="none" w="med" len="med"/>
                    </a:lnL>
                    <a:lnR w="12700" cap="flat" cmpd="sng">
                      <a:solidFill>
                        <a:srgbClr val="7F7F7F"/>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1122" name="Google Shape;104;p1"/>
          <p:cNvSpPr/>
          <p:nvPr/>
        </p:nvSpPr>
        <p:spPr>
          <a:xfrm>
            <a:off x="5172477" y="1732306"/>
            <a:ext cx="4640400" cy="251523"/>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　実施</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体制</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8"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smtClean="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smtClean="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
        <p:nvSpPr>
          <p:cNvPr id="1112" name="Google Shape;96;p1"/>
          <p:cNvSpPr/>
          <p:nvPr/>
        </p:nvSpPr>
        <p:spPr>
          <a:xfrm>
            <a:off x="5170477" y="5052961"/>
            <a:ext cx="4640400" cy="30211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smtClean="0">
                <a:latin typeface="メイリオ" panose="020B0604030504040204" pitchFamily="50" charset="-128"/>
                <a:ea typeface="メイリオ" panose="020B0604030504040204" pitchFamily="50" charset="-128"/>
                <a:cs typeface="Meiryo"/>
                <a:sym typeface="Meiryo"/>
              </a:rPr>
              <a:t>　事業</a:t>
            </a:r>
            <a:r>
              <a:rPr lang="ja-JP" altLang="en-US" b="1" dirty="0">
                <a:latin typeface="メイリオ" panose="020B0604030504040204" pitchFamily="50" charset="-128"/>
                <a:ea typeface="メイリオ" panose="020B0604030504040204" pitchFamily="50" charset="-128"/>
                <a:cs typeface="Meiryo"/>
                <a:sym typeface="Meiryo"/>
              </a:rPr>
              <a:t>実施により期待される効果</a:t>
            </a:r>
          </a:p>
        </p:txBody>
      </p:sp>
      <p:sp>
        <p:nvSpPr>
          <p:cNvPr id="19" name="Google Shape;92;p1"/>
          <p:cNvSpPr txBox="1">
            <a:spLocks/>
          </p:cNvSpPr>
          <p:nvPr/>
        </p:nvSpPr>
        <p:spPr>
          <a:xfrm>
            <a:off x="8882743" y="181528"/>
            <a:ext cx="1020083" cy="361911"/>
          </a:xfrm>
          <a:prstGeom prst="rect">
            <a:avLst/>
          </a:prstGeom>
          <a:noFill/>
          <a:ln>
            <a:noFill/>
          </a:ln>
        </p:spPr>
        <p:txBody>
          <a:bodyPr spcFirstLastPara="1" wrap="square" lIns="91425" tIns="45700" rIns="91425" bIns="45700" anchor="ctr" anchorCtr="0">
            <a:normAutofit fontScale="77500" lnSpcReduction="2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smtClean="0">
                <a:solidFill>
                  <a:srgbClr val="FF0000"/>
                </a:solidFill>
                <a:latin typeface="メイリオ" panose="020B0604030504040204" pitchFamily="50" charset="-128"/>
                <a:ea typeface="メイリオ" panose="020B0604030504040204" pitchFamily="50" charset="-128"/>
                <a:cs typeface="Meiryo"/>
                <a:sym typeface="Meiryo"/>
              </a:rPr>
              <a:t>（記載例）</a:t>
            </a:r>
            <a:r>
              <a:rPr lang="zh-TW" altLang="en-US" sz="1600" dirty="0" smtClean="0">
                <a:solidFill>
                  <a:srgbClr val="FF0000"/>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rgbClr val="FF0000"/>
              </a:solidFill>
              <a:latin typeface="メイリオ" panose="020B0604030504040204" pitchFamily="50" charset="-128"/>
              <a:ea typeface="メイリオ" panose="020B0604030504040204" pitchFamily="50" charset="-128"/>
            </a:endParaRPr>
          </a:p>
        </p:txBody>
      </p:sp>
      <p:sp>
        <p:nvSpPr>
          <p:cNvPr id="21" name="Google Shape;105;p1"/>
          <p:cNvSpPr txBox="1"/>
          <p:nvPr/>
        </p:nvSpPr>
        <p:spPr>
          <a:xfrm>
            <a:off x="91122" y="2027480"/>
            <a:ext cx="4944341" cy="1075697"/>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海水浴場等の受入環境整備</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・海水浴場</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利用客</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が使用する公衆</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トイレ</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の</a:t>
            </a: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　安全性向上</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の</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ための洋式化改修</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・ブルーツーリズムの取組に向けた</a:t>
            </a: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　機運</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醸成のため</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の住民向け</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セミナー</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開催　等</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2" name="Google Shape;105;p1"/>
          <p:cNvSpPr txBox="1"/>
          <p:nvPr/>
        </p:nvSpPr>
        <p:spPr>
          <a:xfrm>
            <a:off x="91122" y="3430198"/>
            <a:ext cx="5001892" cy="810048"/>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smtClean="0">
                <a:solidFill>
                  <a:schemeClr val="tx1"/>
                </a:solidFill>
                <a:latin typeface="メイリオ" panose="020B0604030504040204" pitchFamily="50" charset="-128"/>
                <a:ea typeface="メイリオ" panose="020B0604030504040204" pitchFamily="50" charset="-128"/>
                <a:cs typeface="Meiryo"/>
                <a:sym typeface="Meiryo"/>
              </a:rPr>
              <a:t>海</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の魅力を体験できるコンテンツの充実</a:t>
            </a:r>
            <a:endParaRPr lang="en-US" sz="1200" b="1" u="sng"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・地元漁師による●●の伝統漁法を学び、</a:t>
            </a: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　獲れた海産物を食すコンテンツの造成</a:t>
            </a: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・造成コンテンツを組み入れた旅行商品造成　等</a:t>
            </a:r>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3" name="Google Shape;105;p1"/>
          <p:cNvSpPr txBox="1"/>
          <p:nvPr/>
        </p:nvSpPr>
        <p:spPr>
          <a:xfrm>
            <a:off x="84295" y="4644104"/>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smtClean="0">
                <a:solidFill>
                  <a:schemeClr val="tx1"/>
                </a:solidFill>
                <a:latin typeface="メイリオ" panose="020B0604030504040204" pitchFamily="50" charset="-128"/>
                <a:ea typeface="メイリオ" panose="020B0604030504040204" pitchFamily="50" charset="-128"/>
                <a:cs typeface="Meiryo"/>
                <a:sym typeface="Meiryo"/>
              </a:rPr>
              <a:t>海</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にフォーカスした</a:t>
            </a:r>
            <a:r>
              <a:rPr lang="ja-JP" altLang="en-US" sz="1200" b="1" u="sng" dirty="0" smtClean="0">
                <a:solidFill>
                  <a:schemeClr val="tx1"/>
                </a:solidFill>
                <a:latin typeface="メイリオ" panose="020B0604030504040204" pitchFamily="50" charset="-128"/>
                <a:ea typeface="メイリオ" panose="020B0604030504040204" pitchFamily="50" charset="-128"/>
                <a:cs typeface="Meiryo"/>
                <a:sym typeface="Meiryo"/>
              </a:rPr>
              <a:t>プロモーション</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rPr>
              <a:t>ALPS</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処理水の安全性に係る情報と併せて</a:t>
            </a: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　海外インフルエンサーを招請し造成コンテンツを</a:t>
            </a:r>
            <a:r>
              <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rPr>
              <a:t>SNS</a:t>
            </a:r>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発信　等</a:t>
            </a:r>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4" name="Google Shape;105;p1"/>
          <p:cNvSpPr txBox="1"/>
          <p:nvPr/>
        </p:nvSpPr>
        <p:spPr>
          <a:xfrm>
            <a:off x="119807" y="5687820"/>
            <a:ext cx="5001892" cy="829771"/>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smtClean="0">
                <a:solidFill>
                  <a:schemeClr val="tx1"/>
                </a:solidFill>
                <a:latin typeface="メイリオ" panose="020B0604030504040204" pitchFamily="50" charset="-128"/>
                <a:ea typeface="メイリオ" panose="020B0604030504040204" pitchFamily="50" charset="-128"/>
                <a:cs typeface="Meiryo"/>
                <a:sym typeface="Meiryo"/>
              </a:rPr>
              <a:t>ブルーフラッグ</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認証の</a:t>
            </a:r>
            <a:r>
              <a:rPr lang="ja-JP" altLang="en-US" sz="1200" b="1" u="sng" dirty="0" smtClean="0">
                <a:solidFill>
                  <a:schemeClr val="tx1"/>
                </a:solidFill>
                <a:latin typeface="メイリオ" panose="020B0604030504040204" pitchFamily="50" charset="-128"/>
                <a:ea typeface="メイリオ" panose="020B0604030504040204" pitchFamily="50" charset="-128"/>
                <a:cs typeface="Meiryo"/>
                <a:sym typeface="Meiryo"/>
              </a:rPr>
              <a:t>取得</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・車椅子利用者が砂浜へ進入するための</a:t>
            </a: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　ビーチマット設置</a:t>
            </a:r>
            <a:endParaRPr lang="en-US" altLang="ja-JP" sz="1200" dirty="0" smtClean="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Meiryo"/>
                <a:sym typeface="Meiryo"/>
              </a:rPr>
              <a:t>・ブルーフラッグ取得に向けた申請手続き　等</a:t>
            </a:r>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6" name="Google Shape;105;p1"/>
          <p:cNvSpPr txBox="1"/>
          <p:nvPr/>
        </p:nvSpPr>
        <p:spPr>
          <a:xfrm>
            <a:off x="49114" y="2974279"/>
            <a:ext cx="2719486" cy="39460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（アウトカム）</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　・来訪者アンケート満足度 </a:t>
            </a:r>
            <a:r>
              <a:rPr lang="en-US" altLang="ja-JP" sz="1100" dirty="0" smtClean="0">
                <a:solidFill>
                  <a:schemeClr val="tx1"/>
                </a:solidFill>
                <a:latin typeface="メイリオ" panose="020B0604030504040204" pitchFamily="50" charset="-128"/>
                <a:ea typeface="メイリオ" panose="020B0604030504040204" pitchFamily="50" charset="-128"/>
                <a:cs typeface="Meiryo"/>
                <a:sym typeface="Meiryo"/>
              </a:rPr>
              <a:t>80</a:t>
            </a:r>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％以上</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 </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 name="正方形/長方形 1"/>
          <p:cNvSpPr/>
          <p:nvPr/>
        </p:nvSpPr>
        <p:spPr>
          <a:xfrm>
            <a:off x="3601443" y="2050437"/>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メイリオ" panose="020B0604030504040204" pitchFamily="50" charset="-128"/>
                <a:ea typeface="メイリオ" panose="020B0604030504040204" pitchFamily="50" charset="-128"/>
              </a:rPr>
              <a:t>写真</a:t>
            </a:r>
            <a:endParaRPr kumimoji="1" lang="ja-JP" altLang="en-US" dirty="0">
              <a:latin typeface="メイリオ" panose="020B0604030504040204" pitchFamily="50" charset="-128"/>
              <a:ea typeface="メイリオ" panose="020B0604030504040204" pitchFamily="50" charset="-128"/>
            </a:endParaRPr>
          </a:p>
        </p:txBody>
      </p:sp>
      <p:sp>
        <p:nvSpPr>
          <p:cNvPr id="28" name="Google Shape;105;p1"/>
          <p:cNvSpPr txBox="1"/>
          <p:nvPr/>
        </p:nvSpPr>
        <p:spPr>
          <a:xfrm>
            <a:off x="3397384" y="2841619"/>
            <a:ext cx="1815009" cy="20855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900" dirty="0" smtClean="0">
                <a:solidFill>
                  <a:schemeClr val="tx1"/>
                </a:solidFill>
                <a:latin typeface="メイリオ" panose="020B0604030504040204" pitchFamily="50" charset="-128"/>
                <a:ea typeface="メイリオ" panose="020B0604030504040204" pitchFamily="50" charset="-128"/>
                <a:cs typeface="Meiryo"/>
                <a:sym typeface="Meiryo"/>
              </a:rPr>
              <a:t>（改修予定の公衆トイレ）</a:t>
            </a:r>
            <a:endParaRPr lang="en-US" altLang="ja-JP" sz="9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9" name="Google Shape;105;p1"/>
          <p:cNvSpPr txBox="1"/>
          <p:nvPr/>
        </p:nvSpPr>
        <p:spPr>
          <a:xfrm>
            <a:off x="118250" y="4219647"/>
            <a:ext cx="4917213" cy="39460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（アウトカム）</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　・モニターツアー改善提言数  </a:t>
            </a:r>
            <a:r>
              <a:rPr lang="en-US" altLang="ja-JP" sz="1100" dirty="0" smtClean="0">
                <a:solidFill>
                  <a:schemeClr val="tx1"/>
                </a:solidFill>
                <a:latin typeface="メイリオ" panose="020B0604030504040204" pitchFamily="50" charset="-128"/>
                <a:ea typeface="メイリオ" panose="020B0604030504040204" pitchFamily="50" charset="-128"/>
                <a:cs typeface="Meiryo"/>
                <a:sym typeface="Meiryo"/>
              </a:rPr>
              <a:t>15</a:t>
            </a:r>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箇所　・コンテンツ売上額 </a:t>
            </a:r>
            <a:r>
              <a:rPr lang="en-US" altLang="ja-JP" sz="1100" dirty="0" smtClean="0">
                <a:solidFill>
                  <a:schemeClr val="tx1"/>
                </a:solidFill>
                <a:latin typeface="メイリオ" panose="020B0604030504040204" pitchFamily="50" charset="-128"/>
                <a:ea typeface="メイリオ" panose="020B0604030504040204" pitchFamily="50" charset="-128"/>
                <a:cs typeface="Meiryo"/>
                <a:sym typeface="Meiryo"/>
              </a:rPr>
              <a:t>20</a:t>
            </a:r>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万　</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0" name="正方形/長方形 29"/>
          <p:cNvSpPr/>
          <p:nvPr/>
        </p:nvSpPr>
        <p:spPr>
          <a:xfrm>
            <a:off x="3601443" y="3470131"/>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メイリオ" panose="020B0604030504040204" pitchFamily="50" charset="-128"/>
                <a:ea typeface="メイリオ" panose="020B0604030504040204" pitchFamily="50" charset="-128"/>
              </a:rPr>
              <a:t>写真</a:t>
            </a:r>
            <a:endParaRPr kumimoji="1" lang="ja-JP" altLang="en-US" dirty="0">
              <a:latin typeface="メイリオ" panose="020B0604030504040204" pitchFamily="50" charset="-128"/>
              <a:ea typeface="メイリオ" panose="020B0604030504040204" pitchFamily="50" charset="-128"/>
            </a:endParaRPr>
          </a:p>
        </p:txBody>
      </p:sp>
      <p:sp>
        <p:nvSpPr>
          <p:cNvPr id="31" name="Google Shape;105;p1"/>
          <p:cNvSpPr txBox="1"/>
          <p:nvPr/>
        </p:nvSpPr>
        <p:spPr>
          <a:xfrm>
            <a:off x="3609021" y="4256179"/>
            <a:ext cx="1460397" cy="225637"/>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900" dirty="0" smtClean="0">
                <a:solidFill>
                  <a:schemeClr val="tx1"/>
                </a:solidFill>
                <a:latin typeface="メイリオ" panose="020B0604030504040204" pitchFamily="50" charset="-128"/>
                <a:ea typeface="メイリオ" panose="020B0604030504040204" pitchFamily="50" charset="-128"/>
                <a:cs typeface="Meiryo"/>
                <a:sym typeface="Meiryo"/>
              </a:rPr>
              <a:t>（●●湾で獲れる●●）</a:t>
            </a:r>
            <a:endParaRPr lang="en-US" altLang="ja-JP" sz="9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3" name="Google Shape;105;p1"/>
          <p:cNvSpPr txBox="1"/>
          <p:nvPr/>
        </p:nvSpPr>
        <p:spPr>
          <a:xfrm>
            <a:off x="119807" y="5181203"/>
            <a:ext cx="4917213" cy="39460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（アウトカム）</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　・記事視聴による旅行商品販売数 </a:t>
            </a:r>
            <a:r>
              <a:rPr lang="en-US" altLang="ja-JP" sz="1100" dirty="0" smtClean="0">
                <a:solidFill>
                  <a:schemeClr val="tx1"/>
                </a:solidFill>
                <a:latin typeface="メイリオ" panose="020B0604030504040204" pitchFamily="50" charset="-128"/>
                <a:ea typeface="メイリオ" panose="020B0604030504040204" pitchFamily="50" charset="-128"/>
                <a:cs typeface="Meiryo"/>
                <a:sym typeface="Meiryo"/>
              </a:rPr>
              <a:t>10</a:t>
            </a:r>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件　・記事リーチ数 </a:t>
            </a:r>
            <a:r>
              <a:rPr lang="en-US" altLang="ja-JP" sz="1100" dirty="0" smtClean="0">
                <a:solidFill>
                  <a:schemeClr val="tx1"/>
                </a:solidFill>
                <a:latin typeface="メイリオ" panose="020B0604030504040204" pitchFamily="50" charset="-128"/>
                <a:ea typeface="メイリオ" panose="020B0604030504040204" pitchFamily="50" charset="-128"/>
                <a:cs typeface="Meiryo"/>
                <a:sym typeface="Meiryo"/>
              </a:rPr>
              <a:t>100UU</a:t>
            </a:r>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　</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4" name="Google Shape;105;p1"/>
          <p:cNvSpPr txBox="1"/>
          <p:nvPr/>
        </p:nvSpPr>
        <p:spPr>
          <a:xfrm>
            <a:off x="104685" y="6436470"/>
            <a:ext cx="4917213" cy="39460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（アウトカム）</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　・車椅子利用者来訪者数 </a:t>
            </a:r>
            <a:r>
              <a:rPr lang="en-US" altLang="ja-JP" sz="1100" dirty="0" smtClean="0">
                <a:solidFill>
                  <a:schemeClr val="tx1"/>
                </a:solidFill>
                <a:latin typeface="メイリオ" panose="020B0604030504040204" pitchFamily="50" charset="-128"/>
                <a:ea typeface="メイリオ" panose="020B0604030504040204" pitchFamily="50" charset="-128"/>
                <a:cs typeface="Meiryo"/>
                <a:sym typeface="Meiryo"/>
              </a:rPr>
              <a:t>20</a:t>
            </a:r>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名　・ブルーフラッグ取得審査項目達成数 </a:t>
            </a:r>
            <a:r>
              <a:rPr lang="en-US" altLang="ja-JP" sz="1100" dirty="0" smtClean="0">
                <a:solidFill>
                  <a:schemeClr val="tx1"/>
                </a:solidFill>
                <a:latin typeface="メイリオ" panose="020B0604030504040204" pitchFamily="50" charset="-128"/>
                <a:ea typeface="メイリオ" panose="020B0604030504040204" pitchFamily="50" charset="-128"/>
                <a:cs typeface="Meiryo"/>
                <a:sym typeface="Meiryo"/>
              </a:rPr>
              <a:t>3</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5" name="正方形/長方形 34"/>
          <p:cNvSpPr/>
          <p:nvPr/>
        </p:nvSpPr>
        <p:spPr>
          <a:xfrm>
            <a:off x="3594616" y="5605589"/>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メイリオ" panose="020B0604030504040204" pitchFamily="50" charset="-128"/>
                <a:ea typeface="メイリオ" panose="020B0604030504040204" pitchFamily="50" charset="-128"/>
              </a:rPr>
              <a:t>イメージ図</a:t>
            </a:r>
            <a:endParaRPr kumimoji="1" lang="ja-JP" altLang="en-US" dirty="0">
              <a:latin typeface="メイリオ" panose="020B0604030504040204" pitchFamily="50" charset="-128"/>
              <a:ea typeface="メイリオ" panose="020B0604030504040204" pitchFamily="50" charset="-128"/>
            </a:endParaRPr>
          </a:p>
        </p:txBody>
      </p:sp>
      <p:sp>
        <p:nvSpPr>
          <p:cNvPr id="36" name="Google Shape;105;p1"/>
          <p:cNvSpPr txBox="1"/>
          <p:nvPr/>
        </p:nvSpPr>
        <p:spPr>
          <a:xfrm>
            <a:off x="3397384" y="6396189"/>
            <a:ext cx="1834913" cy="22862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900" dirty="0" smtClean="0">
                <a:solidFill>
                  <a:schemeClr val="tx1"/>
                </a:solidFill>
                <a:latin typeface="メイリオ" panose="020B0604030504040204" pitchFamily="50" charset="-128"/>
                <a:ea typeface="メイリオ" panose="020B0604030504040204" pitchFamily="50" charset="-128"/>
                <a:cs typeface="Meiryo"/>
                <a:sym typeface="Meiryo"/>
              </a:rPr>
              <a:t>（ビーチマットの設置）</a:t>
            </a:r>
            <a:endParaRPr lang="en-US" altLang="ja-JP" sz="9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7" name="Google Shape;98;p1"/>
          <p:cNvSpPr txBox="1"/>
          <p:nvPr/>
        </p:nvSpPr>
        <p:spPr>
          <a:xfrm>
            <a:off x="8483600" y="880918"/>
            <a:ext cx="1327277" cy="810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1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国内）</a:t>
            </a:r>
            <a:endParaRPr lang="en-US" altLang="ja-JP" sz="1100"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関東圏</a:t>
            </a:r>
            <a:r>
              <a:rPr lang="en-US" altLang="ja-JP" sz="1100" dirty="0" smtClean="0">
                <a:solidFill>
                  <a:schemeClr val="tx1"/>
                </a:solidFill>
                <a:latin typeface="メイリオ" panose="020B0604030504040204" pitchFamily="50" charset="-128"/>
                <a:ea typeface="メイリオ" panose="020B0604030504040204" pitchFamily="50" charset="-128"/>
                <a:cs typeface="Meiryo"/>
                <a:sym typeface="Meiryo"/>
              </a:rPr>
              <a:t>20</a:t>
            </a:r>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en-US" altLang="ja-JP" sz="1100" dirty="0" smtClean="0">
                <a:solidFill>
                  <a:schemeClr val="tx1"/>
                </a:solidFill>
                <a:latin typeface="メイリオ" panose="020B0604030504040204" pitchFamily="50" charset="-128"/>
                <a:ea typeface="メイリオ" panose="020B0604030504040204" pitchFamily="50" charset="-128"/>
                <a:cs typeface="Meiryo"/>
                <a:sym typeface="Meiryo"/>
              </a:rPr>
              <a:t>40</a:t>
            </a:r>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代</a:t>
            </a:r>
            <a:endParaRPr lang="en-US" altLang="ja-JP" sz="1100"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r>
              <a:rPr lang="en-US" altLang="ja-JP" sz="11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国外</a:t>
            </a:r>
            <a:r>
              <a:rPr lang="en-US" altLang="ja-JP" sz="1100" dirty="0" smtClean="0">
                <a:solidFill>
                  <a:schemeClr val="tx1"/>
                </a:solidFill>
                <a:latin typeface="メイリオ" panose="020B0604030504040204" pitchFamily="50" charset="-128"/>
                <a:ea typeface="メイリオ" panose="020B0604030504040204" pitchFamily="50" charset="-128"/>
                <a:cs typeface="Meiryo"/>
                <a:sym typeface="Meiryo"/>
              </a:rPr>
              <a:t>)</a:t>
            </a:r>
          </a:p>
          <a:p>
            <a:pPr lvl="0"/>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台湾</a:t>
            </a:r>
            <a:endParaRPr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8" name="Google Shape;89;p1"/>
          <p:cNvSpPr/>
          <p:nvPr/>
        </p:nvSpPr>
        <p:spPr>
          <a:xfrm>
            <a:off x="8483600" y="636998"/>
            <a:ext cx="1327277"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ターゲット</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40" name="Google Shape;105;p1"/>
          <p:cNvSpPr txBox="1"/>
          <p:nvPr/>
        </p:nvSpPr>
        <p:spPr>
          <a:xfrm>
            <a:off x="2438228" y="3013002"/>
            <a:ext cx="2978331" cy="363684"/>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・セミナー参加者による第三者への訪問</a:t>
            </a:r>
            <a:endParaRPr lang="en-US" altLang="ja-JP" sz="1100"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　推奨度 </a:t>
            </a:r>
            <a:r>
              <a:rPr lang="en-US" altLang="ja-JP" sz="1100" dirty="0" smtClean="0">
                <a:solidFill>
                  <a:schemeClr val="tx1"/>
                </a:solidFill>
                <a:latin typeface="メイリオ" panose="020B0604030504040204" pitchFamily="50" charset="-128"/>
                <a:ea typeface="メイリオ" panose="020B0604030504040204" pitchFamily="50" charset="-128"/>
                <a:cs typeface="Meiryo"/>
                <a:sym typeface="Meiryo"/>
              </a:rPr>
              <a:t>7</a:t>
            </a:r>
            <a:r>
              <a:rPr lang="ja-JP" altLang="en-US" sz="1100" dirty="0" smtClean="0">
                <a:solidFill>
                  <a:schemeClr val="tx1"/>
                </a:solidFill>
                <a:latin typeface="メイリオ" panose="020B0604030504040204" pitchFamily="50" charset="-128"/>
                <a:ea typeface="メイリオ" panose="020B0604030504040204" pitchFamily="50" charset="-128"/>
                <a:cs typeface="Meiryo"/>
                <a:sym typeface="Meiryo"/>
              </a:rPr>
              <a:t>点以上 </a:t>
            </a:r>
            <a:r>
              <a:rPr lang="en-US" altLang="ja-JP" sz="800" dirty="0" smtClean="0">
                <a:solidFill>
                  <a:schemeClr val="tx1"/>
                </a:solidFill>
                <a:latin typeface="メイリオ" panose="020B0604030504040204" pitchFamily="50" charset="-128"/>
                <a:ea typeface="メイリオ" panose="020B0604030504040204" pitchFamily="50" charset="-128"/>
                <a:cs typeface="Meiryo"/>
                <a:sym typeface="Meiryo"/>
              </a:rPr>
              <a:t>※0</a:t>
            </a:r>
            <a:r>
              <a:rPr lang="ja-JP" altLang="en-US" sz="800" dirty="0" smtClean="0">
                <a:solidFill>
                  <a:schemeClr val="tx1"/>
                </a:solidFill>
                <a:latin typeface="メイリオ" panose="020B0604030504040204" pitchFamily="50" charset="-128"/>
                <a:ea typeface="メイリオ" panose="020B0604030504040204" pitchFamily="50" charset="-128"/>
                <a:cs typeface="Meiryo"/>
                <a:sym typeface="Meiryo"/>
              </a:rPr>
              <a:t>～</a:t>
            </a:r>
            <a:r>
              <a:rPr lang="en-US" altLang="ja-JP" sz="800" dirty="0" smtClean="0">
                <a:solidFill>
                  <a:schemeClr val="tx1"/>
                </a:solidFill>
                <a:latin typeface="メイリオ" panose="020B0604030504040204" pitchFamily="50" charset="-128"/>
                <a:ea typeface="メイリオ" panose="020B0604030504040204" pitchFamily="50" charset="-128"/>
                <a:cs typeface="Meiryo"/>
                <a:sym typeface="Meiryo"/>
              </a:rPr>
              <a:t>10</a:t>
            </a:r>
            <a:r>
              <a:rPr lang="ja-JP" altLang="en-US" sz="800" dirty="0" smtClean="0">
                <a:solidFill>
                  <a:schemeClr val="tx1"/>
                </a:solidFill>
                <a:latin typeface="メイリオ" panose="020B0604030504040204" pitchFamily="50" charset="-128"/>
                <a:ea typeface="メイリオ" panose="020B0604030504040204" pitchFamily="50" charset="-128"/>
                <a:cs typeface="Meiryo"/>
                <a:sym typeface="Meiryo"/>
              </a:rPr>
              <a:t>点の</a:t>
            </a:r>
            <a:r>
              <a:rPr lang="en-US" altLang="ja-JP" sz="800" dirty="0" smtClean="0">
                <a:solidFill>
                  <a:schemeClr val="tx1"/>
                </a:solidFill>
                <a:latin typeface="メイリオ" panose="020B0604030504040204" pitchFamily="50" charset="-128"/>
                <a:ea typeface="メイリオ" panose="020B0604030504040204" pitchFamily="50" charset="-128"/>
                <a:cs typeface="Meiryo"/>
                <a:sym typeface="Meiryo"/>
              </a:rPr>
              <a:t>11</a:t>
            </a:r>
            <a:r>
              <a:rPr lang="ja-JP" altLang="en-US" sz="800" dirty="0" smtClean="0">
                <a:solidFill>
                  <a:schemeClr val="tx1"/>
                </a:solidFill>
                <a:latin typeface="メイリオ" panose="020B0604030504040204" pitchFamily="50" charset="-128"/>
                <a:ea typeface="メイリオ" panose="020B0604030504040204" pitchFamily="50" charset="-128"/>
                <a:cs typeface="Meiryo"/>
                <a:sym typeface="Meiryo"/>
              </a:rPr>
              <a:t>段階の場合</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Tree>
    <p:extLst>
      <p:ext uri="{BB962C8B-B14F-4D97-AF65-F5344CB8AC3E}">
        <p14:creationId xmlns:p14="http://schemas.microsoft.com/office/powerpoint/2010/main" val="2869388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Google Shape;89;p1"/>
          <p:cNvSpPr/>
          <p:nvPr/>
        </p:nvSpPr>
        <p:spPr>
          <a:xfrm>
            <a:off x="90605" y="638294"/>
            <a:ext cx="9724791" cy="30620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lvl="0"/>
            <a:r>
              <a:rPr lang="ja-JP" altLang="en-US" sz="1400" b="1" dirty="0" smtClean="0">
                <a:solidFill>
                  <a:schemeClr val="dk1"/>
                </a:solidFill>
                <a:latin typeface="メイリオ" panose="020B0604030504040204" pitchFamily="50" charset="-128"/>
                <a:ea typeface="メイリオ" panose="020B0604030504040204" pitchFamily="50" charset="-128"/>
                <a:cs typeface="Meiryo"/>
                <a:sym typeface="Meiryo"/>
              </a:rPr>
              <a:t>対象地域の周辺状況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1" name="Google Shape;93;p1"/>
          <p:cNvSpPr txBox="1"/>
          <p:nvPr/>
        </p:nvSpPr>
        <p:spPr>
          <a:xfrm>
            <a:off x="90605" y="944500"/>
            <a:ext cx="9724791" cy="5822060"/>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0"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smtClean="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smtClean="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
        <p:nvSpPr>
          <p:cNvPr id="11" name="Google Shape;92;p1"/>
          <p:cNvSpPr txBox="1">
            <a:spLocks/>
          </p:cNvSpPr>
          <p:nvPr/>
        </p:nvSpPr>
        <p:spPr>
          <a:xfrm>
            <a:off x="8882743" y="181528"/>
            <a:ext cx="1020083" cy="361911"/>
          </a:xfrm>
          <a:prstGeom prst="rect">
            <a:avLst/>
          </a:prstGeom>
          <a:noFill/>
          <a:ln>
            <a:noFill/>
          </a:ln>
        </p:spPr>
        <p:txBody>
          <a:bodyPr spcFirstLastPara="1" wrap="square" lIns="91425" tIns="45700" rIns="91425" bIns="45700" anchor="ctr" anchorCtr="0">
            <a:normAutofit fontScale="77500" lnSpcReduction="2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smtClean="0">
                <a:solidFill>
                  <a:srgbClr val="FF0000"/>
                </a:solidFill>
                <a:latin typeface="メイリオ" panose="020B0604030504040204" pitchFamily="50" charset="-128"/>
                <a:ea typeface="メイリオ" panose="020B0604030504040204" pitchFamily="50" charset="-128"/>
                <a:cs typeface="Meiryo"/>
                <a:sym typeface="Meiryo"/>
              </a:rPr>
              <a:t>（記載例）</a:t>
            </a:r>
            <a:r>
              <a:rPr lang="zh-TW" altLang="en-US" sz="1600" dirty="0" smtClean="0">
                <a:solidFill>
                  <a:srgbClr val="FF0000"/>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rgbClr val="FF0000"/>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341502" y="1017394"/>
            <a:ext cx="1285719" cy="1020412"/>
          </a:xfrm>
          <a:prstGeom prst="rect">
            <a:avLst/>
          </a:prstGeom>
        </p:spPr>
      </p:pic>
      <p:sp>
        <p:nvSpPr>
          <p:cNvPr id="3" name="楕円 2"/>
          <p:cNvSpPr/>
          <p:nvPr/>
        </p:nvSpPr>
        <p:spPr>
          <a:xfrm>
            <a:off x="1555346" y="165142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線吹き出し 2 3"/>
          <p:cNvSpPr/>
          <p:nvPr/>
        </p:nvSpPr>
        <p:spPr>
          <a:xfrm>
            <a:off x="1876979" y="1031052"/>
            <a:ext cx="775374" cy="238519"/>
          </a:xfrm>
          <a:prstGeom prst="callout2">
            <a:avLst>
              <a:gd name="adj1" fmla="val 36536"/>
              <a:gd name="adj2" fmla="val 7083"/>
              <a:gd name="adj3" fmla="val 37052"/>
              <a:gd name="adj4" fmla="val -11323"/>
              <a:gd name="adj5" fmla="val 259343"/>
              <a:gd name="adj6" fmla="val -3926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solidFill>
                  <a:schemeClr val="tx1"/>
                </a:solidFill>
                <a:latin typeface="メイリオ" panose="020B0604030504040204" pitchFamily="50" charset="-128"/>
                <a:ea typeface="メイリオ" panose="020B0604030504040204" pitchFamily="50" charset="-128"/>
              </a:rPr>
              <a:t>○○市</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7" name="フリーフォーム 6"/>
          <p:cNvSpPr/>
          <p:nvPr/>
        </p:nvSpPr>
        <p:spPr>
          <a:xfrm>
            <a:off x="925886" y="1772769"/>
            <a:ext cx="3317508" cy="4872446"/>
          </a:xfrm>
          <a:custGeom>
            <a:avLst/>
            <a:gdLst>
              <a:gd name="connsiteX0" fmla="*/ 1959429 w 3082834"/>
              <a:gd name="connsiteY0" fmla="*/ 313508 h 4558937"/>
              <a:gd name="connsiteX1" fmla="*/ 2547257 w 3082834"/>
              <a:gd name="connsiteY1" fmla="*/ 705394 h 4558937"/>
              <a:gd name="connsiteX2" fmla="*/ 2677886 w 3082834"/>
              <a:gd name="connsiteY2" fmla="*/ 1058091 h 4558937"/>
              <a:gd name="connsiteX3" fmla="*/ 2586446 w 3082834"/>
              <a:gd name="connsiteY3" fmla="*/ 1149531 h 4558937"/>
              <a:gd name="connsiteX4" fmla="*/ 2377440 w 3082834"/>
              <a:gd name="connsiteY4" fmla="*/ 979714 h 4558937"/>
              <a:gd name="connsiteX5" fmla="*/ 2377440 w 3082834"/>
              <a:gd name="connsiteY5" fmla="*/ 1097280 h 4558937"/>
              <a:gd name="connsiteX6" fmla="*/ 2651760 w 3082834"/>
              <a:gd name="connsiteY6" fmla="*/ 1449977 h 4558937"/>
              <a:gd name="connsiteX7" fmla="*/ 2860766 w 3082834"/>
              <a:gd name="connsiteY7" fmla="*/ 1384663 h 4558937"/>
              <a:gd name="connsiteX8" fmla="*/ 3004457 w 3082834"/>
              <a:gd name="connsiteY8" fmla="*/ 1776548 h 4558937"/>
              <a:gd name="connsiteX9" fmla="*/ 2978331 w 3082834"/>
              <a:gd name="connsiteY9" fmla="*/ 1972491 h 4558937"/>
              <a:gd name="connsiteX10" fmla="*/ 2926080 w 3082834"/>
              <a:gd name="connsiteY10" fmla="*/ 1867988 h 4558937"/>
              <a:gd name="connsiteX11" fmla="*/ 2913017 w 3082834"/>
              <a:gd name="connsiteY11" fmla="*/ 1737360 h 4558937"/>
              <a:gd name="connsiteX12" fmla="*/ 2717074 w 3082834"/>
              <a:gd name="connsiteY12" fmla="*/ 1737360 h 4558937"/>
              <a:gd name="connsiteX13" fmla="*/ 2743200 w 3082834"/>
              <a:gd name="connsiteY13" fmla="*/ 1894114 h 4558937"/>
              <a:gd name="connsiteX14" fmla="*/ 3030583 w 3082834"/>
              <a:gd name="connsiteY14" fmla="*/ 2220686 h 4558937"/>
              <a:gd name="connsiteX15" fmla="*/ 2991394 w 3082834"/>
              <a:gd name="connsiteY15" fmla="*/ 2364377 h 4558937"/>
              <a:gd name="connsiteX16" fmla="*/ 2991394 w 3082834"/>
              <a:gd name="connsiteY16" fmla="*/ 2481943 h 4558937"/>
              <a:gd name="connsiteX17" fmla="*/ 3082834 w 3082834"/>
              <a:gd name="connsiteY17" fmla="*/ 2782388 h 4558937"/>
              <a:gd name="connsiteX18" fmla="*/ 3030583 w 3082834"/>
              <a:gd name="connsiteY18" fmla="*/ 2860766 h 4558937"/>
              <a:gd name="connsiteX19" fmla="*/ 3004457 w 3082834"/>
              <a:gd name="connsiteY19" fmla="*/ 3265714 h 4558937"/>
              <a:gd name="connsiteX20" fmla="*/ 2573383 w 3082834"/>
              <a:gd name="connsiteY20" fmla="*/ 3278777 h 4558937"/>
              <a:gd name="connsiteX21" fmla="*/ 2638697 w 3082834"/>
              <a:gd name="connsiteY21" fmla="*/ 3696788 h 4558937"/>
              <a:gd name="connsiteX22" fmla="*/ 2860766 w 3082834"/>
              <a:gd name="connsiteY22" fmla="*/ 3644537 h 4558937"/>
              <a:gd name="connsiteX23" fmla="*/ 2978331 w 3082834"/>
              <a:gd name="connsiteY23" fmla="*/ 3775166 h 4558937"/>
              <a:gd name="connsiteX24" fmla="*/ 2926080 w 3082834"/>
              <a:gd name="connsiteY24" fmla="*/ 4049486 h 4558937"/>
              <a:gd name="connsiteX25" fmla="*/ 2704011 w 3082834"/>
              <a:gd name="connsiteY25" fmla="*/ 4323806 h 4558937"/>
              <a:gd name="connsiteX26" fmla="*/ 2429691 w 3082834"/>
              <a:gd name="connsiteY26" fmla="*/ 4336868 h 4558937"/>
              <a:gd name="connsiteX27" fmla="*/ 2403566 w 3082834"/>
              <a:gd name="connsiteY27" fmla="*/ 4402183 h 4558937"/>
              <a:gd name="connsiteX28" fmla="*/ 2351314 w 3082834"/>
              <a:gd name="connsiteY28" fmla="*/ 4558937 h 4558937"/>
              <a:gd name="connsiteX29" fmla="*/ 1737360 w 3082834"/>
              <a:gd name="connsiteY29" fmla="*/ 4506686 h 4558937"/>
              <a:gd name="connsiteX30" fmla="*/ 1528354 w 3082834"/>
              <a:gd name="connsiteY30" fmla="*/ 4284617 h 4558937"/>
              <a:gd name="connsiteX31" fmla="*/ 836023 w 3082834"/>
              <a:gd name="connsiteY31" fmla="*/ 4114800 h 4558937"/>
              <a:gd name="connsiteX32" fmla="*/ 666206 w 3082834"/>
              <a:gd name="connsiteY32" fmla="*/ 3905794 h 4558937"/>
              <a:gd name="connsiteX33" fmla="*/ 653143 w 3082834"/>
              <a:gd name="connsiteY33" fmla="*/ 3474720 h 4558937"/>
              <a:gd name="connsiteX34" fmla="*/ 796834 w 3082834"/>
              <a:gd name="connsiteY34" fmla="*/ 3448594 h 4558937"/>
              <a:gd name="connsiteX35" fmla="*/ 770709 w 3082834"/>
              <a:gd name="connsiteY35" fmla="*/ 3226526 h 4558937"/>
              <a:gd name="connsiteX36" fmla="*/ 182880 w 3082834"/>
              <a:gd name="connsiteY36" fmla="*/ 3187337 h 4558937"/>
              <a:gd name="connsiteX37" fmla="*/ 222069 w 3082834"/>
              <a:gd name="connsiteY37" fmla="*/ 3030583 h 4558937"/>
              <a:gd name="connsiteX38" fmla="*/ 0 w 3082834"/>
              <a:gd name="connsiteY38" fmla="*/ 2664823 h 4558937"/>
              <a:gd name="connsiteX39" fmla="*/ 0 w 3082834"/>
              <a:gd name="connsiteY39" fmla="*/ 2286000 h 4558937"/>
              <a:gd name="connsiteX40" fmla="*/ 0 w 3082834"/>
              <a:gd name="connsiteY40" fmla="*/ 1894114 h 4558937"/>
              <a:gd name="connsiteX41" fmla="*/ 169817 w 3082834"/>
              <a:gd name="connsiteY41" fmla="*/ 1685108 h 4558937"/>
              <a:gd name="connsiteX42" fmla="*/ 548640 w 3082834"/>
              <a:gd name="connsiteY42" fmla="*/ 1410788 h 4558937"/>
              <a:gd name="connsiteX43" fmla="*/ 836023 w 3082834"/>
              <a:gd name="connsiteY43" fmla="*/ 718457 h 4558937"/>
              <a:gd name="connsiteX44" fmla="*/ 653143 w 3082834"/>
              <a:gd name="connsiteY44" fmla="*/ 692331 h 4558937"/>
              <a:gd name="connsiteX45" fmla="*/ 822960 w 3082834"/>
              <a:gd name="connsiteY45" fmla="*/ 352697 h 4558937"/>
              <a:gd name="connsiteX46" fmla="*/ 966651 w 3082834"/>
              <a:gd name="connsiteY46" fmla="*/ 209006 h 4558937"/>
              <a:gd name="connsiteX47" fmla="*/ 1489166 w 3082834"/>
              <a:gd name="connsiteY47" fmla="*/ 0 h 4558937"/>
              <a:gd name="connsiteX48" fmla="*/ 1724297 w 3082834"/>
              <a:gd name="connsiteY48" fmla="*/ 52251 h 4558937"/>
              <a:gd name="connsiteX49" fmla="*/ 1959429 w 3082834"/>
              <a:gd name="connsiteY49" fmla="*/ 313508 h 4558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082834" h="4558937">
                <a:moveTo>
                  <a:pt x="1959429" y="313508"/>
                </a:moveTo>
                <a:lnTo>
                  <a:pt x="2547257" y="705394"/>
                </a:lnTo>
                <a:lnTo>
                  <a:pt x="2677886" y="1058091"/>
                </a:lnTo>
                <a:lnTo>
                  <a:pt x="2586446" y="1149531"/>
                </a:lnTo>
                <a:lnTo>
                  <a:pt x="2377440" y="979714"/>
                </a:lnTo>
                <a:lnTo>
                  <a:pt x="2377440" y="1097280"/>
                </a:lnTo>
                <a:lnTo>
                  <a:pt x="2651760" y="1449977"/>
                </a:lnTo>
                <a:lnTo>
                  <a:pt x="2860766" y="1384663"/>
                </a:lnTo>
                <a:lnTo>
                  <a:pt x="3004457" y="1776548"/>
                </a:lnTo>
                <a:lnTo>
                  <a:pt x="2978331" y="1972491"/>
                </a:lnTo>
                <a:lnTo>
                  <a:pt x="2926080" y="1867988"/>
                </a:lnTo>
                <a:lnTo>
                  <a:pt x="2913017" y="1737360"/>
                </a:lnTo>
                <a:lnTo>
                  <a:pt x="2717074" y="1737360"/>
                </a:lnTo>
                <a:lnTo>
                  <a:pt x="2743200" y="1894114"/>
                </a:lnTo>
                <a:lnTo>
                  <a:pt x="3030583" y="2220686"/>
                </a:lnTo>
                <a:lnTo>
                  <a:pt x="2991394" y="2364377"/>
                </a:lnTo>
                <a:lnTo>
                  <a:pt x="2991394" y="2481943"/>
                </a:lnTo>
                <a:lnTo>
                  <a:pt x="3082834" y="2782388"/>
                </a:lnTo>
                <a:lnTo>
                  <a:pt x="3030583" y="2860766"/>
                </a:lnTo>
                <a:lnTo>
                  <a:pt x="3004457" y="3265714"/>
                </a:lnTo>
                <a:lnTo>
                  <a:pt x="2573383" y="3278777"/>
                </a:lnTo>
                <a:lnTo>
                  <a:pt x="2638697" y="3696788"/>
                </a:lnTo>
                <a:lnTo>
                  <a:pt x="2860766" y="3644537"/>
                </a:lnTo>
                <a:lnTo>
                  <a:pt x="2978331" y="3775166"/>
                </a:lnTo>
                <a:lnTo>
                  <a:pt x="2926080" y="4049486"/>
                </a:lnTo>
                <a:lnTo>
                  <a:pt x="2704011" y="4323806"/>
                </a:lnTo>
                <a:lnTo>
                  <a:pt x="2429691" y="4336868"/>
                </a:lnTo>
                <a:lnTo>
                  <a:pt x="2403566" y="4402183"/>
                </a:lnTo>
                <a:lnTo>
                  <a:pt x="2351314" y="4558937"/>
                </a:lnTo>
                <a:lnTo>
                  <a:pt x="1737360" y="4506686"/>
                </a:lnTo>
                <a:lnTo>
                  <a:pt x="1528354" y="4284617"/>
                </a:lnTo>
                <a:lnTo>
                  <a:pt x="836023" y="4114800"/>
                </a:lnTo>
                <a:lnTo>
                  <a:pt x="666206" y="3905794"/>
                </a:lnTo>
                <a:lnTo>
                  <a:pt x="653143" y="3474720"/>
                </a:lnTo>
                <a:lnTo>
                  <a:pt x="796834" y="3448594"/>
                </a:lnTo>
                <a:lnTo>
                  <a:pt x="770709" y="3226526"/>
                </a:lnTo>
                <a:lnTo>
                  <a:pt x="182880" y="3187337"/>
                </a:lnTo>
                <a:lnTo>
                  <a:pt x="222069" y="3030583"/>
                </a:lnTo>
                <a:lnTo>
                  <a:pt x="0" y="2664823"/>
                </a:lnTo>
                <a:lnTo>
                  <a:pt x="0" y="2286000"/>
                </a:lnTo>
                <a:lnTo>
                  <a:pt x="0" y="1894114"/>
                </a:lnTo>
                <a:lnTo>
                  <a:pt x="169817" y="1685108"/>
                </a:lnTo>
                <a:lnTo>
                  <a:pt x="548640" y="1410788"/>
                </a:lnTo>
                <a:lnTo>
                  <a:pt x="836023" y="718457"/>
                </a:lnTo>
                <a:lnTo>
                  <a:pt x="653143" y="692331"/>
                </a:lnTo>
                <a:lnTo>
                  <a:pt x="822960" y="352697"/>
                </a:lnTo>
                <a:lnTo>
                  <a:pt x="966651" y="209006"/>
                </a:lnTo>
                <a:lnTo>
                  <a:pt x="1489166" y="0"/>
                </a:lnTo>
                <a:lnTo>
                  <a:pt x="1724297" y="52251"/>
                </a:lnTo>
                <a:lnTo>
                  <a:pt x="1959429" y="313508"/>
                </a:lnTo>
                <a:close/>
              </a:path>
            </a:pathLst>
          </a:cu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rot="21165069">
            <a:off x="3485518" y="3420984"/>
            <a:ext cx="1513630" cy="1938807"/>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線吹き出し 2 (枠付き) 8"/>
          <p:cNvSpPr/>
          <p:nvPr/>
        </p:nvSpPr>
        <p:spPr>
          <a:xfrm>
            <a:off x="5117705" y="2892679"/>
            <a:ext cx="4618156" cy="3781030"/>
          </a:xfrm>
          <a:prstGeom prst="borderCallout2">
            <a:avLst>
              <a:gd name="adj1" fmla="val 6602"/>
              <a:gd name="adj2" fmla="val 184"/>
              <a:gd name="adj3" fmla="val 6566"/>
              <a:gd name="adj4" fmla="val -6641"/>
              <a:gd name="adj5" fmla="val 17645"/>
              <a:gd name="adj6" fmla="val -10996"/>
            </a:avLst>
          </a:prstGeom>
          <a:solidFill>
            <a:schemeClr val="bg1"/>
          </a:solid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227867" y="3280737"/>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メイリオ" panose="020B0604030504040204" pitchFamily="50" charset="-128"/>
                <a:ea typeface="メイリオ" panose="020B0604030504040204" pitchFamily="50" charset="-128"/>
              </a:rPr>
              <a:t>写真</a:t>
            </a:r>
            <a:endParaRPr kumimoji="1" lang="ja-JP" altLang="en-US"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5219236" y="3134268"/>
            <a:ext cx="2970194" cy="1125156"/>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①</a:t>
            </a:r>
            <a:r>
              <a:rPr kumimoji="1" lang="ja-JP" altLang="en-US" dirty="0" smtClean="0">
                <a:latin typeface="メイリオ" panose="020B0604030504040204" pitchFamily="50" charset="-128"/>
                <a:ea typeface="メイリオ" panose="020B0604030504040204" pitchFamily="50" charset="-128"/>
              </a:rPr>
              <a:t>〇〇海水浴場</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年間を通じて観光客で賑わう代表的なスポット。周辺には○○市場や〇〇施設など、海水浴場利用客が足を運ぶ施設が充実している。</a:t>
            </a:r>
            <a:endParaRPr kumimoji="1" lang="en-US" altLang="ja-JP" sz="1100" dirty="0" smtClean="0">
              <a:latin typeface="メイリオ" panose="020B0604030504040204" pitchFamily="50" charset="-128"/>
              <a:ea typeface="メイリオ" panose="020B0604030504040204" pitchFamily="50" charset="-128"/>
            </a:endParaRPr>
          </a:p>
          <a:p>
            <a:r>
              <a:rPr kumimoji="1" lang="en-US" altLang="ja-JP" sz="1100" dirty="0" smtClean="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公衆トイレ</a:t>
            </a:r>
            <a:r>
              <a:rPr kumimoji="1" lang="ja-JP" altLang="en-US" sz="1100" dirty="0" smtClean="0">
                <a:latin typeface="メイリオ" panose="020B0604030504040204" pitchFamily="50" charset="-128"/>
                <a:ea typeface="メイリオ" panose="020B0604030504040204" pitchFamily="50" charset="-128"/>
              </a:rPr>
              <a:t>の改修・ビーチマット設置</a:t>
            </a:r>
            <a:endParaRPr kumimoji="1" lang="en-US" altLang="ja-JP" sz="1100" dirty="0" smtClean="0">
              <a:latin typeface="メイリオ" panose="020B0604030504040204" pitchFamily="50" charset="-128"/>
              <a:ea typeface="メイリオ" panose="020B0604030504040204" pitchFamily="50" charset="-128"/>
            </a:endParaRPr>
          </a:p>
        </p:txBody>
      </p:sp>
      <p:sp>
        <p:nvSpPr>
          <p:cNvPr id="22" name="Google Shape;105;p1"/>
          <p:cNvSpPr txBox="1"/>
          <p:nvPr/>
        </p:nvSpPr>
        <p:spPr>
          <a:xfrm>
            <a:off x="8038538" y="4074293"/>
            <a:ext cx="1815009" cy="20855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smtClean="0">
                <a:solidFill>
                  <a:schemeClr val="tx1"/>
                </a:solidFill>
                <a:latin typeface="メイリオ" panose="020B0604030504040204" pitchFamily="50" charset="-128"/>
                <a:ea typeface="メイリオ" panose="020B0604030504040204" pitchFamily="50" charset="-128"/>
                <a:cs typeface="Meiryo"/>
                <a:sym typeface="Meiryo"/>
              </a:rPr>
              <a:t>（○○○海水浴場）</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4" name="テキスト ボックス 23"/>
          <p:cNvSpPr txBox="1"/>
          <p:nvPr/>
        </p:nvSpPr>
        <p:spPr>
          <a:xfrm>
            <a:off x="5181314" y="4384432"/>
            <a:ext cx="2970194" cy="835461"/>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②</a:t>
            </a:r>
            <a:r>
              <a:rPr kumimoji="1" lang="ja-JP" altLang="en-US" dirty="0" smtClean="0">
                <a:latin typeface="メイリオ" panose="020B0604030504040204" pitchFamily="50" charset="-128"/>
                <a:ea typeface="メイリオ" panose="020B0604030504040204" pitchFamily="50" charset="-128"/>
              </a:rPr>
              <a:t>○○湾</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夏季</a:t>
            </a:r>
            <a:r>
              <a:rPr kumimoji="1" lang="ja-JP" altLang="en-US" sz="1100" dirty="0" smtClean="0">
                <a:latin typeface="メイリオ" panose="020B0604030504040204" pitchFamily="50" charset="-128"/>
                <a:ea typeface="メイリオ" panose="020B0604030504040204" pitchFamily="50" charset="-128"/>
              </a:rPr>
              <a:t>に観光船や</a:t>
            </a:r>
            <a:r>
              <a:rPr kumimoji="1" lang="en-US" altLang="ja-JP" sz="1100" dirty="0" smtClean="0">
                <a:latin typeface="メイリオ" panose="020B0604030504040204" pitchFamily="50" charset="-128"/>
                <a:ea typeface="メイリオ" panose="020B0604030504040204" pitchFamily="50" charset="-128"/>
              </a:rPr>
              <a:t>SUP</a:t>
            </a:r>
            <a:r>
              <a:rPr kumimoji="1" lang="ja-JP" altLang="en-US" sz="1100" dirty="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ヨット体験など海洋アクティビティで賑わう。また、名産である○○の養殖場がある。</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a:t>
            </a:r>
            <a:r>
              <a:rPr kumimoji="1" lang="en-US" altLang="ja-JP" sz="11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コンテンツ造成</a:t>
            </a:r>
            <a:endParaRPr kumimoji="1" lang="en-US" altLang="ja-JP" sz="1100" dirty="0" smtClean="0">
              <a:latin typeface="メイリオ" panose="020B0604030504040204" pitchFamily="50" charset="-128"/>
              <a:ea typeface="メイリオ" panose="020B0604030504040204" pitchFamily="50" charset="-128"/>
            </a:endParaRPr>
          </a:p>
        </p:txBody>
      </p:sp>
      <p:sp>
        <p:nvSpPr>
          <p:cNvPr id="25" name="正方形/長方形 24"/>
          <p:cNvSpPr/>
          <p:nvPr/>
        </p:nvSpPr>
        <p:spPr>
          <a:xfrm>
            <a:off x="8227867" y="4426991"/>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メイリオ" panose="020B0604030504040204" pitchFamily="50" charset="-128"/>
                <a:ea typeface="メイリオ" panose="020B0604030504040204" pitchFamily="50" charset="-128"/>
              </a:rPr>
              <a:t>写真</a:t>
            </a:r>
            <a:endParaRPr kumimoji="1" lang="ja-JP" altLang="en-US" dirty="0">
              <a:latin typeface="メイリオ" panose="020B0604030504040204" pitchFamily="50" charset="-128"/>
              <a:ea typeface="メイリオ" panose="020B0604030504040204" pitchFamily="50" charset="-128"/>
            </a:endParaRPr>
          </a:p>
        </p:txBody>
      </p:sp>
      <p:sp>
        <p:nvSpPr>
          <p:cNvPr id="26" name="Google Shape;105;p1"/>
          <p:cNvSpPr txBox="1"/>
          <p:nvPr/>
        </p:nvSpPr>
        <p:spPr>
          <a:xfrm>
            <a:off x="7866552" y="5259757"/>
            <a:ext cx="2003802" cy="266342"/>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smtClean="0">
                <a:solidFill>
                  <a:schemeClr val="tx1"/>
                </a:solidFill>
                <a:latin typeface="メイリオ" panose="020B0604030504040204" pitchFamily="50" charset="-128"/>
                <a:ea typeface="メイリオ" panose="020B0604030504040204" pitchFamily="50" charset="-128"/>
                <a:cs typeface="Meiryo"/>
                <a:sym typeface="Meiryo"/>
              </a:rPr>
              <a:t>（観光船から見える〇〇湾）</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7" name="正方形/長方形 26"/>
          <p:cNvSpPr/>
          <p:nvPr/>
        </p:nvSpPr>
        <p:spPr>
          <a:xfrm>
            <a:off x="8231228" y="5574601"/>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メイリオ" panose="020B0604030504040204" pitchFamily="50" charset="-128"/>
                <a:ea typeface="メイリオ" panose="020B0604030504040204" pitchFamily="50" charset="-128"/>
              </a:rPr>
              <a:t>写真</a:t>
            </a:r>
            <a:endParaRPr kumimoji="1" lang="ja-JP" altLang="en-US" dirty="0">
              <a:latin typeface="メイリオ" panose="020B0604030504040204" pitchFamily="50" charset="-128"/>
              <a:ea typeface="メイリオ" panose="020B0604030504040204" pitchFamily="50" charset="-128"/>
            </a:endParaRPr>
          </a:p>
        </p:txBody>
      </p:sp>
      <p:sp>
        <p:nvSpPr>
          <p:cNvPr id="29" name="楕円 28"/>
          <p:cNvSpPr/>
          <p:nvPr/>
        </p:nvSpPr>
        <p:spPr>
          <a:xfrm rot="19277797">
            <a:off x="2903790" y="1736761"/>
            <a:ext cx="811163" cy="1651578"/>
          </a:xfrm>
          <a:prstGeom prst="ellipse">
            <a:avLst/>
          </a:prstGeom>
          <a:solidFill>
            <a:schemeClr val="accent2">
              <a:lumMod val="60000"/>
              <a:lumOff val="40000"/>
              <a:alpha val="5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線吹き出し 2 (枠付き) 30"/>
          <p:cNvSpPr/>
          <p:nvPr/>
        </p:nvSpPr>
        <p:spPr>
          <a:xfrm>
            <a:off x="4343868" y="1088642"/>
            <a:ext cx="5391992" cy="1644754"/>
          </a:xfrm>
          <a:prstGeom prst="borderCallout2">
            <a:avLst>
              <a:gd name="adj1" fmla="val 61009"/>
              <a:gd name="adj2" fmla="val -338"/>
              <a:gd name="adj3" fmla="val 60241"/>
              <a:gd name="adj4" fmla="val -7219"/>
              <a:gd name="adj5" fmla="val 79461"/>
              <a:gd name="adj6" fmla="val -13477"/>
            </a:avLst>
          </a:prstGeom>
          <a:noFill/>
          <a:ln w="9525">
            <a:solidFill>
              <a:schemeClr val="accent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637478" y="1913136"/>
            <a:ext cx="1027203" cy="6372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メイリオ" panose="020B0604030504040204" pitchFamily="50" charset="-128"/>
                <a:ea typeface="メイリオ" panose="020B0604030504040204" pitchFamily="50" charset="-128"/>
              </a:rPr>
              <a:t>写真</a:t>
            </a:r>
            <a:endParaRPr kumimoji="1" lang="ja-JP" altLang="en-US" dirty="0">
              <a:latin typeface="メイリオ" panose="020B0604030504040204" pitchFamily="50" charset="-128"/>
              <a:ea typeface="メイリオ" panose="020B0604030504040204" pitchFamily="50" charset="-128"/>
            </a:endParaRPr>
          </a:p>
        </p:txBody>
      </p:sp>
      <p:sp>
        <p:nvSpPr>
          <p:cNvPr id="33" name="Google Shape;105;p1"/>
          <p:cNvSpPr txBox="1"/>
          <p:nvPr/>
        </p:nvSpPr>
        <p:spPr>
          <a:xfrm>
            <a:off x="4278404" y="2280823"/>
            <a:ext cx="1424394" cy="353085"/>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smtClean="0">
                <a:solidFill>
                  <a:schemeClr val="tx1"/>
                </a:solidFill>
                <a:latin typeface="メイリオ" panose="020B0604030504040204" pitchFamily="50" charset="-128"/>
                <a:ea typeface="メイリオ" panose="020B0604030504040204" pitchFamily="50" charset="-128"/>
                <a:cs typeface="Meiryo"/>
                <a:sym typeface="Meiryo"/>
              </a:rPr>
              <a:t>（○○灯台展望からの景色）</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4" name="テキスト ボックス 33"/>
          <p:cNvSpPr txBox="1"/>
          <p:nvPr/>
        </p:nvSpPr>
        <p:spPr>
          <a:xfrm>
            <a:off x="4383875" y="1248573"/>
            <a:ext cx="2353349" cy="826171"/>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①</a:t>
            </a:r>
            <a:r>
              <a:rPr kumimoji="1" lang="ja-JP" altLang="en-US" dirty="0" smtClean="0">
                <a:latin typeface="メイリオ" panose="020B0604030504040204" pitchFamily="50" charset="-128"/>
                <a:ea typeface="メイリオ" panose="020B0604030504040204" pitchFamily="50" charset="-128"/>
              </a:rPr>
              <a:t>○○灯台</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絶景が眺められることからトレイル目的の観光客が訪れるスポット。</a:t>
            </a:r>
            <a:endParaRPr kumimoji="1" lang="en-US" altLang="ja-JP" sz="1100" dirty="0" smtClean="0">
              <a:latin typeface="メイリオ" panose="020B0604030504040204" pitchFamily="50" charset="-128"/>
              <a:ea typeface="メイリオ" panose="020B0604030504040204" pitchFamily="50" charset="-128"/>
            </a:endParaRPr>
          </a:p>
        </p:txBody>
      </p:sp>
      <p:sp>
        <p:nvSpPr>
          <p:cNvPr id="36" name="正方形/長方形 35"/>
          <p:cNvSpPr/>
          <p:nvPr/>
        </p:nvSpPr>
        <p:spPr>
          <a:xfrm>
            <a:off x="8953943" y="2105544"/>
            <a:ext cx="745620" cy="483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メイリオ" panose="020B0604030504040204" pitchFamily="50" charset="-128"/>
                <a:ea typeface="メイリオ" panose="020B0604030504040204" pitchFamily="50" charset="-128"/>
              </a:rPr>
              <a:t>写真</a:t>
            </a:r>
            <a:endParaRPr kumimoji="1" lang="ja-JP" altLang="en-US" dirty="0">
              <a:latin typeface="メイリオ" panose="020B0604030504040204" pitchFamily="50" charset="-128"/>
              <a:ea typeface="メイリオ" panose="020B0604030504040204" pitchFamily="50" charset="-128"/>
            </a:endParaRPr>
          </a:p>
        </p:txBody>
      </p:sp>
      <p:sp>
        <p:nvSpPr>
          <p:cNvPr id="37" name="Google Shape;105;p1"/>
          <p:cNvSpPr txBox="1"/>
          <p:nvPr/>
        </p:nvSpPr>
        <p:spPr>
          <a:xfrm>
            <a:off x="1727695" y="1220629"/>
            <a:ext cx="2414547" cy="423308"/>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050" dirty="0" smtClean="0">
                <a:solidFill>
                  <a:schemeClr val="tx1"/>
                </a:solidFill>
                <a:latin typeface="メイリオ" panose="020B0604030504040204" pitchFamily="50" charset="-128"/>
                <a:ea typeface="メイリオ" panose="020B0604030504040204" pitchFamily="50" charset="-128"/>
                <a:cs typeface="Meiryo"/>
                <a:sym typeface="Meiryo"/>
              </a:rPr>
              <a:t>・人口：</a:t>
            </a:r>
            <a:r>
              <a:rPr lang="en-US" altLang="ja-JP" sz="1050" dirty="0" smtClean="0">
                <a:solidFill>
                  <a:schemeClr val="tx1"/>
                </a:solidFill>
                <a:latin typeface="メイリオ" panose="020B0604030504040204" pitchFamily="50" charset="-128"/>
                <a:ea typeface="メイリオ" panose="020B0604030504040204" pitchFamily="50" charset="-128"/>
                <a:cs typeface="Meiryo"/>
                <a:sym typeface="Meiryo"/>
              </a:rPr>
              <a:t>15</a:t>
            </a:r>
            <a:r>
              <a:rPr lang="ja-JP" altLang="en-US" sz="1050" dirty="0" smtClean="0">
                <a:solidFill>
                  <a:schemeClr val="tx1"/>
                </a:solidFill>
                <a:latin typeface="メイリオ" panose="020B0604030504040204" pitchFamily="50" charset="-128"/>
                <a:ea typeface="メイリオ" panose="020B0604030504040204" pitchFamily="50" charset="-128"/>
                <a:cs typeface="Meiryo"/>
                <a:sym typeface="Meiryo"/>
              </a:rPr>
              <a:t>万人（</a:t>
            </a:r>
            <a:r>
              <a:rPr lang="en-US" altLang="ja-JP" sz="1050" dirty="0" smtClean="0">
                <a:solidFill>
                  <a:schemeClr val="tx1"/>
                </a:solidFill>
                <a:latin typeface="メイリオ" panose="020B0604030504040204" pitchFamily="50" charset="-128"/>
                <a:ea typeface="メイリオ" panose="020B0604030504040204" pitchFamily="50" charset="-128"/>
                <a:cs typeface="Meiryo"/>
                <a:sym typeface="Meiryo"/>
              </a:rPr>
              <a:t>R5.4</a:t>
            </a:r>
            <a:r>
              <a:rPr lang="ja-JP" altLang="en-US" sz="1050" dirty="0" smtClean="0">
                <a:solidFill>
                  <a:schemeClr val="tx1"/>
                </a:solidFill>
                <a:latin typeface="メイリオ" panose="020B0604030504040204" pitchFamily="50" charset="-128"/>
                <a:ea typeface="メイリオ" panose="020B0604030504040204" pitchFamily="50" charset="-128"/>
                <a:cs typeface="Meiryo"/>
                <a:sym typeface="Meiryo"/>
              </a:rPr>
              <a:t>）</a:t>
            </a:r>
            <a:endParaRPr lang="en-US" altLang="ja-JP" sz="1050"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050" dirty="0" smtClean="0">
                <a:solidFill>
                  <a:schemeClr val="tx1"/>
                </a:solidFill>
                <a:latin typeface="メイリオ" panose="020B0604030504040204" pitchFamily="50" charset="-128"/>
                <a:ea typeface="メイリオ" panose="020B0604030504040204" pitchFamily="50" charset="-128"/>
                <a:cs typeface="Meiryo"/>
                <a:sym typeface="Meiryo"/>
              </a:rPr>
              <a:t>・年間観光入込客数：</a:t>
            </a:r>
            <a:r>
              <a:rPr lang="en-US" altLang="ja-JP" sz="1050" dirty="0" smtClean="0">
                <a:solidFill>
                  <a:schemeClr val="tx1"/>
                </a:solidFill>
                <a:latin typeface="メイリオ" panose="020B0604030504040204" pitchFamily="50" charset="-128"/>
                <a:ea typeface="メイリオ" panose="020B0604030504040204" pitchFamily="50" charset="-128"/>
                <a:cs typeface="Meiryo"/>
                <a:sym typeface="Meiryo"/>
              </a:rPr>
              <a:t>78</a:t>
            </a:r>
            <a:r>
              <a:rPr lang="ja-JP" altLang="en-US" sz="1050" dirty="0" smtClean="0">
                <a:solidFill>
                  <a:schemeClr val="tx1"/>
                </a:solidFill>
                <a:latin typeface="メイリオ" panose="020B0604030504040204" pitchFamily="50" charset="-128"/>
                <a:ea typeface="メイリオ" panose="020B0604030504040204" pitchFamily="50" charset="-128"/>
                <a:cs typeface="Meiryo"/>
                <a:sym typeface="Meiryo"/>
              </a:rPr>
              <a:t>万人（</a:t>
            </a:r>
            <a:r>
              <a:rPr lang="en-US" altLang="ja-JP" sz="1050" dirty="0" smtClean="0">
                <a:solidFill>
                  <a:schemeClr val="tx1"/>
                </a:solidFill>
                <a:latin typeface="メイリオ" panose="020B0604030504040204" pitchFamily="50" charset="-128"/>
                <a:ea typeface="メイリオ" panose="020B0604030504040204" pitchFamily="50" charset="-128"/>
                <a:cs typeface="Meiryo"/>
                <a:sym typeface="Meiryo"/>
              </a:rPr>
              <a:t>R4</a:t>
            </a:r>
            <a:r>
              <a:rPr lang="ja-JP" altLang="en-US" sz="1050" dirty="0" smtClean="0">
                <a:solidFill>
                  <a:schemeClr val="tx1"/>
                </a:solidFill>
                <a:latin typeface="メイリオ" panose="020B0604030504040204" pitchFamily="50" charset="-128"/>
                <a:ea typeface="メイリオ" panose="020B0604030504040204" pitchFamily="50" charset="-128"/>
                <a:cs typeface="Meiryo"/>
                <a:sym typeface="Meiryo"/>
              </a:rPr>
              <a:t>）</a:t>
            </a:r>
            <a:endParaRPr lang="en-US" altLang="ja-JP" sz="1050" dirty="0" smtClean="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8" name="テキスト ボックス 37"/>
          <p:cNvSpPr txBox="1"/>
          <p:nvPr/>
        </p:nvSpPr>
        <p:spPr>
          <a:xfrm>
            <a:off x="5312083" y="2756821"/>
            <a:ext cx="3641860" cy="341668"/>
          </a:xfrm>
          <a:prstGeom prst="rect">
            <a:avLst/>
          </a:prstGeom>
          <a:solidFill>
            <a:schemeClr val="bg1"/>
          </a:solidFill>
        </p:spPr>
        <p:txBody>
          <a:bodyPr wrap="square" rtlCol="0">
            <a:noAutofit/>
          </a:bodyPr>
          <a:lstStyle/>
          <a:p>
            <a:r>
              <a:rPr kumimoji="1" lang="ja-JP" altLang="en-US" b="1" dirty="0" smtClean="0">
                <a:latin typeface="メイリオ" panose="020B0604030504040204" pitchFamily="50" charset="-128"/>
                <a:ea typeface="メイリオ" panose="020B0604030504040204" pitchFamily="50" charset="-128"/>
              </a:rPr>
              <a:t>（事業実施エリアの主な観光コンテンツ）</a:t>
            </a:r>
            <a:endParaRPr kumimoji="1" lang="en-US" altLang="ja-JP" b="1" dirty="0" smtClean="0">
              <a:latin typeface="メイリオ" panose="020B0604030504040204" pitchFamily="50" charset="-128"/>
              <a:ea typeface="メイリオ" panose="020B0604030504040204" pitchFamily="50" charset="-128"/>
            </a:endParaRPr>
          </a:p>
        </p:txBody>
      </p:sp>
      <p:sp>
        <p:nvSpPr>
          <p:cNvPr id="40" name="Google Shape;105;p1"/>
          <p:cNvSpPr txBox="1"/>
          <p:nvPr/>
        </p:nvSpPr>
        <p:spPr>
          <a:xfrm>
            <a:off x="6681080" y="2350870"/>
            <a:ext cx="1631123" cy="353085"/>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050" dirty="0" smtClean="0">
                <a:solidFill>
                  <a:schemeClr val="tx1"/>
                </a:solidFill>
                <a:latin typeface="メイリオ" panose="020B0604030504040204" pitchFamily="50" charset="-128"/>
                <a:ea typeface="メイリオ" panose="020B0604030504040204" pitchFamily="50" charset="-128"/>
                <a:cs typeface="Meiryo"/>
                <a:sym typeface="Meiryo"/>
              </a:rPr>
              <a:t>（写真左：○○屋）</a:t>
            </a:r>
            <a:endParaRPr lang="en-US" altLang="ja-JP" sz="1050" dirty="0" smtClean="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050" dirty="0" smtClean="0">
                <a:solidFill>
                  <a:schemeClr val="tx1"/>
                </a:solidFill>
                <a:latin typeface="メイリオ" panose="020B0604030504040204" pitchFamily="50" charset="-128"/>
                <a:ea typeface="メイリオ" panose="020B0604030504040204" pitchFamily="50" charset="-128"/>
                <a:cs typeface="Meiryo"/>
                <a:sym typeface="Meiryo"/>
              </a:rPr>
              <a:t>（写真右：○○づくり</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41" name="正方形/長方形 40"/>
          <p:cNvSpPr/>
          <p:nvPr/>
        </p:nvSpPr>
        <p:spPr>
          <a:xfrm>
            <a:off x="8144332" y="2101262"/>
            <a:ext cx="745620" cy="483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メイリオ" panose="020B0604030504040204" pitchFamily="50" charset="-128"/>
                <a:ea typeface="メイリオ" panose="020B0604030504040204" pitchFamily="50" charset="-128"/>
              </a:rPr>
              <a:t>写真</a:t>
            </a:r>
            <a:endParaRPr kumimoji="1" lang="ja-JP" altLang="en-US" dirty="0">
              <a:latin typeface="メイリオ" panose="020B0604030504040204" pitchFamily="50" charset="-128"/>
              <a:ea typeface="メイリオ" panose="020B0604030504040204" pitchFamily="50" charset="-128"/>
            </a:endParaRPr>
          </a:p>
        </p:txBody>
      </p:sp>
      <p:sp>
        <p:nvSpPr>
          <p:cNvPr id="15" name="環状矢印 14"/>
          <p:cNvSpPr/>
          <p:nvPr/>
        </p:nvSpPr>
        <p:spPr>
          <a:xfrm rot="15271897">
            <a:off x="2577597" y="3007325"/>
            <a:ext cx="2095747" cy="1183634"/>
          </a:xfrm>
          <a:prstGeom prst="circularArrow">
            <a:avLst>
              <a:gd name="adj1" fmla="val 5598"/>
              <a:gd name="adj2" fmla="val 1142319"/>
              <a:gd name="adj3" fmla="val 20370210"/>
              <a:gd name="adj4" fmla="val 10800000"/>
              <a:gd name="adj5" fmla="val 12500"/>
            </a:avLst>
          </a:prstGeom>
          <a:solidFill>
            <a:srgbClr val="FF0000">
              <a:alpha val="6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6" name="環状矢印 45"/>
          <p:cNvSpPr/>
          <p:nvPr/>
        </p:nvSpPr>
        <p:spPr>
          <a:xfrm rot="4505886">
            <a:off x="2925515" y="2915305"/>
            <a:ext cx="2095747" cy="1183634"/>
          </a:xfrm>
          <a:prstGeom prst="circularArrow">
            <a:avLst>
              <a:gd name="adj1" fmla="val 5598"/>
              <a:gd name="adj2" fmla="val 1142319"/>
              <a:gd name="adj3" fmla="val 20370210"/>
              <a:gd name="adj4" fmla="val 10800000"/>
              <a:gd name="adj5" fmla="val 12500"/>
            </a:avLst>
          </a:prstGeom>
          <a:solidFill>
            <a:srgbClr val="FF0000">
              <a:alpha val="6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8" name="線吹き出し 2 (枠付き) 47"/>
          <p:cNvSpPr/>
          <p:nvPr/>
        </p:nvSpPr>
        <p:spPr>
          <a:xfrm>
            <a:off x="188469" y="3889816"/>
            <a:ext cx="2944225" cy="1858258"/>
          </a:xfrm>
          <a:prstGeom prst="borderCallout2">
            <a:avLst>
              <a:gd name="adj1" fmla="val 70279"/>
              <a:gd name="adj2" fmla="val 100703"/>
              <a:gd name="adj3" fmla="val 70995"/>
              <a:gd name="adj4" fmla="val 118035"/>
              <a:gd name="adj5" fmla="val 56163"/>
              <a:gd name="adj6" fmla="val 124538"/>
            </a:avLst>
          </a:prstGeom>
          <a:solidFill>
            <a:srgbClr val="FFFFFF">
              <a:alpha val="85098"/>
            </a:srgbClr>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5181314" y="5613716"/>
            <a:ext cx="2970194" cy="812880"/>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③</a:t>
            </a:r>
            <a:r>
              <a:rPr kumimoji="1" lang="ja-JP" altLang="en-US" dirty="0" smtClean="0">
                <a:latin typeface="メイリオ" panose="020B0604030504040204" pitchFamily="50" charset="-128"/>
                <a:ea typeface="メイリオ" panose="020B0604030504040204" pitchFamily="50" charset="-128"/>
              </a:rPr>
              <a:t>〇〇遺構</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震災の被害を後世に伝え、震災の風化防止及び防災意識の向上を目的に、残された遺構。</a:t>
            </a:r>
            <a:endParaRPr kumimoji="1" lang="en-US" altLang="ja-JP" sz="1100" dirty="0" smtClean="0">
              <a:latin typeface="メイリオ" panose="020B0604030504040204" pitchFamily="50" charset="-128"/>
              <a:ea typeface="メイリオ" panose="020B0604030504040204" pitchFamily="50" charset="-128"/>
            </a:endParaRPr>
          </a:p>
          <a:p>
            <a:endParaRPr kumimoji="1" lang="en-US" altLang="ja-JP" sz="1100" dirty="0" smtClean="0">
              <a:latin typeface="メイリオ" panose="020B0604030504040204" pitchFamily="50" charset="-128"/>
              <a:ea typeface="メイリオ" panose="020B0604030504040204" pitchFamily="50" charset="-128"/>
            </a:endParaRPr>
          </a:p>
        </p:txBody>
      </p:sp>
      <p:sp>
        <p:nvSpPr>
          <p:cNvPr id="52" name="正方形/長方形 51"/>
          <p:cNvSpPr/>
          <p:nvPr/>
        </p:nvSpPr>
        <p:spPr>
          <a:xfrm>
            <a:off x="311461" y="4739679"/>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メイリオ" panose="020B0604030504040204" pitchFamily="50" charset="-128"/>
                <a:ea typeface="メイリオ" panose="020B0604030504040204" pitchFamily="50" charset="-128"/>
              </a:rPr>
              <a:t>写真</a:t>
            </a:r>
            <a:endParaRPr kumimoji="1" lang="ja-JP" altLang="en-US" dirty="0">
              <a:latin typeface="メイリオ" panose="020B0604030504040204" pitchFamily="50" charset="-128"/>
              <a:ea typeface="メイリオ" panose="020B0604030504040204" pitchFamily="50" charset="-128"/>
            </a:endParaRPr>
          </a:p>
        </p:txBody>
      </p:sp>
      <p:sp>
        <p:nvSpPr>
          <p:cNvPr id="54" name="テキスト ボックス 53"/>
          <p:cNvSpPr txBox="1"/>
          <p:nvPr/>
        </p:nvSpPr>
        <p:spPr>
          <a:xfrm>
            <a:off x="4475326" y="960768"/>
            <a:ext cx="3232589" cy="341668"/>
          </a:xfrm>
          <a:prstGeom prst="rect">
            <a:avLst/>
          </a:prstGeom>
          <a:solidFill>
            <a:schemeClr val="bg1"/>
          </a:solidFill>
        </p:spPr>
        <p:txBody>
          <a:bodyPr wrap="square" rtlCol="0">
            <a:noAutofit/>
          </a:bodyPr>
          <a:lstStyle/>
          <a:p>
            <a:r>
              <a:rPr kumimoji="1" lang="ja-JP" altLang="en-US" b="1" dirty="0" smtClean="0">
                <a:latin typeface="メイリオ" panose="020B0604030504040204" pitchFamily="50" charset="-128"/>
                <a:ea typeface="メイリオ" panose="020B0604030504040204" pitchFamily="50" charset="-128"/>
              </a:rPr>
              <a:t>（周辺エリアの主な観光コンテンツ）</a:t>
            </a:r>
            <a:endParaRPr kumimoji="1" lang="en-US" altLang="ja-JP" b="1" dirty="0" smtClean="0">
              <a:latin typeface="メイリオ" panose="020B0604030504040204" pitchFamily="50" charset="-128"/>
              <a:ea typeface="メイリオ" panose="020B0604030504040204" pitchFamily="50" charset="-128"/>
            </a:endParaRPr>
          </a:p>
        </p:txBody>
      </p:sp>
      <p:sp>
        <p:nvSpPr>
          <p:cNvPr id="55" name="線吹き出し 2 (枠付き) 54"/>
          <p:cNvSpPr/>
          <p:nvPr/>
        </p:nvSpPr>
        <p:spPr>
          <a:xfrm>
            <a:off x="193083" y="2251844"/>
            <a:ext cx="2259385" cy="1428157"/>
          </a:xfrm>
          <a:prstGeom prst="borderCallout2">
            <a:avLst>
              <a:gd name="adj1" fmla="val 44770"/>
              <a:gd name="adj2" fmla="val 99313"/>
              <a:gd name="adj3" fmla="val 45118"/>
              <a:gd name="adj4" fmla="val 115312"/>
              <a:gd name="adj5" fmla="val 63916"/>
              <a:gd name="adj6" fmla="val 128151"/>
            </a:avLst>
          </a:prstGeom>
          <a:solidFill>
            <a:srgbClr val="FFFFFF">
              <a:alpha val="85098"/>
            </a:srgbClr>
          </a:solidFill>
          <a:ln w="952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265511" y="2323889"/>
            <a:ext cx="2132016" cy="1272218"/>
          </a:xfrm>
          <a:prstGeom prst="rect">
            <a:avLst/>
          </a:prstGeom>
          <a:noFill/>
        </p:spPr>
        <p:txBody>
          <a:bodyPr wrap="square" rtlCol="0">
            <a:noAutofit/>
          </a:bodyPr>
          <a:lstStyle/>
          <a:p>
            <a:r>
              <a:rPr kumimoji="1" lang="ja-JP" altLang="en-US" sz="1100" dirty="0">
                <a:latin typeface="メイリオ" panose="020B0604030504040204" pitchFamily="50" charset="-128"/>
                <a:ea typeface="メイリオ" panose="020B0604030504040204" pitchFamily="50" charset="-128"/>
              </a:rPr>
              <a:t>　事業実施</a:t>
            </a:r>
            <a:r>
              <a:rPr kumimoji="1" lang="ja-JP" altLang="en-US" sz="1100" dirty="0" smtClean="0">
                <a:latin typeface="メイリオ" panose="020B0604030504040204" pitchFamily="50" charset="-128"/>
                <a:ea typeface="メイリオ" panose="020B0604030504040204" pitchFamily="50" charset="-128"/>
              </a:rPr>
              <a:t>エリアのみならず周辺エリアのコンテンツに関しても併せてプロモーションを行うことで周遊を促進するとともに、</a:t>
            </a:r>
            <a:r>
              <a:rPr kumimoji="1" lang="en-US" altLang="ja-JP" sz="1100" dirty="0" smtClean="0">
                <a:latin typeface="メイリオ" panose="020B0604030504040204" pitchFamily="50" charset="-128"/>
                <a:ea typeface="メイリオ" panose="020B0604030504040204" pitchFamily="50" charset="-128"/>
              </a:rPr>
              <a:t>ALPS</a:t>
            </a:r>
            <a:r>
              <a:rPr kumimoji="1" lang="ja-JP" altLang="en-US" sz="1100" dirty="0" smtClean="0">
                <a:latin typeface="メイリオ" panose="020B0604030504040204" pitchFamily="50" charset="-128"/>
                <a:ea typeface="メイリオ" panose="020B0604030504040204" pitchFamily="50" charset="-128"/>
              </a:rPr>
              <a:t>処理水の安全性の情報発信を通じて、風評への対策を図る。</a:t>
            </a:r>
            <a:endParaRPr kumimoji="1" lang="en-US" altLang="ja-JP" sz="1100" dirty="0" smtClean="0">
              <a:latin typeface="メイリオ" panose="020B0604030504040204" pitchFamily="50" charset="-128"/>
              <a:ea typeface="メイリオ" panose="020B0604030504040204" pitchFamily="50" charset="-128"/>
            </a:endParaRPr>
          </a:p>
        </p:txBody>
      </p:sp>
      <p:sp>
        <p:nvSpPr>
          <p:cNvPr id="49" name="Google Shape;92;p1"/>
          <p:cNvSpPr txBox="1">
            <a:spLocks/>
          </p:cNvSpPr>
          <p:nvPr/>
        </p:nvSpPr>
        <p:spPr>
          <a:xfrm>
            <a:off x="33572" y="8845"/>
            <a:ext cx="6672028" cy="540722"/>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900" smtClean="0">
                <a:latin typeface="メイリオ" panose="020B0604030504040204" pitchFamily="50" charset="-128"/>
                <a:ea typeface="メイリオ" panose="020B0604030504040204" pitchFamily="50" charset="-128"/>
                <a:cs typeface="Meiryo"/>
                <a:sym typeface="Meiryo"/>
              </a:rPr>
              <a:t>ブルーツーリズム推進事業</a:t>
            </a:r>
            <a:r>
              <a:rPr lang="en-US" altLang="ja-JP" sz="1400" smtClean="0">
                <a:latin typeface="メイリオ" panose="020B0604030504040204" pitchFamily="50" charset="-128"/>
                <a:ea typeface="メイリオ" panose="020B0604030504040204" pitchFamily="50" charset="-128"/>
                <a:cs typeface="Meiryo"/>
                <a:sym typeface="Meiryo"/>
              </a:rPr>
              <a:t>【</a:t>
            </a:r>
            <a:r>
              <a:rPr lang="ja-JP" altLang="en-US" sz="1400" smtClean="0">
                <a:latin typeface="メイリオ" panose="020B0604030504040204" pitchFamily="50" charset="-128"/>
                <a:ea typeface="メイリオ" panose="020B0604030504040204" pitchFamily="50" charset="-128"/>
                <a:cs typeface="Meiryo"/>
                <a:sym typeface="Meiryo"/>
              </a:rPr>
              <a:t>○○県○○市</a:t>
            </a:r>
            <a:r>
              <a:rPr lang="en-US" altLang="ja-JP" sz="1400" smtClean="0">
                <a:latin typeface="メイリオ" panose="020B0604030504040204" pitchFamily="50" charset="-128"/>
                <a:ea typeface="メイリオ" panose="020B0604030504040204" pitchFamily="50" charset="-128"/>
                <a:cs typeface="Meiryo"/>
                <a:sym typeface="Meiryo"/>
              </a:rPr>
              <a:t>】</a:t>
            </a:r>
            <a:r>
              <a:rPr lang="ja-JP" altLang="en-US" sz="1900" smtClean="0">
                <a:latin typeface="メイリオ" panose="020B0604030504040204" pitchFamily="50" charset="-128"/>
                <a:ea typeface="メイリオ" panose="020B0604030504040204" pitchFamily="50" charset="-128"/>
                <a:cs typeface="Meiryo"/>
                <a:sym typeface="Meiryo"/>
              </a:rPr>
              <a:t>　</a:t>
            </a:r>
            <a:endParaRPr lang="ja-JP" altLang="en-US" dirty="0">
              <a:latin typeface="メイリオ" panose="020B0604030504040204" pitchFamily="50" charset="-128"/>
              <a:ea typeface="メイリオ" panose="020B0604030504040204" pitchFamily="50" charset="-128"/>
            </a:endParaRPr>
          </a:p>
        </p:txBody>
      </p:sp>
      <p:sp>
        <p:nvSpPr>
          <p:cNvPr id="50" name="線吹き出し 2 (枠付き) 49"/>
          <p:cNvSpPr/>
          <p:nvPr/>
        </p:nvSpPr>
        <p:spPr>
          <a:xfrm>
            <a:off x="188469" y="5933328"/>
            <a:ext cx="4866332" cy="760313"/>
          </a:xfrm>
          <a:prstGeom prst="borderCallout2">
            <a:avLst>
              <a:gd name="adj1" fmla="val 268"/>
              <a:gd name="adj2" fmla="val 86701"/>
              <a:gd name="adj3" fmla="val -93405"/>
              <a:gd name="adj4" fmla="val 87004"/>
              <a:gd name="adj5" fmla="val -151986"/>
              <a:gd name="adj6" fmla="val 84873"/>
            </a:avLst>
          </a:prstGeom>
          <a:solidFill>
            <a:srgbClr val="FFFFFF">
              <a:alpha val="85098"/>
            </a:srgbClr>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162749" y="5982334"/>
            <a:ext cx="4772091" cy="614692"/>
          </a:xfrm>
          <a:prstGeom prst="rect">
            <a:avLst/>
          </a:prstGeom>
          <a:noFill/>
        </p:spPr>
        <p:txBody>
          <a:bodyPr wrap="square" rtlCol="0">
            <a:noAutofit/>
          </a:bodyPr>
          <a:lstStyle/>
          <a:p>
            <a:r>
              <a:rPr kumimoji="1" lang="ja-JP" altLang="en-US" dirty="0" smtClean="0">
                <a:latin typeface="メイリオ" panose="020B0604030504040204" pitchFamily="50" charset="-128"/>
                <a:ea typeface="メイリオ" panose="020B0604030504040204" pitchFamily="50" charset="-128"/>
              </a:rPr>
              <a:t>■閑散期対策の取組</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通年</a:t>
            </a:r>
            <a:r>
              <a:rPr kumimoji="1" lang="ja-JP" altLang="en-US" sz="1100" dirty="0" smtClean="0">
                <a:latin typeface="メイリオ" panose="020B0604030504040204" pitchFamily="50" charset="-128"/>
                <a:ea typeface="メイリオ" panose="020B0604030504040204" pitchFamily="50" charset="-128"/>
              </a:rPr>
              <a:t>観光を目的に、冬場の海水浴場および周辺の店舗に</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ライトアップを施し、閑散期での誘客を毎年実施している</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smtClean="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231118" y="3940072"/>
            <a:ext cx="2970194" cy="770163"/>
          </a:xfrm>
          <a:prstGeom prst="rect">
            <a:avLst/>
          </a:prstGeom>
          <a:noFill/>
        </p:spPr>
        <p:txBody>
          <a:bodyPr wrap="square" rtlCol="0">
            <a:noAutofit/>
          </a:bodyPr>
          <a:lstStyle/>
          <a:p>
            <a:r>
              <a:rPr kumimoji="1" lang="ja-JP" altLang="en-US" dirty="0" smtClean="0">
                <a:latin typeface="メイリオ" panose="020B0604030504040204" pitchFamily="50" charset="-128"/>
                <a:ea typeface="メイリオ" panose="020B0604030504040204" pitchFamily="50" charset="-128"/>
              </a:rPr>
              <a:t>■郷土料理○○</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漁師</a:t>
            </a:r>
            <a:r>
              <a:rPr kumimoji="1" lang="ja-JP" altLang="en-US" sz="1100" dirty="0" smtClean="0">
                <a:latin typeface="メイリオ" panose="020B0604030504040204" pitchFamily="50" charset="-128"/>
                <a:ea typeface="メイリオ" panose="020B0604030504040204" pitchFamily="50" charset="-128"/>
              </a:rPr>
              <a:t>町として発展してきた地域ならではの郷土料理。○○や〇〇を豊富に使用しており、観光客にも人気。</a:t>
            </a:r>
            <a:endParaRPr kumimoji="1" lang="en-US" altLang="ja-JP" sz="1100" dirty="0" smtClean="0">
              <a:latin typeface="メイリオ" panose="020B0604030504040204" pitchFamily="50" charset="-128"/>
              <a:ea typeface="メイリオ" panose="020B0604030504040204" pitchFamily="50" charset="-128"/>
            </a:endParaRPr>
          </a:p>
        </p:txBody>
      </p:sp>
      <p:sp>
        <p:nvSpPr>
          <p:cNvPr id="59" name="Google Shape;105;p1"/>
          <p:cNvSpPr txBox="1"/>
          <p:nvPr/>
        </p:nvSpPr>
        <p:spPr>
          <a:xfrm>
            <a:off x="1660581" y="4911471"/>
            <a:ext cx="1276051" cy="519128"/>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smtClean="0">
                <a:solidFill>
                  <a:schemeClr val="tx1"/>
                </a:solidFill>
                <a:latin typeface="メイリオ" panose="020B0604030504040204" pitchFamily="50" charset="-128"/>
                <a:ea typeface="メイリオ" panose="020B0604030504040204" pitchFamily="50" charset="-128"/>
                <a:cs typeface="Meiryo"/>
                <a:sym typeface="Meiryo"/>
              </a:rPr>
              <a:t>（○○を使用した郷土料理）</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60" name="楕円 59"/>
          <p:cNvSpPr/>
          <p:nvPr/>
        </p:nvSpPr>
        <p:spPr>
          <a:xfrm>
            <a:off x="3865497" y="3746819"/>
            <a:ext cx="235536" cy="22663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050" dirty="0" smtClean="0">
                <a:latin typeface="Meiryo UI" panose="020B0604030504040204" pitchFamily="50" charset="-128"/>
                <a:ea typeface="Meiryo UI" panose="020B0604030504040204" pitchFamily="50" charset="-128"/>
              </a:rPr>
              <a:t>２</a:t>
            </a:r>
            <a:endParaRPr kumimoji="1" lang="ja-JP" altLang="en-US" sz="1050" dirty="0">
              <a:latin typeface="Meiryo UI" panose="020B0604030504040204" pitchFamily="50" charset="-128"/>
              <a:ea typeface="Meiryo UI" panose="020B0604030504040204" pitchFamily="50" charset="-128"/>
            </a:endParaRPr>
          </a:p>
        </p:txBody>
      </p:sp>
      <p:sp>
        <p:nvSpPr>
          <p:cNvPr id="61" name="楕円 60"/>
          <p:cNvSpPr/>
          <p:nvPr/>
        </p:nvSpPr>
        <p:spPr>
          <a:xfrm>
            <a:off x="4090703" y="4549872"/>
            <a:ext cx="235536" cy="22663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１</a:t>
            </a:r>
          </a:p>
        </p:txBody>
      </p:sp>
      <p:sp>
        <p:nvSpPr>
          <p:cNvPr id="62" name="楕円 61"/>
          <p:cNvSpPr/>
          <p:nvPr/>
        </p:nvSpPr>
        <p:spPr>
          <a:xfrm>
            <a:off x="3991549" y="4895384"/>
            <a:ext cx="235536" cy="22663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050" dirty="0" smtClean="0">
                <a:latin typeface="Meiryo UI" panose="020B0604030504040204" pitchFamily="50" charset="-128"/>
                <a:ea typeface="Meiryo UI" panose="020B0604030504040204" pitchFamily="50" charset="-128"/>
              </a:rPr>
              <a:t>３</a:t>
            </a:r>
            <a:endParaRPr kumimoji="1" lang="ja-JP" altLang="en-US" sz="1050" dirty="0">
              <a:latin typeface="Meiryo UI" panose="020B0604030504040204" pitchFamily="50" charset="-128"/>
              <a:ea typeface="Meiryo UI" panose="020B0604030504040204" pitchFamily="50" charset="-128"/>
            </a:endParaRPr>
          </a:p>
        </p:txBody>
      </p:sp>
      <p:sp>
        <p:nvSpPr>
          <p:cNvPr id="63" name="楕円 62"/>
          <p:cNvSpPr/>
          <p:nvPr/>
        </p:nvSpPr>
        <p:spPr>
          <a:xfrm>
            <a:off x="3183408" y="2174566"/>
            <a:ext cx="235536" cy="22663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１</a:t>
            </a:r>
          </a:p>
        </p:txBody>
      </p:sp>
      <p:sp>
        <p:nvSpPr>
          <p:cNvPr id="64" name="楕円 63"/>
          <p:cNvSpPr/>
          <p:nvPr/>
        </p:nvSpPr>
        <p:spPr>
          <a:xfrm>
            <a:off x="3337021" y="2604379"/>
            <a:ext cx="235536" cy="22663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050" dirty="0" smtClean="0">
                <a:latin typeface="Meiryo UI" panose="020B0604030504040204" pitchFamily="50" charset="-128"/>
                <a:ea typeface="Meiryo UI" panose="020B0604030504040204" pitchFamily="50" charset="-128"/>
              </a:rPr>
              <a:t>２</a:t>
            </a:r>
            <a:endParaRPr kumimoji="1" lang="ja-JP" altLang="en-US" sz="1050" dirty="0">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6702832" y="1248480"/>
            <a:ext cx="2989309" cy="1132975"/>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②</a:t>
            </a:r>
            <a:r>
              <a:rPr kumimoji="1" lang="ja-JP" altLang="en-US" dirty="0" smtClean="0">
                <a:latin typeface="メイリオ" panose="020B0604030504040204" pitchFamily="50" charset="-128"/>
                <a:ea typeface="メイリオ" panose="020B0604030504040204" pitchFamily="50" charset="-128"/>
              </a:rPr>
              <a:t>〇〇屋</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伝統工芸品である○○づくりを体験できる店舗。体験と合わせて震災当時の体験を解説する店主がいるため、市でもトレイルに関心のある客層に対し、</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情報発信を実施。</a:t>
            </a:r>
            <a:endParaRPr kumimoji="1" lang="en-US" altLang="ja-JP" sz="1100" dirty="0" smtClean="0">
              <a:latin typeface="メイリオ" panose="020B0604030504040204" pitchFamily="50" charset="-128"/>
              <a:ea typeface="メイリオ" panose="020B0604030504040204" pitchFamily="50" charset="-128"/>
            </a:endParaRPr>
          </a:p>
        </p:txBody>
      </p:sp>
      <p:sp>
        <p:nvSpPr>
          <p:cNvPr id="65" name="Google Shape;105;p1"/>
          <p:cNvSpPr txBox="1"/>
          <p:nvPr/>
        </p:nvSpPr>
        <p:spPr>
          <a:xfrm>
            <a:off x="7874498" y="6427299"/>
            <a:ext cx="2003802" cy="266342"/>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smtClean="0">
                <a:solidFill>
                  <a:schemeClr val="tx1"/>
                </a:solidFill>
                <a:latin typeface="メイリオ" panose="020B0604030504040204" pitchFamily="50" charset="-128"/>
                <a:ea typeface="メイリオ" panose="020B0604030504040204" pitchFamily="50" charset="-128"/>
                <a:cs typeface="Meiryo"/>
                <a:sym typeface="Meiryo"/>
              </a:rPr>
              <a:t>（○○遺構視察の様子）</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66" name="正方形/長方形 65"/>
          <p:cNvSpPr/>
          <p:nvPr/>
        </p:nvSpPr>
        <p:spPr>
          <a:xfrm>
            <a:off x="4063977" y="6082172"/>
            <a:ext cx="912220" cy="469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メイリオ" panose="020B0604030504040204" pitchFamily="50" charset="-128"/>
                <a:ea typeface="メイリオ" panose="020B0604030504040204" pitchFamily="50" charset="-128"/>
              </a:rPr>
              <a:t>写真</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23164969"/>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1904</TotalTime>
  <Words>1545</Words>
  <Application>Microsoft Office PowerPoint</Application>
  <PresentationFormat>A4 210 x 297 mm</PresentationFormat>
  <Paragraphs>174</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ＭＳ Ｐゴシック</vt:lpstr>
      <vt:lpstr>メイリオ</vt:lpstr>
      <vt:lpstr>メイリオ</vt:lpstr>
      <vt:lpstr>游ゴシック</vt:lpstr>
      <vt:lpstr>Arial</vt:lpstr>
      <vt:lpstr>Office テーマ</vt:lpstr>
      <vt:lpstr>○○○○事業【○○県○○市】　</vt:lpstr>
      <vt:lpstr>○○○○事業【○○県○○市】 　</vt:lpstr>
      <vt:lpstr>ブルーツーリズム推進事業【○○県○○市】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○○を活用した○○事業【○○県○○市】</dc:title>
  <dc:creator>行政情報システム室</dc:creator>
  <cp:lastModifiedBy>山形 健登</cp:lastModifiedBy>
  <cp:revision>97</cp:revision>
  <cp:lastPrinted>2023-01-25T09:57:28Z</cp:lastPrinted>
  <dcterms:created xsi:type="dcterms:W3CDTF">2007-11-06T12:19:33Z</dcterms:created>
  <dcterms:modified xsi:type="dcterms:W3CDTF">2023-01-26T11:52:40Z</dcterms:modified>
</cp:coreProperties>
</file>