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84" r:id="rId2"/>
  </p:sldMasterIdLst>
  <p:notesMasterIdLst>
    <p:notesMasterId r:id="rId4"/>
  </p:notesMasterIdLst>
  <p:handoutMasterIdLst>
    <p:handoutMasterId r:id="rId5"/>
  </p:handoutMasterIdLst>
  <p:sldIdLst>
    <p:sldId id="278" r:id="rId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なし" initials="なし" lastIdx="0" clrIdx="1">
    <p:extLst>
      <p:ext uri="{19B8F6BF-5375-455C-9EA6-DF929625EA0E}">
        <p15:presenceInfo xmlns:p15="http://schemas.microsoft.com/office/powerpoint/2012/main" userId="な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768"/>
    <a:srgbClr val="FEEC68"/>
    <a:srgbClr val="C389C0"/>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94424" autoAdjust="0"/>
  </p:normalViewPr>
  <p:slideViewPr>
    <p:cSldViewPr snapToGrid="0">
      <p:cViewPr varScale="1">
        <p:scale>
          <a:sx n="69" d="100"/>
          <a:sy n="69" d="100"/>
        </p:scale>
        <p:origin x="16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1" cy="495029"/>
          </a:xfrm>
          <a:prstGeom prst="rect">
            <a:avLst/>
          </a:prstGeom>
        </p:spPr>
        <p:txBody>
          <a:bodyPr vert="horz" lIns="90638" tIns="45319" rIns="90638" bIns="45319"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5374" y="2"/>
            <a:ext cx="2918831" cy="495029"/>
          </a:xfrm>
          <a:prstGeom prst="rect">
            <a:avLst/>
          </a:prstGeom>
        </p:spPr>
        <p:txBody>
          <a:bodyPr vert="horz" lIns="90638" tIns="45319" rIns="90638" bIns="45319" rtlCol="0"/>
          <a:lstStyle>
            <a:lvl1pPr algn="r">
              <a:defRPr sz="1200"/>
            </a:lvl1pPr>
          </a:lstStyle>
          <a:p>
            <a:fld id="{41821CA4-DC37-4F79-A4C2-269D40772C2B}" type="datetimeFigureOut">
              <a:rPr kumimoji="1" lang="ja-JP" altLang="en-US" smtClean="0"/>
              <a:t>2020/10/6</a:t>
            </a:fld>
            <a:endParaRPr kumimoji="1" lang="ja-JP" altLang="en-US" dirty="0"/>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0638" tIns="45319" rIns="90638" bIns="45319"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0638" tIns="45319" rIns="90638" bIns="45319" rtlCol="0" anchor="b"/>
          <a:lstStyle>
            <a:lvl1pPr algn="r">
              <a:defRPr sz="1200"/>
            </a:lvl1pPr>
          </a:lstStyle>
          <a:p>
            <a:fld id="{43CB866F-89CB-4495-AEFA-DFBC25292F6C}" type="slidenum">
              <a:rPr kumimoji="1" lang="ja-JP" altLang="en-US" smtClean="0"/>
              <a:t>‹#›</a:t>
            </a:fld>
            <a:endParaRPr kumimoji="1" lang="ja-JP" altLang="en-US" dirty="0"/>
          </a:p>
        </p:txBody>
      </p:sp>
    </p:spTree>
    <p:extLst>
      <p:ext uri="{BB962C8B-B14F-4D97-AF65-F5344CB8AC3E}">
        <p14:creationId xmlns:p14="http://schemas.microsoft.com/office/powerpoint/2010/main" val="7598492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1" cy="495029"/>
          </a:xfrm>
          <a:prstGeom prst="rect">
            <a:avLst/>
          </a:prstGeom>
        </p:spPr>
        <p:txBody>
          <a:bodyPr vert="horz" lIns="90638" tIns="45319" rIns="90638" bIns="45319"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2"/>
            <a:ext cx="2918831" cy="495029"/>
          </a:xfrm>
          <a:prstGeom prst="rect">
            <a:avLst/>
          </a:prstGeom>
        </p:spPr>
        <p:txBody>
          <a:bodyPr vert="horz" lIns="90638" tIns="45319" rIns="90638" bIns="45319" rtlCol="0"/>
          <a:lstStyle>
            <a:lvl1pPr algn="r">
              <a:defRPr sz="1200"/>
            </a:lvl1pPr>
          </a:lstStyle>
          <a:p>
            <a:fld id="{DF001C2F-C161-47EB-AC71-4DA9FE4A249F}" type="datetimeFigureOut">
              <a:rPr kumimoji="1" lang="ja-JP" altLang="en-US" smtClean="0"/>
              <a:t>2020/10/6</a:t>
            </a:fld>
            <a:endParaRPr kumimoji="1" lang="ja-JP" altLang="en-US" dirty="0"/>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38" tIns="45319" rIns="90638" bIns="45319" rtlCol="0" anchor="ctr"/>
          <a:lstStyle/>
          <a:p>
            <a:endParaRPr lang="ja-JP" altLang="en-US"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638" tIns="45319" rIns="90638" bIns="4531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38" tIns="45319" rIns="90638" bIns="45319"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38" tIns="45319" rIns="90638" bIns="45319" rtlCol="0" anchor="b"/>
          <a:lstStyle>
            <a:lvl1pPr algn="r">
              <a:defRPr sz="1200"/>
            </a:lvl1pPr>
          </a:lstStyle>
          <a:p>
            <a:fld id="{5E709E3E-99F5-4026-B409-C53FF15AD16C}" type="slidenum">
              <a:rPr kumimoji="1" lang="ja-JP" altLang="en-US" smtClean="0"/>
              <a:t>‹#›</a:t>
            </a:fld>
            <a:endParaRPr kumimoji="1" lang="ja-JP" altLang="en-US" dirty="0"/>
          </a:p>
        </p:txBody>
      </p:sp>
    </p:spTree>
    <p:extLst>
      <p:ext uri="{BB962C8B-B14F-4D97-AF65-F5344CB8AC3E}">
        <p14:creationId xmlns:p14="http://schemas.microsoft.com/office/powerpoint/2010/main" val="25409679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4925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581F0C6-EC66-4687-A773-1775FB5067D5}" type="datetime1">
              <a:rPr kumimoji="1" lang="ja-JP" altLang="en-US" smtClean="0"/>
              <a:t>2020/10/6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21197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9F3FA6-8B93-408C-A61D-94379E2BB576}" type="datetime1">
              <a:rPr kumimoji="1" lang="ja-JP" altLang="en-US" smtClean="0"/>
              <a:t>2020/10/6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107277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1"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EBF56C-6CAC-4502-AE93-1ACBDB623475}" type="datetime1">
              <a:rPr kumimoji="1" lang="ja-JP" altLang="en-US" smtClean="0"/>
              <a:t>2020/10/6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35359565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8C5C7D4-4387-4B76-9CA1-C7F8B0446DAB}" type="datetime1">
              <a:rPr kumimoji="1" lang="ja-JP" altLang="en-US" smtClean="0"/>
              <a:t>2020/10/6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254525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05A2E83-CE9E-479B-9BBE-833282147169}" type="datetime1">
              <a:rPr kumimoji="1" lang="ja-JP" altLang="en-US" smtClean="0"/>
              <a:t>2020/10/6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3293579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5C09427-6BB4-4A9E-A7F0-5732D8F07745}" type="datetime1">
              <a:rPr kumimoji="1" lang="ja-JP" altLang="en-US" smtClean="0"/>
              <a:t>2020/10/6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2584502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CBB36EE-394F-4F66-BC33-C345D638E4D9}" type="datetime1">
              <a:rPr kumimoji="1" lang="ja-JP" altLang="en-US" smtClean="0"/>
              <a:t>2020/10/6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4182370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52B3E22-D157-42BB-907E-2664DFE89C2D}" type="datetime1">
              <a:rPr kumimoji="1" lang="ja-JP" altLang="en-US" smtClean="0"/>
              <a:t>2020/10/6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3865716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4B89531-9D43-473F-AB6E-4B3FC790BC9F}" type="datetime1">
              <a:rPr kumimoji="1" lang="ja-JP" altLang="en-US" smtClean="0"/>
              <a:t>2020/10/6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301357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7932B-3CBC-4FFB-9A63-72D3EA910A55}" type="datetime1">
              <a:rPr kumimoji="1" lang="ja-JP" altLang="en-US" smtClean="0"/>
              <a:t>2020/10/6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1543118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2FC7E46-4604-4518-8519-46DDA2A88973}" type="datetime1">
              <a:rPr kumimoji="1" lang="ja-JP" altLang="en-US" smtClean="0"/>
              <a:t>2020/10/6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61350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150085-52E4-4B53-8FCA-A51D4AEFE152}" type="datetime1">
              <a:rPr kumimoji="1" lang="ja-JP" altLang="en-US" smtClean="0"/>
              <a:t>2020/10/6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3336666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499D963-D008-4520-9E03-4DE39CEE4FD5}" type="datetime1">
              <a:rPr kumimoji="1" lang="ja-JP" altLang="en-US" smtClean="0"/>
              <a:t>2020/10/6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3668064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F850E1A-4E06-4D2E-8557-26ECC0DA571E}" type="datetime1">
              <a:rPr kumimoji="1" lang="ja-JP" altLang="en-US" smtClean="0"/>
              <a:t>2020/10/6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74095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6B71E54-F8AC-42D2-B8A4-8387BCE6E01C}" type="datetime1">
              <a:rPr kumimoji="1" lang="ja-JP" altLang="en-US" smtClean="0"/>
              <a:t>2020/10/6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396868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1"/>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F13DFB0-C882-4736-B08A-5D04DB7CF216}" type="datetime1">
              <a:rPr kumimoji="1" lang="ja-JP" altLang="en-US" smtClean="0"/>
              <a:t>2020/10/6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280895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5A58C0-85D9-4414-82CA-71A453B1E571}" type="datetime1">
              <a:rPr kumimoji="1" lang="ja-JP" altLang="en-US" smtClean="0"/>
              <a:t>2020/10/6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180644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8"/>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1"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26B07F3-614C-4399-8F10-0E406614DCA0}" type="datetime1">
              <a:rPr kumimoji="1" lang="ja-JP" altLang="en-US" smtClean="0"/>
              <a:t>2020/10/6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326370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6890310-80F0-4B2F-B5CE-874ED1753B72}" type="datetime1">
              <a:rPr kumimoji="1" lang="ja-JP" altLang="en-US" smtClean="0"/>
              <a:t>2020/10/6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25536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F5827A-11BD-4D02-8111-8D42F3A2044C}" type="datetime1">
              <a:rPr kumimoji="1" lang="ja-JP" altLang="en-US" smtClean="0"/>
              <a:t>2020/10/6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26503600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404D8BB-1891-4B3F-89C8-710F0693C366}" type="datetime1">
              <a:rPr kumimoji="1" lang="ja-JP" altLang="en-US" smtClean="0"/>
              <a:t>2020/10/6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186580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dirty="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C638A8-F2AF-4D0C-BD87-268526E06127}" type="datetime1">
              <a:rPr kumimoji="1" lang="ja-JP" altLang="en-US" smtClean="0"/>
              <a:t>2020/10/6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341810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2C706D-9027-472A-B8CC-26A5FAA3DA02}" type="datetime1">
              <a:rPr kumimoji="1" lang="ja-JP" altLang="en-US" smtClean="0"/>
              <a:t>2020/10/6</a:t>
            </a:fld>
            <a:endParaRPr kumimoji="1" lang="ja-JP" altLang="en-US" dirty="0"/>
          </a:p>
        </p:txBody>
      </p:sp>
      <p:sp>
        <p:nvSpPr>
          <p:cNvPr id="5" name="フッター プレースホルダー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3331386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E0241-B178-4F41-83DD-D959F8D4A705}" type="datetime1">
              <a:rPr kumimoji="1" lang="ja-JP" altLang="en-US" smtClean="0"/>
              <a:t>2020/10/6</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7019F-123C-47D2-909B-EEC6D49DE336}" type="slidenum">
              <a:rPr kumimoji="1" lang="ja-JP" altLang="en-US" smtClean="0"/>
              <a:t>‹#›</a:t>
            </a:fld>
            <a:endParaRPr kumimoji="1" lang="ja-JP" altLang="en-US" dirty="0"/>
          </a:p>
        </p:txBody>
      </p:sp>
    </p:spTree>
    <p:extLst>
      <p:ext uri="{BB962C8B-B14F-4D97-AF65-F5344CB8AC3E}">
        <p14:creationId xmlns:p14="http://schemas.microsoft.com/office/powerpoint/2010/main" val="1670600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表 82"/>
          <p:cNvGraphicFramePr>
            <a:graphicFrameLocks noGrp="1"/>
          </p:cNvGraphicFramePr>
          <p:nvPr>
            <p:extLst>
              <p:ext uri="{D42A27DB-BD31-4B8C-83A1-F6EECF244321}">
                <p14:modId xmlns:p14="http://schemas.microsoft.com/office/powerpoint/2010/main" val="2002782336"/>
              </p:ext>
            </p:extLst>
          </p:nvPr>
        </p:nvGraphicFramePr>
        <p:xfrm>
          <a:off x="167994" y="2583111"/>
          <a:ext cx="5290516" cy="488636"/>
        </p:xfrm>
        <a:graphic>
          <a:graphicData uri="http://schemas.openxmlformats.org/drawingml/2006/table">
            <a:tbl>
              <a:tblPr firstRow="1" bandRow="1">
                <a:tableStyleId>{5940675A-B579-460E-94D1-54222C63F5DA}</a:tableStyleId>
              </a:tblPr>
              <a:tblGrid>
                <a:gridCol w="5290516">
                  <a:extLst>
                    <a:ext uri="{9D8B030D-6E8A-4147-A177-3AD203B41FA5}">
                      <a16:colId xmlns:a16="http://schemas.microsoft.com/office/drawing/2014/main" val="20000"/>
                    </a:ext>
                  </a:extLst>
                </a:gridCol>
              </a:tblGrid>
              <a:tr h="488636">
                <a:tc>
                  <a:txBody>
                    <a:bodyPr/>
                    <a:lstStyle/>
                    <a:p>
                      <a:endParaRPr kumimoji="1" lang="ja-JP" altLang="en-US" sz="1200" dirty="0"/>
                    </a:p>
                  </a:txBody>
                  <a:tcPr/>
                </a:tc>
                <a:extLst>
                  <a:ext uri="{0D108BD9-81ED-4DB2-BD59-A6C34878D82A}">
                    <a16:rowId xmlns:a16="http://schemas.microsoft.com/office/drawing/2014/main" val="1000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73610680"/>
              </p:ext>
            </p:extLst>
          </p:nvPr>
        </p:nvGraphicFramePr>
        <p:xfrm>
          <a:off x="167993" y="3297852"/>
          <a:ext cx="5290518" cy="1175180"/>
        </p:xfrm>
        <a:graphic>
          <a:graphicData uri="http://schemas.openxmlformats.org/drawingml/2006/table">
            <a:tbl>
              <a:tblPr firstRow="1" bandRow="1">
                <a:tableStyleId>{5940675A-B579-460E-94D1-54222C63F5DA}</a:tableStyleId>
              </a:tblPr>
              <a:tblGrid>
                <a:gridCol w="5290518">
                  <a:extLst>
                    <a:ext uri="{9D8B030D-6E8A-4147-A177-3AD203B41FA5}">
                      <a16:colId xmlns:a16="http://schemas.microsoft.com/office/drawing/2014/main" val="20000"/>
                    </a:ext>
                  </a:extLst>
                </a:gridCol>
              </a:tblGrid>
              <a:tr h="1175180">
                <a:tc>
                  <a:txBody>
                    <a:bodyPr/>
                    <a:lstStyle/>
                    <a:p>
                      <a:endParaRPr kumimoji="1" lang="ja-JP" altLang="en-US" sz="1200" dirty="0"/>
                    </a:p>
                  </a:txBody>
                  <a:tcPr/>
                </a:tc>
                <a:extLst>
                  <a:ext uri="{0D108BD9-81ED-4DB2-BD59-A6C34878D82A}">
                    <a16:rowId xmlns:a16="http://schemas.microsoft.com/office/drawing/2014/main" val="10000"/>
                  </a:ext>
                </a:extLst>
              </a:tr>
            </a:tbl>
          </a:graphicData>
        </a:graphic>
      </p:graphicFrame>
      <p:sp>
        <p:nvSpPr>
          <p:cNvPr id="2" name="テキスト ボックス 1"/>
          <p:cNvSpPr txBox="1"/>
          <p:nvPr/>
        </p:nvSpPr>
        <p:spPr>
          <a:xfrm>
            <a:off x="15694" y="53607"/>
            <a:ext cx="9143999" cy="430887"/>
          </a:xfrm>
          <a:prstGeom prst="rect">
            <a:avLst/>
          </a:prstGeom>
          <a:noFill/>
        </p:spPr>
        <p:txBody>
          <a:bodyPr wrap="square" rtlCol="0">
            <a:spAutoFit/>
          </a:bodyPr>
          <a:lstStyle/>
          <a:p>
            <a:pPr algn="ctr"/>
            <a:r>
              <a:rPr lang="ja-JP" altLang="en-US" sz="2200" b="1" dirty="0" smtClean="0">
                <a:latin typeface="+mj-ea"/>
                <a:ea typeface="+mj-ea"/>
                <a:cs typeface="Meiryo UI" panose="020B0604030504040204" pitchFamily="50" charset="-128"/>
              </a:rPr>
              <a:t>災害発生時における宇宙技術を活用した港湾の被災状況把握技術の確立</a:t>
            </a:r>
            <a:endParaRPr lang="en-US" altLang="ja-JP" sz="2200" b="1" dirty="0">
              <a:latin typeface="+mj-ea"/>
              <a:ea typeface="+mj-ea"/>
              <a:cs typeface="Meiryo UI" panose="020B0604030504040204" pitchFamily="50" charset="-128"/>
            </a:endParaRPr>
          </a:p>
        </p:txBody>
      </p:sp>
      <p:sp>
        <p:nvSpPr>
          <p:cNvPr id="31" name="テキスト ボックス 30"/>
          <p:cNvSpPr txBox="1"/>
          <p:nvPr/>
        </p:nvSpPr>
        <p:spPr>
          <a:xfrm>
            <a:off x="-450885" y="2358395"/>
            <a:ext cx="1901852" cy="261610"/>
          </a:xfrm>
          <a:prstGeom prst="rect">
            <a:avLst/>
          </a:prstGeom>
          <a:noFill/>
        </p:spPr>
        <p:txBody>
          <a:bodyPr wrap="square" rtlCol="0">
            <a:spAutoFit/>
          </a:bodyPr>
          <a:lstStyle/>
          <a:p>
            <a:pPr algn="ctr"/>
            <a:r>
              <a:rPr kumimoji="1" lang="ja-JP" altLang="en-US" sz="1100" b="1" dirty="0" smtClean="0"/>
              <a:t>（インプット）</a:t>
            </a:r>
            <a:endParaRPr kumimoji="1" lang="ja-JP" altLang="en-US" sz="1100" b="1" dirty="0"/>
          </a:p>
        </p:txBody>
      </p:sp>
      <p:sp>
        <p:nvSpPr>
          <p:cNvPr id="32" name="テキスト ボックス 31"/>
          <p:cNvSpPr txBox="1"/>
          <p:nvPr/>
        </p:nvSpPr>
        <p:spPr>
          <a:xfrm>
            <a:off x="-313024" y="3070323"/>
            <a:ext cx="1854526" cy="261610"/>
          </a:xfrm>
          <a:prstGeom prst="rect">
            <a:avLst/>
          </a:prstGeom>
          <a:noFill/>
        </p:spPr>
        <p:txBody>
          <a:bodyPr wrap="square" rtlCol="0">
            <a:spAutoFit/>
          </a:bodyPr>
          <a:lstStyle/>
          <a:p>
            <a:pPr algn="ctr"/>
            <a:r>
              <a:rPr kumimoji="1" lang="ja-JP" altLang="en-US" sz="1100" b="1" dirty="0" smtClean="0"/>
              <a:t>（アクティビティ）</a:t>
            </a:r>
            <a:endParaRPr kumimoji="1" lang="ja-JP" altLang="en-US" sz="1100" b="1" dirty="0"/>
          </a:p>
        </p:txBody>
      </p:sp>
      <p:sp>
        <p:nvSpPr>
          <p:cNvPr id="33" name="テキスト ボックス 32"/>
          <p:cNvSpPr txBox="1"/>
          <p:nvPr/>
        </p:nvSpPr>
        <p:spPr>
          <a:xfrm>
            <a:off x="-184645" y="4507574"/>
            <a:ext cx="1466086" cy="261610"/>
          </a:xfrm>
          <a:prstGeom prst="rect">
            <a:avLst/>
          </a:prstGeom>
          <a:noFill/>
        </p:spPr>
        <p:txBody>
          <a:bodyPr wrap="square" rtlCol="0">
            <a:spAutoFit/>
          </a:bodyPr>
          <a:lstStyle/>
          <a:p>
            <a:pPr algn="ctr"/>
            <a:r>
              <a:rPr kumimoji="1" lang="ja-JP" altLang="en-US" sz="1100" b="1" dirty="0" smtClean="0"/>
              <a:t>（アウトプット）</a:t>
            </a:r>
            <a:endParaRPr kumimoji="1" lang="ja-JP" altLang="en-US" sz="1100" b="1" dirty="0"/>
          </a:p>
        </p:txBody>
      </p:sp>
      <p:sp>
        <p:nvSpPr>
          <p:cNvPr id="34" name="テキスト ボックス 33"/>
          <p:cNvSpPr txBox="1"/>
          <p:nvPr/>
        </p:nvSpPr>
        <p:spPr>
          <a:xfrm>
            <a:off x="67647" y="5062035"/>
            <a:ext cx="931665" cy="261610"/>
          </a:xfrm>
          <a:prstGeom prst="rect">
            <a:avLst/>
          </a:prstGeom>
          <a:noFill/>
        </p:spPr>
        <p:txBody>
          <a:bodyPr wrap="none" rtlCol="0">
            <a:spAutoFit/>
          </a:bodyPr>
          <a:lstStyle/>
          <a:p>
            <a:r>
              <a:rPr kumimoji="1" lang="ja-JP" altLang="en-US" sz="1100" b="1" dirty="0" smtClean="0"/>
              <a:t>（アウトカム）</a:t>
            </a:r>
            <a:endParaRPr kumimoji="1" lang="ja-JP" altLang="en-US" sz="1100" b="1" dirty="0"/>
          </a:p>
        </p:txBody>
      </p:sp>
      <p:sp>
        <p:nvSpPr>
          <p:cNvPr id="35" name="テキスト ボックス 34"/>
          <p:cNvSpPr txBox="1"/>
          <p:nvPr/>
        </p:nvSpPr>
        <p:spPr>
          <a:xfrm>
            <a:off x="3032307" y="409065"/>
            <a:ext cx="3044730" cy="261610"/>
          </a:xfrm>
          <a:prstGeom prst="rect">
            <a:avLst/>
          </a:prstGeom>
          <a:noFill/>
        </p:spPr>
        <p:txBody>
          <a:bodyPr wrap="square" rtlCol="0">
            <a:spAutoFit/>
          </a:bodyPr>
          <a:lstStyle/>
          <a:p>
            <a:pPr algn="ctr"/>
            <a:r>
              <a:rPr kumimoji="1" lang="ja-JP" altLang="en-US" sz="1100" b="1" dirty="0" smtClean="0"/>
              <a:t>（解決すべき課題）</a:t>
            </a:r>
            <a:endParaRPr kumimoji="1" lang="ja-JP" altLang="en-US" sz="1100" b="1" dirty="0"/>
          </a:p>
        </p:txBody>
      </p:sp>
      <p:sp>
        <p:nvSpPr>
          <p:cNvPr id="20" name="テキスト ボックス 19"/>
          <p:cNvSpPr txBox="1"/>
          <p:nvPr/>
        </p:nvSpPr>
        <p:spPr>
          <a:xfrm>
            <a:off x="-678862" y="669311"/>
            <a:ext cx="2859603" cy="261610"/>
          </a:xfrm>
          <a:prstGeom prst="rect">
            <a:avLst/>
          </a:prstGeom>
          <a:noFill/>
        </p:spPr>
        <p:txBody>
          <a:bodyPr wrap="square" rtlCol="0">
            <a:spAutoFit/>
          </a:bodyPr>
          <a:lstStyle/>
          <a:p>
            <a:pPr algn="ctr"/>
            <a:r>
              <a:rPr kumimoji="1" lang="ja-JP" altLang="en-US" sz="1100" b="1" dirty="0" smtClean="0"/>
              <a:t>（把握している</a:t>
            </a:r>
            <a:r>
              <a:rPr lang="ja-JP" altLang="en-US" sz="1100" b="1" dirty="0" smtClean="0"/>
              <a:t>現状</a:t>
            </a:r>
            <a:r>
              <a:rPr kumimoji="1" lang="ja-JP" altLang="en-US" sz="1100" b="1" dirty="0" smtClean="0"/>
              <a:t>）</a:t>
            </a:r>
            <a:endParaRPr kumimoji="1" lang="ja-JP" altLang="en-US" sz="1100" b="1" dirty="0"/>
          </a:p>
        </p:txBody>
      </p:sp>
      <p:sp>
        <p:nvSpPr>
          <p:cNvPr id="21" name="テキスト ボックス 20"/>
          <p:cNvSpPr txBox="1"/>
          <p:nvPr/>
        </p:nvSpPr>
        <p:spPr>
          <a:xfrm>
            <a:off x="-921872" y="1589014"/>
            <a:ext cx="2924209" cy="261610"/>
          </a:xfrm>
          <a:prstGeom prst="rect">
            <a:avLst/>
          </a:prstGeom>
          <a:noFill/>
        </p:spPr>
        <p:txBody>
          <a:bodyPr wrap="square" rtlCol="0">
            <a:spAutoFit/>
          </a:bodyPr>
          <a:lstStyle/>
          <a:p>
            <a:pPr algn="ctr"/>
            <a:r>
              <a:rPr kumimoji="1" lang="ja-JP" altLang="en-US" sz="1100" b="1" dirty="0" smtClean="0"/>
              <a:t>（</a:t>
            </a:r>
            <a:r>
              <a:rPr lang="ja-JP" altLang="en-US" sz="1100" b="1" dirty="0"/>
              <a:t>課題認識</a:t>
            </a:r>
            <a:r>
              <a:rPr kumimoji="1" lang="ja-JP" altLang="en-US" sz="1100" b="1" dirty="0" smtClean="0"/>
              <a:t>）</a:t>
            </a:r>
            <a:endParaRPr kumimoji="1" lang="ja-JP" altLang="en-US" sz="1100" b="1" dirty="0"/>
          </a:p>
        </p:txBody>
      </p:sp>
      <p:sp>
        <p:nvSpPr>
          <p:cNvPr id="23" name="右矢印 22"/>
          <p:cNvSpPr/>
          <p:nvPr/>
        </p:nvSpPr>
        <p:spPr>
          <a:xfrm rot="16200000" flipH="1">
            <a:off x="4440936" y="1228200"/>
            <a:ext cx="227471" cy="795085"/>
          </a:xfrm>
          <a:prstGeom prst="rightArrow">
            <a:avLst/>
          </a:prstGeom>
          <a:solidFill>
            <a:schemeClr val="bg2"/>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154035" y="641471"/>
            <a:ext cx="8836973" cy="17050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7" name="表 36"/>
          <p:cNvGraphicFramePr>
            <a:graphicFrameLocks noGrp="1"/>
          </p:cNvGraphicFramePr>
          <p:nvPr>
            <p:extLst>
              <p:ext uri="{D42A27DB-BD31-4B8C-83A1-F6EECF244321}">
                <p14:modId xmlns:p14="http://schemas.microsoft.com/office/powerpoint/2010/main" val="931763735"/>
              </p:ext>
            </p:extLst>
          </p:nvPr>
        </p:nvGraphicFramePr>
        <p:xfrm>
          <a:off x="162488" y="4741180"/>
          <a:ext cx="5290516" cy="307886"/>
        </p:xfrm>
        <a:graphic>
          <a:graphicData uri="http://schemas.openxmlformats.org/drawingml/2006/table">
            <a:tbl>
              <a:tblPr firstRow="1" bandRow="1">
                <a:tableStyleId>{5940675A-B579-460E-94D1-54222C63F5DA}</a:tableStyleId>
              </a:tblPr>
              <a:tblGrid>
                <a:gridCol w="5290516">
                  <a:extLst>
                    <a:ext uri="{9D8B030D-6E8A-4147-A177-3AD203B41FA5}">
                      <a16:colId xmlns:a16="http://schemas.microsoft.com/office/drawing/2014/main" val="20000"/>
                    </a:ext>
                  </a:extLst>
                </a:gridCol>
              </a:tblGrid>
              <a:tr h="307886">
                <a:tc>
                  <a:txBody>
                    <a:bodyPr/>
                    <a:lstStyle/>
                    <a:p>
                      <a:endParaRPr kumimoji="1" lang="ja-JP" altLang="en-US" sz="1200" dirty="0"/>
                    </a:p>
                  </a:txBody>
                  <a:tcPr/>
                </a:tc>
                <a:extLst>
                  <a:ext uri="{0D108BD9-81ED-4DB2-BD59-A6C34878D82A}">
                    <a16:rowId xmlns:a16="http://schemas.microsoft.com/office/drawing/2014/main" val="10000"/>
                  </a:ext>
                </a:extLst>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2999275101"/>
              </p:ext>
            </p:extLst>
          </p:nvPr>
        </p:nvGraphicFramePr>
        <p:xfrm>
          <a:off x="155769" y="5323645"/>
          <a:ext cx="5289677" cy="792092"/>
        </p:xfrm>
        <a:graphic>
          <a:graphicData uri="http://schemas.openxmlformats.org/drawingml/2006/table">
            <a:tbl>
              <a:tblPr firstRow="1" bandRow="1">
                <a:tableStyleId>{5940675A-B579-460E-94D1-54222C63F5DA}</a:tableStyleId>
              </a:tblPr>
              <a:tblGrid>
                <a:gridCol w="5289677">
                  <a:extLst>
                    <a:ext uri="{9D8B030D-6E8A-4147-A177-3AD203B41FA5}">
                      <a16:colId xmlns:a16="http://schemas.microsoft.com/office/drawing/2014/main" val="20000"/>
                    </a:ext>
                  </a:extLst>
                </a:gridCol>
              </a:tblGrid>
              <a:tr h="792092">
                <a:tc>
                  <a:txBody>
                    <a:bodyPr/>
                    <a:lstStyle/>
                    <a:p>
                      <a:endParaRPr kumimoji="1" lang="ja-JP" altLang="en-US" sz="1200" dirty="0"/>
                    </a:p>
                  </a:txBody>
                  <a:tcPr/>
                </a:tc>
                <a:extLst>
                  <a:ext uri="{0D108BD9-81ED-4DB2-BD59-A6C34878D82A}">
                    <a16:rowId xmlns:a16="http://schemas.microsoft.com/office/drawing/2014/main" val="10000"/>
                  </a:ext>
                </a:extLst>
              </a:tr>
            </a:tbl>
          </a:graphicData>
        </a:graphic>
      </p:graphicFrame>
      <p:sp>
        <p:nvSpPr>
          <p:cNvPr id="40" name="テキスト ボックス 39"/>
          <p:cNvSpPr txBox="1"/>
          <p:nvPr/>
        </p:nvSpPr>
        <p:spPr>
          <a:xfrm>
            <a:off x="-321244" y="6097805"/>
            <a:ext cx="1991576" cy="261610"/>
          </a:xfrm>
          <a:prstGeom prst="rect">
            <a:avLst/>
          </a:prstGeom>
          <a:noFill/>
        </p:spPr>
        <p:txBody>
          <a:bodyPr wrap="square" rtlCol="0">
            <a:spAutoFit/>
          </a:bodyPr>
          <a:lstStyle/>
          <a:p>
            <a:pPr algn="ctr"/>
            <a:r>
              <a:rPr lang="ja-JP" altLang="en-US" sz="1100" b="1" dirty="0" smtClean="0"/>
              <a:t>（最終</a:t>
            </a:r>
            <a:r>
              <a:rPr kumimoji="1" lang="ja-JP" altLang="en-US" sz="1100" b="1" dirty="0" smtClean="0"/>
              <a:t>アウトカム）</a:t>
            </a:r>
            <a:endParaRPr kumimoji="1" lang="ja-JP" altLang="en-US" sz="1100" b="1" dirty="0"/>
          </a:p>
        </p:txBody>
      </p:sp>
      <p:sp>
        <p:nvSpPr>
          <p:cNvPr id="13" name="正方形/長方形 12"/>
          <p:cNvSpPr/>
          <p:nvPr/>
        </p:nvSpPr>
        <p:spPr>
          <a:xfrm>
            <a:off x="162488" y="908479"/>
            <a:ext cx="8821772" cy="600164"/>
          </a:xfrm>
          <a:prstGeom prst="rect">
            <a:avLst/>
          </a:prstGeom>
        </p:spPr>
        <p:txBody>
          <a:bodyPr wrap="square">
            <a:spAutoFit/>
          </a:bodyPr>
          <a:lstStyle/>
          <a:p>
            <a:pPr marL="244933" indent="-244933" algn="just" defTabSz="653156" eaLnBrk="0" hangingPunct="0">
              <a:buFont typeface="Wingdings" panose="05000000000000000000" pitchFamily="2" charset="2"/>
              <a:buChar char="n"/>
            </a:pPr>
            <a:r>
              <a:rPr lang="ja-JP" altLang="en-US" sz="1100" dirty="0"/>
              <a:t>地震・津波・高潮・高波等の大規模災害発生時、緊急支援物資の受入やサプライチェーン維持の観点で港湾機能が必要。</a:t>
            </a:r>
            <a:endParaRPr lang="en-US" altLang="ja-JP" sz="1100" dirty="0"/>
          </a:p>
          <a:p>
            <a:pPr marL="244933" indent="-244933" algn="just" defTabSz="653156" eaLnBrk="0" hangingPunct="0">
              <a:buFont typeface="Wingdings" panose="05000000000000000000" pitchFamily="2" charset="2"/>
              <a:buChar char="n"/>
            </a:pPr>
            <a:r>
              <a:rPr lang="ja-JP" altLang="en-US" sz="1100" dirty="0"/>
              <a:t>しかし</a:t>
            </a:r>
            <a:r>
              <a:rPr lang="ja-JP" altLang="en-US" sz="1100" dirty="0" smtClean="0"/>
              <a:t>、津波</a:t>
            </a:r>
            <a:r>
              <a:rPr lang="ja-JP" altLang="en-US" sz="1100" dirty="0"/>
              <a:t>警報・高潮警報等が発令された場合</a:t>
            </a:r>
            <a:r>
              <a:rPr lang="ja-JP" altLang="en-US" sz="1100" dirty="0" smtClean="0"/>
              <a:t>、警報発令下において、人員</a:t>
            </a:r>
            <a:r>
              <a:rPr lang="ja-JP" altLang="en-US" sz="1100" dirty="0"/>
              <a:t>により港湾全体の被災状況を把握することは極めて困難であり、被災した港湾施設の迅速な復旧、航路啓開、施設の利用可否判断等の支障になることが懸念される</a:t>
            </a:r>
            <a:r>
              <a:rPr lang="ja-JP" altLang="en-US" sz="1100" dirty="0" smtClean="0"/>
              <a:t>。</a:t>
            </a:r>
            <a:endParaRPr lang="en-US" altLang="ja-JP" sz="1100" dirty="0"/>
          </a:p>
        </p:txBody>
      </p:sp>
      <p:grpSp>
        <p:nvGrpSpPr>
          <p:cNvPr id="26" name="グループ化 25"/>
          <p:cNvGrpSpPr/>
          <p:nvPr/>
        </p:nvGrpSpPr>
        <p:grpSpPr>
          <a:xfrm>
            <a:off x="184096" y="1841264"/>
            <a:ext cx="8816501" cy="453230"/>
            <a:chOff x="151582" y="2378684"/>
            <a:chExt cx="8816501" cy="453230"/>
          </a:xfrm>
        </p:grpSpPr>
        <p:sp>
          <p:nvSpPr>
            <p:cNvPr id="19" name="正方形/長方形 18"/>
            <p:cNvSpPr/>
            <p:nvPr/>
          </p:nvSpPr>
          <p:spPr>
            <a:xfrm>
              <a:off x="203468" y="2409752"/>
              <a:ext cx="8702408" cy="422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5" name="正方形/長方形 14"/>
            <p:cNvSpPr/>
            <p:nvPr/>
          </p:nvSpPr>
          <p:spPr>
            <a:xfrm>
              <a:off x="151582" y="2378684"/>
              <a:ext cx="8816501" cy="430887"/>
            </a:xfrm>
            <a:prstGeom prst="rect">
              <a:avLst/>
            </a:prstGeom>
          </p:spPr>
          <p:txBody>
            <a:bodyPr wrap="square">
              <a:spAutoFit/>
            </a:bodyPr>
            <a:lstStyle/>
            <a:p>
              <a:pPr marL="244933" indent="-244933" algn="just" defTabSz="653156" eaLnBrk="0" hangingPunct="0">
                <a:buFont typeface="Wingdings" panose="05000000000000000000" pitchFamily="2" charset="2"/>
                <a:buChar char="n"/>
              </a:pPr>
              <a:r>
                <a:rPr lang="ja-JP" altLang="en-US" sz="1100" dirty="0"/>
                <a:t>レーダー衛星・自律制御型ドローン等の宇宙技術を組み合わせ、警報発令下においても、上空から速やかな被災状況把握を可能とし、施設の迅速な利用可否判断や施設の応急復旧を実現する。</a:t>
              </a:r>
              <a:endParaRPr lang="en-US" altLang="ja-JP" sz="1100" dirty="0"/>
            </a:p>
          </p:txBody>
        </p:sp>
      </p:grpSp>
      <p:sp>
        <p:nvSpPr>
          <p:cNvPr id="43" name="右矢印 42"/>
          <p:cNvSpPr/>
          <p:nvPr/>
        </p:nvSpPr>
        <p:spPr>
          <a:xfrm rot="16200000" flipH="1">
            <a:off x="2653107" y="2074100"/>
            <a:ext cx="112527" cy="795085"/>
          </a:xfrm>
          <a:prstGeom prst="rightArrow">
            <a:avLst/>
          </a:prstGeom>
          <a:solidFill>
            <a:schemeClr val="bg2"/>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p:cNvPicPr>
            <a:picLocks noChangeAspect="1"/>
          </p:cNvPicPr>
          <p:nvPr/>
        </p:nvPicPr>
        <p:blipFill>
          <a:blip r:embed="rId3"/>
          <a:stretch>
            <a:fillRect/>
          </a:stretch>
        </p:blipFill>
        <p:spPr>
          <a:xfrm>
            <a:off x="5557945" y="4774191"/>
            <a:ext cx="3433063" cy="1960526"/>
          </a:xfrm>
          <a:prstGeom prst="rect">
            <a:avLst/>
          </a:prstGeom>
          <a:ln>
            <a:solidFill>
              <a:schemeClr val="tx1"/>
            </a:solidFill>
          </a:ln>
        </p:spPr>
      </p:pic>
      <p:pic>
        <p:nvPicPr>
          <p:cNvPr id="6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6903" b="15418"/>
          <a:stretch/>
        </p:blipFill>
        <p:spPr bwMode="auto">
          <a:xfrm rot="5400000">
            <a:off x="6181886" y="1898487"/>
            <a:ext cx="2166048" cy="3413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テキスト ボックス 41"/>
          <p:cNvSpPr txBox="1"/>
          <p:nvPr/>
        </p:nvSpPr>
        <p:spPr>
          <a:xfrm>
            <a:off x="8128242" y="4473032"/>
            <a:ext cx="872355" cy="215444"/>
          </a:xfrm>
          <a:prstGeom prst="rect">
            <a:avLst/>
          </a:prstGeom>
          <a:noFill/>
        </p:spPr>
        <p:txBody>
          <a:bodyPr wrap="none" rtlCol="0">
            <a:spAutoFit/>
          </a:bodyPr>
          <a:lstStyle/>
          <a:p>
            <a:r>
              <a:rPr kumimoji="1" lang="ja-JP" altLang="en-US" sz="800" dirty="0" smtClean="0">
                <a:solidFill>
                  <a:schemeClr val="bg1"/>
                </a:solidFill>
              </a:rPr>
              <a:t>（株）パスコ提供</a:t>
            </a:r>
            <a:endParaRPr kumimoji="1" lang="ja-JP" altLang="en-US" sz="800" dirty="0">
              <a:solidFill>
                <a:schemeClr val="bg1"/>
              </a:solidFill>
            </a:endParaRPr>
          </a:p>
        </p:txBody>
      </p:sp>
      <p:sp>
        <p:nvSpPr>
          <p:cNvPr id="67" name="角丸四角形 66"/>
          <p:cNvSpPr/>
          <p:nvPr/>
        </p:nvSpPr>
        <p:spPr>
          <a:xfrm>
            <a:off x="240202" y="3368171"/>
            <a:ext cx="767142" cy="167036"/>
          </a:xfrm>
          <a:prstGeom prst="roundRect">
            <a:avLst/>
          </a:prstGeom>
          <a:solidFill>
            <a:srgbClr val="C38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衛星画像</a:t>
            </a:r>
            <a:endParaRPr kumimoji="1" lang="ja-JP" altLang="en-US" sz="1100" dirty="0"/>
          </a:p>
        </p:txBody>
      </p:sp>
      <p:sp>
        <p:nvSpPr>
          <p:cNvPr id="73" name="角丸四角形 72"/>
          <p:cNvSpPr/>
          <p:nvPr/>
        </p:nvSpPr>
        <p:spPr>
          <a:xfrm>
            <a:off x="239563" y="3919381"/>
            <a:ext cx="776322" cy="184691"/>
          </a:xfrm>
          <a:prstGeom prst="roundRect">
            <a:avLst/>
          </a:prstGeom>
          <a:solidFill>
            <a:srgbClr val="FED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ドローン</a:t>
            </a:r>
            <a:endParaRPr kumimoji="1" lang="ja-JP" altLang="en-US" sz="1100" dirty="0"/>
          </a:p>
        </p:txBody>
      </p:sp>
      <p:sp>
        <p:nvSpPr>
          <p:cNvPr id="74" name="角丸四角形 73"/>
          <p:cNvSpPr/>
          <p:nvPr/>
        </p:nvSpPr>
        <p:spPr>
          <a:xfrm>
            <a:off x="214238" y="4791594"/>
            <a:ext cx="767142" cy="180074"/>
          </a:xfrm>
          <a:prstGeom prst="roundRect">
            <a:avLst/>
          </a:prstGeom>
          <a:solidFill>
            <a:srgbClr val="C38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衛星画像</a:t>
            </a:r>
            <a:endParaRPr kumimoji="1" lang="ja-JP" altLang="en-US" sz="1100" dirty="0"/>
          </a:p>
        </p:txBody>
      </p:sp>
      <p:sp>
        <p:nvSpPr>
          <p:cNvPr id="75" name="角丸四角形 74"/>
          <p:cNvSpPr/>
          <p:nvPr/>
        </p:nvSpPr>
        <p:spPr>
          <a:xfrm>
            <a:off x="1015885" y="4781313"/>
            <a:ext cx="776274" cy="196042"/>
          </a:xfrm>
          <a:prstGeom prst="roundRect">
            <a:avLst/>
          </a:prstGeom>
          <a:solidFill>
            <a:srgbClr val="FED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ドローン</a:t>
            </a:r>
            <a:endParaRPr kumimoji="1" lang="ja-JP" altLang="en-US" sz="1100" dirty="0"/>
          </a:p>
        </p:txBody>
      </p:sp>
      <p:sp>
        <p:nvSpPr>
          <p:cNvPr id="76" name="角丸四角形 75"/>
          <p:cNvSpPr/>
          <p:nvPr/>
        </p:nvSpPr>
        <p:spPr>
          <a:xfrm>
            <a:off x="201930" y="5384905"/>
            <a:ext cx="776322" cy="191868"/>
          </a:xfrm>
          <a:prstGeom prst="roundRect">
            <a:avLst/>
          </a:prstGeom>
          <a:solidFill>
            <a:srgbClr val="C38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衛星画像</a:t>
            </a:r>
            <a:endParaRPr kumimoji="1" lang="ja-JP" altLang="en-US" sz="1100" dirty="0"/>
          </a:p>
        </p:txBody>
      </p:sp>
      <p:sp>
        <p:nvSpPr>
          <p:cNvPr id="77" name="角丸四角形 76"/>
          <p:cNvSpPr/>
          <p:nvPr/>
        </p:nvSpPr>
        <p:spPr>
          <a:xfrm>
            <a:off x="211110" y="5714897"/>
            <a:ext cx="767142" cy="169023"/>
          </a:xfrm>
          <a:prstGeom prst="roundRect">
            <a:avLst/>
          </a:prstGeom>
          <a:solidFill>
            <a:srgbClr val="FED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ドローン</a:t>
            </a:r>
            <a:endParaRPr kumimoji="1" lang="ja-JP" altLang="en-US" sz="1100" dirty="0"/>
          </a:p>
        </p:txBody>
      </p:sp>
      <p:grpSp>
        <p:nvGrpSpPr>
          <p:cNvPr id="101" name="グループ化 100"/>
          <p:cNvGrpSpPr/>
          <p:nvPr/>
        </p:nvGrpSpPr>
        <p:grpSpPr>
          <a:xfrm>
            <a:off x="109634" y="6325984"/>
            <a:ext cx="5351566" cy="459944"/>
            <a:chOff x="123657" y="6351816"/>
            <a:chExt cx="5495835" cy="459944"/>
          </a:xfrm>
        </p:grpSpPr>
        <p:sp>
          <p:nvSpPr>
            <p:cNvPr id="29" name="正方形/長方形 28"/>
            <p:cNvSpPr/>
            <p:nvPr/>
          </p:nvSpPr>
          <p:spPr>
            <a:xfrm>
              <a:off x="184829" y="6355498"/>
              <a:ext cx="5434663" cy="4562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69" name="正方形/長方形 68"/>
            <p:cNvSpPr/>
            <p:nvPr/>
          </p:nvSpPr>
          <p:spPr>
            <a:xfrm>
              <a:off x="123657" y="6351816"/>
              <a:ext cx="5434663" cy="430887"/>
            </a:xfrm>
            <a:prstGeom prst="rect">
              <a:avLst/>
            </a:prstGeom>
          </p:spPr>
          <p:txBody>
            <a:bodyPr wrap="square">
              <a:spAutoFit/>
            </a:bodyPr>
            <a:lstStyle/>
            <a:p>
              <a:pPr marL="171450" indent="-171450">
                <a:buFont typeface="Wingdings" panose="05000000000000000000" pitchFamily="2" charset="2"/>
                <a:buChar char="n"/>
              </a:pPr>
              <a:r>
                <a:rPr lang="ja-JP" altLang="en-US" sz="1100" dirty="0" smtClean="0"/>
                <a:t>港湾</a:t>
              </a:r>
              <a:r>
                <a:rPr lang="ja-JP" altLang="en-US" sz="1100" dirty="0"/>
                <a:t>の迅速な被災状況</a:t>
              </a:r>
              <a:r>
                <a:rPr lang="ja-JP" altLang="en-US" sz="1100" dirty="0" smtClean="0"/>
                <a:t>把握体制の確立を通じ、施設の迅速な利用可否判断、応急復旧支援等を実施し、</a:t>
              </a:r>
              <a:r>
                <a:rPr lang="ja-JP" altLang="en-US" sz="1100" dirty="0"/>
                <a:t>災害発生時における</a:t>
              </a:r>
              <a:r>
                <a:rPr lang="ja-JP" altLang="en-US" sz="1100" dirty="0" smtClean="0"/>
                <a:t>港湾機能の早期回復を実現</a:t>
              </a:r>
              <a:endParaRPr lang="ja-JP" altLang="en-US" sz="1100" dirty="0"/>
            </a:p>
          </p:txBody>
        </p:sp>
      </p:grpSp>
      <p:sp>
        <p:nvSpPr>
          <p:cNvPr id="71" name="正方形/長方形 70"/>
          <p:cNvSpPr/>
          <p:nvPr/>
        </p:nvSpPr>
        <p:spPr>
          <a:xfrm>
            <a:off x="1015885" y="3314318"/>
            <a:ext cx="4472267" cy="261610"/>
          </a:xfrm>
          <a:prstGeom prst="rect">
            <a:avLst/>
          </a:prstGeom>
        </p:spPr>
        <p:txBody>
          <a:bodyPr wrap="square">
            <a:spAutoFit/>
          </a:bodyPr>
          <a:lstStyle/>
          <a:p>
            <a:pPr marL="171450" indent="-171450" algn="just">
              <a:buFont typeface="Arial" panose="020B0604020202020204" pitchFamily="34" charset="0"/>
              <a:buChar char="•"/>
            </a:pPr>
            <a:r>
              <a:rPr lang="ja-JP" altLang="en-US" sz="1100" dirty="0" smtClean="0">
                <a:latin typeface="+mn-ea"/>
              </a:rPr>
              <a:t>レーザー衛星で撮影した衛星画像の取得等</a:t>
            </a:r>
            <a:endParaRPr lang="ja-JP" altLang="en-US" sz="1100" dirty="0">
              <a:latin typeface="+mn-ea"/>
            </a:endParaRPr>
          </a:p>
        </p:txBody>
      </p:sp>
      <p:sp>
        <p:nvSpPr>
          <p:cNvPr id="84" name="正方形/長方形 83"/>
          <p:cNvSpPr/>
          <p:nvPr/>
        </p:nvSpPr>
        <p:spPr>
          <a:xfrm>
            <a:off x="1024094" y="3852757"/>
            <a:ext cx="4484133" cy="261610"/>
          </a:xfrm>
          <a:prstGeom prst="rect">
            <a:avLst/>
          </a:prstGeom>
        </p:spPr>
        <p:txBody>
          <a:bodyPr wrap="square">
            <a:spAutoFit/>
          </a:bodyPr>
          <a:lstStyle/>
          <a:p>
            <a:pPr marL="171450" indent="-171450" algn="just">
              <a:buFont typeface="Arial" panose="020B0604020202020204" pitchFamily="34" charset="0"/>
              <a:buChar char="•"/>
            </a:pPr>
            <a:r>
              <a:rPr lang="ja-JP" altLang="en-US" sz="1100" dirty="0" smtClean="0">
                <a:latin typeface="+mn-ea"/>
              </a:rPr>
              <a:t>港湾</a:t>
            </a:r>
            <a:r>
              <a:rPr lang="ja-JP" altLang="en-US" sz="1100" dirty="0">
                <a:latin typeface="+mn-ea"/>
              </a:rPr>
              <a:t>事務所等</a:t>
            </a:r>
            <a:r>
              <a:rPr lang="ja-JP" altLang="en-US" sz="1100" dirty="0" smtClean="0">
                <a:latin typeface="+mn-ea"/>
              </a:rPr>
              <a:t>への自律制御型ドローンの導入等</a:t>
            </a:r>
            <a:endParaRPr lang="ja-JP" altLang="en-US" sz="1100" dirty="0">
              <a:latin typeface="+mn-ea"/>
            </a:endParaRPr>
          </a:p>
        </p:txBody>
      </p:sp>
      <p:sp>
        <p:nvSpPr>
          <p:cNvPr id="85" name="正方形/長方形 84"/>
          <p:cNvSpPr/>
          <p:nvPr/>
        </p:nvSpPr>
        <p:spPr>
          <a:xfrm>
            <a:off x="1141243" y="3474675"/>
            <a:ext cx="4485829" cy="430887"/>
          </a:xfrm>
          <a:prstGeom prst="rect">
            <a:avLst/>
          </a:prstGeom>
        </p:spPr>
        <p:txBody>
          <a:bodyPr wrap="square">
            <a:spAutoFit/>
          </a:bodyPr>
          <a:lstStyle/>
          <a:p>
            <a:pPr marL="171450" indent="-171450" algn="just">
              <a:buFont typeface="Arial" panose="020B0604020202020204" pitchFamily="34" charset="0"/>
              <a:buChar char="•"/>
            </a:pPr>
            <a:r>
              <a:rPr lang="ja-JP" altLang="en-US" sz="1100" dirty="0" smtClean="0">
                <a:latin typeface="+mn-ea"/>
              </a:rPr>
              <a:t>取得した各港湾上空の衛星画像のデータベース管理</a:t>
            </a:r>
            <a:endParaRPr lang="en-US" altLang="ja-JP" sz="1100" dirty="0" smtClean="0">
              <a:latin typeface="+mn-ea"/>
            </a:endParaRPr>
          </a:p>
          <a:p>
            <a:pPr marL="171450" indent="-171450" algn="just">
              <a:buFont typeface="Arial" panose="020B0604020202020204" pitchFamily="34" charset="0"/>
              <a:buChar char="•"/>
            </a:pPr>
            <a:r>
              <a:rPr lang="ja-JP" altLang="en-US" sz="1100" dirty="0" smtClean="0">
                <a:latin typeface="+mn-ea"/>
              </a:rPr>
              <a:t>衛星画像による迅速な被災状況把握に必要なタイムラインの作成等</a:t>
            </a:r>
            <a:endParaRPr lang="ja-JP" altLang="en-US" sz="1100" dirty="0">
              <a:latin typeface="+mn-ea"/>
            </a:endParaRPr>
          </a:p>
        </p:txBody>
      </p:sp>
      <p:sp>
        <p:nvSpPr>
          <p:cNvPr id="87" name="右矢印 86"/>
          <p:cNvSpPr/>
          <p:nvPr/>
        </p:nvSpPr>
        <p:spPr>
          <a:xfrm rot="16200000" flipH="1">
            <a:off x="2653107" y="4200042"/>
            <a:ext cx="112527" cy="795085"/>
          </a:xfrm>
          <a:prstGeom prst="rightArrow">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右矢印 87"/>
          <p:cNvSpPr/>
          <p:nvPr/>
        </p:nvSpPr>
        <p:spPr>
          <a:xfrm rot="16200000" flipH="1">
            <a:off x="2654020" y="2814373"/>
            <a:ext cx="112527" cy="795085"/>
          </a:xfrm>
          <a:prstGeom prst="rightArrow">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右矢印 88"/>
          <p:cNvSpPr/>
          <p:nvPr/>
        </p:nvSpPr>
        <p:spPr>
          <a:xfrm rot="16200000" flipH="1">
            <a:off x="2644001" y="4733612"/>
            <a:ext cx="112527" cy="795085"/>
          </a:xfrm>
          <a:prstGeom prst="rightArrow">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右矢印 89"/>
          <p:cNvSpPr/>
          <p:nvPr/>
        </p:nvSpPr>
        <p:spPr>
          <a:xfrm rot="16200000" flipH="1">
            <a:off x="2644001" y="5803932"/>
            <a:ext cx="112527" cy="795085"/>
          </a:xfrm>
          <a:prstGeom prst="rightArrow">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正方形/長方形 92"/>
          <p:cNvSpPr/>
          <p:nvPr/>
        </p:nvSpPr>
        <p:spPr>
          <a:xfrm>
            <a:off x="1145014" y="4048650"/>
            <a:ext cx="4485829" cy="430887"/>
          </a:xfrm>
          <a:prstGeom prst="rect">
            <a:avLst/>
          </a:prstGeom>
        </p:spPr>
        <p:txBody>
          <a:bodyPr wrap="square">
            <a:spAutoFit/>
          </a:bodyPr>
          <a:lstStyle/>
          <a:p>
            <a:pPr marL="171450" indent="-171450" algn="just">
              <a:buFont typeface="Arial" panose="020B0604020202020204" pitchFamily="34" charset="0"/>
              <a:buChar char="•"/>
            </a:pPr>
            <a:r>
              <a:rPr lang="ja-JP" altLang="en-US" sz="1100" dirty="0" smtClean="0">
                <a:latin typeface="+mn-ea"/>
              </a:rPr>
              <a:t>自律制御型ドローンの配備及び運用体制の</a:t>
            </a:r>
            <a:r>
              <a:rPr lang="ja-JP" altLang="en-US" sz="1100" dirty="0">
                <a:latin typeface="+mn-ea"/>
              </a:rPr>
              <a:t>確立</a:t>
            </a:r>
            <a:endParaRPr lang="en-US" altLang="ja-JP" sz="1100" dirty="0" smtClean="0">
              <a:latin typeface="+mn-ea"/>
            </a:endParaRPr>
          </a:p>
          <a:p>
            <a:pPr marL="171450" indent="-171450" algn="just">
              <a:buFont typeface="Arial" panose="020B0604020202020204" pitchFamily="34" charset="0"/>
              <a:buChar char="•"/>
            </a:pPr>
            <a:r>
              <a:rPr lang="ja-JP" altLang="en-US" sz="1100" dirty="0" smtClean="0">
                <a:latin typeface="+mn-ea"/>
              </a:rPr>
              <a:t>自律制御型ドローンの効果的な運用に向けたタイムラインの作成等</a:t>
            </a:r>
            <a:endParaRPr lang="ja-JP" altLang="en-US" sz="1100" dirty="0">
              <a:latin typeface="+mn-ea"/>
            </a:endParaRPr>
          </a:p>
        </p:txBody>
      </p:sp>
      <p:sp>
        <p:nvSpPr>
          <p:cNvPr id="81" name="テキスト ボックス 80"/>
          <p:cNvSpPr txBox="1"/>
          <p:nvPr/>
        </p:nvSpPr>
        <p:spPr>
          <a:xfrm>
            <a:off x="5573737" y="6479339"/>
            <a:ext cx="1891865" cy="230832"/>
          </a:xfrm>
          <a:prstGeom prst="rect">
            <a:avLst/>
          </a:prstGeom>
          <a:solidFill>
            <a:schemeClr val="bg1"/>
          </a:solidFill>
          <a:ln>
            <a:solidFill>
              <a:schemeClr val="tx1"/>
            </a:solidFill>
          </a:ln>
        </p:spPr>
        <p:txBody>
          <a:bodyPr wrap="none" rtlCol="0">
            <a:spAutoFit/>
          </a:bodyPr>
          <a:lstStyle/>
          <a:p>
            <a:r>
              <a:rPr kumimoji="1" lang="ja-JP" altLang="en-US" sz="900" dirty="0" smtClean="0"/>
              <a:t>自律制御型ドローンの運用イメージ</a:t>
            </a:r>
            <a:endParaRPr kumimoji="1" lang="ja-JP" altLang="en-US" sz="900" dirty="0"/>
          </a:p>
        </p:txBody>
      </p:sp>
      <p:sp>
        <p:nvSpPr>
          <p:cNvPr id="95" name="正方形/長方形 94"/>
          <p:cNvSpPr/>
          <p:nvPr/>
        </p:nvSpPr>
        <p:spPr>
          <a:xfrm>
            <a:off x="964094" y="5290956"/>
            <a:ext cx="4485829" cy="430887"/>
          </a:xfrm>
          <a:prstGeom prst="rect">
            <a:avLst/>
          </a:prstGeom>
        </p:spPr>
        <p:txBody>
          <a:bodyPr wrap="square">
            <a:spAutoFit/>
          </a:bodyPr>
          <a:lstStyle/>
          <a:p>
            <a:pPr marL="171450" indent="-171450" algn="just">
              <a:buFont typeface="Arial" panose="020B0604020202020204" pitchFamily="34" charset="0"/>
              <a:buChar char="•"/>
            </a:pPr>
            <a:r>
              <a:rPr lang="ja-JP" altLang="en-US" sz="1100" dirty="0" smtClean="0">
                <a:latin typeface="+mn-ea"/>
              </a:rPr>
              <a:t>衛星画像を活用した各港の被災状況把握体制の</a:t>
            </a:r>
            <a:r>
              <a:rPr lang="ja-JP" altLang="en-US" sz="1100" dirty="0">
                <a:latin typeface="+mn-ea"/>
              </a:rPr>
              <a:t>確立</a:t>
            </a:r>
            <a:r>
              <a:rPr lang="ja-JP" altLang="en-US" sz="1100" dirty="0" smtClean="0">
                <a:latin typeface="+mn-ea"/>
              </a:rPr>
              <a:t>並びに、衛星画像を用いた災害図上訓練の実施による災害対応力の強化</a:t>
            </a:r>
            <a:endParaRPr lang="en-US" altLang="ja-JP" sz="1100" dirty="0" smtClean="0">
              <a:latin typeface="+mn-ea"/>
            </a:endParaRPr>
          </a:p>
        </p:txBody>
      </p:sp>
      <p:sp>
        <p:nvSpPr>
          <p:cNvPr id="98" name="テキスト ボックス 97"/>
          <p:cNvSpPr txBox="1"/>
          <p:nvPr/>
        </p:nvSpPr>
        <p:spPr>
          <a:xfrm>
            <a:off x="5573737" y="4446550"/>
            <a:ext cx="2393604" cy="230832"/>
          </a:xfrm>
          <a:prstGeom prst="rect">
            <a:avLst/>
          </a:prstGeom>
          <a:solidFill>
            <a:schemeClr val="bg1"/>
          </a:solidFill>
          <a:ln>
            <a:solidFill>
              <a:schemeClr val="tx1"/>
            </a:solidFill>
          </a:ln>
        </p:spPr>
        <p:txBody>
          <a:bodyPr wrap="none" rtlCol="0">
            <a:spAutoFit/>
          </a:bodyPr>
          <a:lstStyle/>
          <a:p>
            <a:r>
              <a:rPr kumimoji="1" lang="ja-JP" altLang="en-US" sz="900" dirty="0" smtClean="0"/>
              <a:t>レーザー衛星による沈下量把握（空港事例）</a:t>
            </a:r>
            <a:endParaRPr kumimoji="1" lang="ja-JP" altLang="en-US" sz="900" dirty="0"/>
          </a:p>
        </p:txBody>
      </p:sp>
      <p:sp>
        <p:nvSpPr>
          <p:cNvPr id="100" name="正方形/長方形 99"/>
          <p:cNvSpPr/>
          <p:nvPr/>
        </p:nvSpPr>
        <p:spPr>
          <a:xfrm>
            <a:off x="964093" y="5654773"/>
            <a:ext cx="4485829" cy="430887"/>
          </a:xfrm>
          <a:prstGeom prst="rect">
            <a:avLst/>
          </a:prstGeom>
        </p:spPr>
        <p:txBody>
          <a:bodyPr wrap="square">
            <a:spAutoFit/>
          </a:bodyPr>
          <a:lstStyle/>
          <a:p>
            <a:pPr marL="171450" indent="-171450" algn="just">
              <a:buFont typeface="Arial" panose="020B0604020202020204" pitchFamily="34" charset="0"/>
              <a:buChar char="•"/>
            </a:pPr>
            <a:r>
              <a:rPr lang="ja-JP" altLang="en-US" sz="1100" dirty="0" smtClean="0">
                <a:latin typeface="+mn-ea"/>
              </a:rPr>
              <a:t>各港湾事務所等における自律制御型ドローンの運用体制の確立並びに、実地訓練等を通じた操作技術の向上による災害対応力の強化</a:t>
            </a:r>
            <a:endParaRPr lang="en-US" altLang="ja-JP" sz="1100" dirty="0" smtClean="0">
              <a:latin typeface="+mn-ea"/>
            </a:endParaRPr>
          </a:p>
        </p:txBody>
      </p:sp>
      <p:sp>
        <p:nvSpPr>
          <p:cNvPr id="4" name="正方形/長方形 3"/>
          <p:cNvSpPr/>
          <p:nvPr/>
        </p:nvSpPr>
        <p:spPr>
          <a:xfrm>
            <a:off x="115386" y="2629870"/>
            <a:ext cx="5639296" cy="430887"/>
          </a:xfrm>
          <a:prstGeom prst="rect">
            <a:avLst/>
          </a:prstGeom>
        </p:spPr>
        <p:txBody>
          <a:bodyPr wrap="square">
            <a:spAutoFit/>
          </a:bodyPr>
          <a:lstStyle/>
          <a:p>
            <a:pPr algn="ctr"/>
            <a:r>
              <a:rPr lang="ja-JP" altLang="en-US" sz="1100" dirty="0">
                <a:latin typeface="+mj-ea"/>
                <a:cs typeface="Meiryo UI" panose="020B0604030504040204" pitchFamily="50" charset="-128"/>
              </a:rPr>
              <a:t>災害発生時における宇宙技術を活用した港湾の被災状況把握技術の</a:t>
            </a:r>
            <a:r>
              <a:rPr lang="ja-JP" altLang="en-US" sz="1100" dirty="0" smtClean="0">
                <a:latin typeface="+mj-ea"/>
                <a:cs typeface="Meiryo UI" panose="020B0604030504040204" pitchFamily="50" charset="-128"/>
              </a:rPr>
              <a:t>確立</a:t>
            </a:r>
            <a:endParaRPr lang="en-US" altLang="ja-JP" sz="1100" dirty="0" smtClean="0">
              <a:latin typeface="+mj-ea"/>
              <a:cs typeface="Meiryo UI" panose="020B0604030504040204" pitchFamily="50" charset="-128"/>
            </a:endParaRPr>
          </a:p>
          <a:p>
            <a:pPr algn="ctr"/>
            <a:r>
              <a:rPr lang="en-US" altLang="ja-JP" sz="1100" dirty="0" smtClean="0">
                <a:latin typeface="+mj-ea"/>
                <a:cs typeface="Meiryo UI" panose="020B0604030504040204" pitchFamily="50" charset="-128"/>
              </a:rPr>
              <a:t>【R3d</a:t>
            </a:r>
            <a:r>
              <a:rPr lang="ja-JP" altLang="en-US" sz="1100" dirty="0" smtClean="0">
                <a:latin typeface="+mj-ea"/>
                <a:cs typeface="Meiryo UI" panose="020B0604030504040204" pitchFamily="50" charset="-128"/>
              </a:rPr>
              <a:t>要求：</a:t>
            </a:r>
            <a:r>
              <a:rPr lang="en-US" altLang="ja-JP" sz="1100" dirty="0" smtClean="0">
                <a:latin typeface="+mj-ea"/>
                <a:cs typeface="Meiryo UI" panose="020B0604030504040204" pitchFamily="50" charset="-128"/>
              </a:rPr>
              <a:t>10.5</a:t>
            </a:r>
            <a:r>
              <a:rPr lang="ja-JP" altLang="en-US" sz="1100" dirty="0" smtClean="0">
                <a:latin typeface="+mj-ea"/>
                <a:cs typeface="Meiryo UI" panose="020B0604030504040204" pitchFamily="50" charset="-128"/>
              </a:rPr>
              <a:t>億円</a:t>
            </a:r>
            <a:r>
              <a:rPr lang="en-US" altLang="ja-JP" sz="1100" dirty="0" smtClean="0">
                <a:latin typeface="+mj-ea"/>
                <a:cs typeface="Meiryo UI" panose="020B0604030504040204" pitchFamily="50" charset="-128"/>
              </a:rPr>
              <a:t>】</a:t>
            </a:r>
            <a:endParaRPr lang="en-US" altLang="ja-JP" sz="1100" dirty="0">
              <a:latin typeface="+mj-ea"/>
              <a:cs typeface="Meiryo UI" panose="020B0604030504040204" pitchFamily="50" charset="-128"/>
            </a:endParaRPr>
          </a:p>
        </p:txBody>
      </p:sp>
      <p:sp>
        <p:nvSpPr>
          <p:cNvPr id="6" name="テキスト ボックス 5"/>
          <p:cNvSpPr txBox="1"/>
          <p:nvPr/>
        </p:nvSpPr>
        <p:spPr>
          <a:xfrm>
            <a:off x="1716912" y="4741174"/>
            <a:ext cx="2892682" cy="261610"/>
          </a:xfrm>
          <a:prstGeom prst="rect">
            <a:avLst/>
          </a:prstGeom>
          <a:noFill/>
        </p:spPr>
        <p:txBody>
          <a:bodyPr wrap="square" rtlCol="0">
            <a:spAutoFit/>
          </a:bodyPr>
          <a:lstStyle/>
          <a:p>
            <a:r>
              <a:rPr kumimoji="1" lang="ja-JP" altLang="en-US" sz="1100" dirty="0" smtClean="0">
                <a:solidFill>
                  <a:srgbClr val="FF0000"/>
                </a:solidFill>
                <a:latin typeface="+mj-ea"/>
                <a:ea typeface="+mj-ea"/>
              </a:rPr>
              <a:t>　</a:t>
            </a:r>
            <a:r>
              <a:rPr kumimoji="1" lang="ja-JP" altLang="en-US" sz="1100" dirty="0" smtClean="0">
                <a:latin typeface="+mj-ea"/>
                <a:ea typeface="+mj-ea"/>
              </a:rPr>
              <a:t>衛星画像の取得・ドローン導入　</a:t>
            </a:r>
            <a:r>
              <a:rPr kumimoji="1" lang="en-US" altLang="ja-JP" sz="1100" dirty="0" smtClean="0">
                <a:latin typeface="+mj-ea"/>
                <a:ea typeface="+mj-ea"/>
              </a:rPr>
              <a:t>R3</a:t>
            </a:r>
            <a:r>
              <a:rPr kumimoji="1" lang="ja-JP" altLang="en-US" sz="1100" dirty="0" smtClean="0">
                <a:latin typeface="+mj-ea"/>
                <a:ea typeface="+mj-ea"/>
              </a:rPr>
              <a:t>　</a:t>
            </a:r>
            <a:r>
              <a:rPr kumimoji="1" lang="en-US" altLang="ja-JP" sz="1100" dirty="0" smtClean="0">
                <a:latin typeface="+mj-ea"/>
                <a:ea typeface="+mj-ea"/>
              </a:rPr>
              <a:t> 125</a:t>
            </a:r>
            <a:r>
              <a:rPr kumimoji="1" lang="ja-JP" altLang="en-US" sz="1100" dirty="0" smtClean="0">
                <a:latin typeface="+mj-ea"/>
                <a:ea typeface="+mj-ea"/>
              </a:rPr>
              <a:t>港　</a:t>
            </a:r>
            <a:endParaRPr kumimoji="1" lang="ja-JP" altLang="en-US" sz="1100" dirty="0">
              <a:latin typeface="+mj-ea"/>
              <a:ea typeface="+mj-ea"/>
            </a:endParaRPr>
          </a:p>
        </p:txBody>
      </p:sp>
      <p:sp>
        <p:nvSpPr>
          <p:cNvPr id="3" name="テキスト ボックス 2"/>
          <p:cNvSpPr txBox="1"/>
          <p:nvPr/>
        </p:nvSpPr>
        <p:spPr>
          <a:xfrm>
            <a:off x="5065019" y="1435797"/>
            <a:ext cx="3961341" cy="261610"/>
          </a:xfrm>
          <a:prstGeom prst="rect">
            <a:avLst/>
          </a:prstGeom>
          <a:noFill/>
        </p:spPr>
        <p:txBody>
          <a:bodyPr wrap="none" rtlCol="0">
            <a:spAutoFit/>
          </a:bodyPr>
          <a:lstStyle/>
          <a:p>
            <a:r>
              <a:rPr kumimoji="1" lang="en-US" altLang="ja-JP" sz="1100" dirty="0" smtClean="0"/>
              <a:t>※</a:t>
            </a:r>
            <a:r>
              <a:rPr kumimoji="1" lang="ja-JP" altLang="en-US" sz="1100" dirty="0" smtClean="0"/>
              <a:t>東日本大震災の際は津波注意報解除までに</a:t>
            </a:r>
            <a:r>
              <a:rPr kumimoji="1" lang="en-US" altLang="ja-JP" sz="1100" dirty="0" smtClean="0"/>
              <a:t>3</a:t>
            </a:r>
            <a:r>
              <a:rPr kumimoji="1" lang="ja-JP" altLang="en-US" sz="1100" dirty="0" smtClean="0"/>
              <a:t>日程度を要した</a:t>
            </a:r>
            <a:endParaRPr kumimoji="1" lang="ja-JP" altLang="en-US" sz="1100" dirty="0"/>
          </a:p>
        </p:txBody>
      </p:sp>
    </p:spTree>
    <p:extLst>
      <p:ext uri="{BB962C8B-B14F-4D97-AF65-F5344CB8AC3E}">
        <p14:creationId xmlns:p14="http://schemas.microsoft.com/office/powerpoint/2010/main" val="2803922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12444</TotalTime>
  <Words>451</Words>
  <Application>Microsoft Office PowerPoint</Application>
  <PresentationFormat>画面に合わせる (4:3)</PresentationFormat>
  <Paragraphs>34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vt:i4>
      </vt:variant>
    </vt:vector>
  </HeadingPairs>
  <TitlesOfParts>
    <vt:vector size="9" baseType="lpstr">
      <vt:lpstr>Meiryo UI</vt:lpstr>
      <vt:lpstr>ＭＳ Ｐゴシック</vt:lpstr>
      <vt:lpstr>Arial</vt:lpstr>
      <vt:lpstr>Calibri</vt:lpstr>
      <vt:lpstr>Calibri Light</vt:lpstr>
      <vt:lpstr>Wingdings</vt:lpstr>
      <vt:lpstr>Office テーマ</vt:lpstr>
      <vt:lpstr>1_Office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ㅤ</cp:lastModifiedBy>
  <cp:revision>957</cp:revision>
  <cp:lastPrinted>2020-10-06T01:29:24Z</cp:lastPrinted>
  <dcterms:created xsi:type="dcterms:W3CDTF">2017-07-14T01:21:56Z</dcterms:created>
  <dcterms:modified xsi:type="dcterms:W3CDTF">2020-10-06T01:29:24Z</dcterms:modified>
</cp:coreProperties>
</file>