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4"/>
  </p:notesMasterIdLst>
  <p:handoutMasterIdLst>
    <p:handoutMasterId r:id="rId35"/>
  </p:handoutMasterIdLst>
  <p:sldIdLst>
    <p:sldId id="347" r:id="rId2"/>
    <p:sldId id="340" r:id="rId3"/>
    <p:sldId id="360" r:id="rId4"/>
    <p:sldId id="341" r:id="rId5"/>
    <p:sldId id="342" r:id="rId6"/>
    <p:sldId id="343" r:id="rId7"/>
    <p:sldId id="344" r:id="rId8"/>
    <p:sldId id="345" r:id="rId9"/>
    <p:sldId id="346" r:id="rId10"/>
    <p:sldId id="348" r:id="rId11"/>
    <p:sldId id="349" r:id="rId12"/>
    <p:sldId id="350" r:id="rId13"/>
    <p:sldId id="351" r:id="rId14"/>
    <p:sldId id="352" r:id="rId15"/>
    <p:sldId id="303" r:id="rId16"/>
    <p:sldId id="309" r:id="rId17"/>
    <p:sldId id="316" r:id="rId18"/>
    <p:sldId id="302" r:id="rId19"/>
    <p:sldId id="356" r:id="rId20"/>
    <p:sldId id="357" r:id="rId21"/>
    <p:sldId id="273" r:id="rId22"/>
    <p:sldId id="278" r:id="rId23"/>
    <p:sldId id="358" r:id="rId24"/>
    <p:sldId id="308" r:id="rId25"/>
    <p:sldId id="359" r:id="rId26"/>
    <p:sldId id="338" r:id="rId27"/>
    <p:sldId id="293" r:id="rId28"/>
    <p:sldId id="353" r:id="rId29"/>
    <p:sldId id="354" r:id="rId30"/>
    <p:sldId id="355" r:id="rId31"/>
    <p:sldId id="361" r:id="rId32"/>
    <p:sldId id="362" r:id="rId33"/>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069"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CC6600"/>
    <a:srgbClr val="EAEAEA"/>
    <a:srgbClr val="FFCCFF"/>
    <a:srgbClr val="FFCC66"/>
    <a:srgbClr val="CCFF99"/>
    <a:srgbClr val="CCFFFF"/>
    <a:srgbClr val="FFCC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14" autoAdjust="0"/>
    <p:restoredTop sz="94333" autoAdjust="0"/>
  </p:normalViewPr>
  <p:slideViewPr>
    <p:cSldViewPr snapToGrid="0">
      <p:cViewPr varScale="1">
        <p:scale>
          <a:sx n="73" d="100"/>
          <a:sy n="73" d="100"/>
        </p:scale>
        <p:origin x="1446" y="66"/>
      </p:cViewPr>
      <p:guideLst>
        <p:guide orient="horz" pos="2069"/>
        <p:guide pos="2880"/>
      </p:guideLst>
    </p:cSldViewPr>
  </p:slideViewPr>
  <p:outlineViewPr>
    <p:cViewPr>
      <p:scale>
        <a:sx n="33" d="100"/>
        <a:sy n="33" d="100"/>
      </p:scale>
      <p:origin x="0" y="2094"/>
    </p:cViewPr>
  </p:outlineViewPr>
  <p:notesTextViewPr>
    <p:cViewPr>
      <p:scale>
        <a:sx n="25" d="100"/>
        <a:sy n="25" d="100"/>
      </p:scale>
      <p:origin x="0" y="0"/>
    </p:cViewPr>
  </p:notesTextViewPr>
  <p:notesViewPr>
    <p:cSldViewPr snapToGrid="0">
      <p:cViewPr varScale="1">
        <p:scale>
          <a:sx n="52" d="100"/>
          <a:sy n="52" d="100"/>
        </p:scale>
        <p:origin x="296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89801888063544"/>
          <c:y val="9.2418206198529848E-2"/>
          <c:w val="0.66837336348829224"/>
          <c:h val="0.69824754623451646"/>
        </c:manualLayout>
      </c:layout>
      <c:barChart>
        <c:barDir val="col"/>
        <c:grouping val="clustered"/>
        <c:varyColors val="0"/>
        <c:ser>
          <c:idx val="0"/>
          <c:order val="0"/>
          <c:tx>
            <c:strRef>
              <c:f>Sheet1!$A$27</c:f>
              <c:strCache>
                <c:ptCount val="1"/>
                <c:pt idx="0">
                  <c:v>件数</c:v>
                </c:pt>
              </c:strCache>
            </c:strRef>
          </c:tx>
          <c:spPr>
            <a:solidFill>
              <a:srgbClr val="0070C0"/>
            </a:solidFill>
            <a:ln>
              <a:noFill/>
            </a:ln>
            <a:effectLst/>
          </c:spPr>
          <c:invertIfNegative val="0"/>
          <c:cat>
            <c:strRef>
              <c:f>Sheet1!$D$26:$O$26</c:f>
              <c:strCache>
                <c:ptCount val="12"/>
                <c:pt idx="0">
                  <c:v>H22</c:v>
                </c:pt>
                <c:pt idx="1">
                  <c:v>H23</c:v>
                </c:pt>
                <c:pt idx="2">
                  <c:v>H24</c:v>
                </c:pt>
                <c:pt idx="3">
                  <c:v>H25</c:v>
                </c:pt>
                <c:pt idx="4">
                  <c:v>H26</c:v>
                </c:pt>
                <c:pt idx="5">
                  <c:v>H27</c:v>
                </c:pt>
                <c:pt idx="6">
                  <c:v>H28</c:v>
                </c:pt>
                <c:pt idx="7">
                  <c:v>H29</c:v>
                </c:pt>
                <c:pt idx="8">
                  <c:v>H30</c:v>
                </c:pt>
                <c:pt idx="9">
                  <c:v>R1</c:v>
                </c:pt>
                <c:pt idx="10">
                  <c:v>R2</c:v>
                </c:pt>
                <c:pt idx="11">
                  <c:v>R3</c:v>
                </c:pt>
              </c:strCache>
            </c:strRef>
          </c:cat>
          <c:val>
            <c:numRef>
              <c:f>Sheet1!$D$27:$O$27</c:f>
              <c:numCache>
                <c:formatCode>#,##0</c:formatCode>
                <c:ptCount val="12"/>
                <c:pt idx="0">
                  <c:v>20</c:v>
                </c:pt>
                <c:pt idx="1">
                  <c:v>790</c:v>
                </c:pt>
                <c:pt idx="2">
                  <c:v>73</c:v>
                </c:pt>
                <c:pt idx="3">
                  <c:v>99</c:v>
                </c:pt>
                <c:pt idx="4">
                  <c:v>62</c:v>
                </c:pt>
                <c:pt idx="5">
                  <c:v>78</c:v>
                </c:pt>
                <c:pt idx="6">
                  <c:v>130</c:v>
                </c:pt>
                <c:pt idx="7">
                  <c:v>74</c:v>
                </c:pt>
                <c:pt idx="8">
                  <c:v>262</c:v>
                </c:pt>
                <c:pt idx="9">
                  <c:v>271</c:v>
                </c:pt>
                <c:pt idx="10">
                  <c:v>61</c:v>
                </c:pt>
                <c:pt idx="11">
                  <c:v>52</c:v>
                </c:pt>
              </c:numCache>
            </c:numRef>
          </c:val>
          <c:extLst>
            <c:ext xmlns:c16="http://schemas.microsoft.com/office/drawing/2014/chart" uri="{C3380CC4-5D6E-409C-BE32-E72D297353CC}">
              <c16:uniqueId val="{00000000-47E3-40D3-B58D-CA07D8E2A350}"/>
            </c:ext>
          </c:extLst>
        </c:ser>
        <c:dLbls>
          <c:showLegendKey val="0"/>
          <c:showVal val="0"/>
          <c:showCatName val="0"/>
          <c:showSerName val="0"/>
          <c:showPercent val="0"/>
          <c:showBubbleSize val="0"/>
        </c:dLbls>
        <c:gapWidth val="219"/>
        <c:axId val="306888608"/>
        <c:axId val="306888216"/>
      </c:barChart>
      <c:lineChart>
        <c:grouping val="standard"/>
        <c:varyColors val="0"/>
        <c:ser>
          <c:idx val="1"/>
          <c:order val="1"/>
          <c:tx>
            <c:strRef>
              <c:f>Sheet1!$A$28</c:f>
              <c:strCache>
                <c:ptCount val="1"/>
                <c:pt idx="0">
                  <c:v>事業費（百万円）</c:v>
                </c:pt>
              </c:strCache>
            </c:strRef>
          </c:tx>
          <c:spPr>
            <a:ln w="28575" cap="rnd">
              <a:solidFill>
                <a:srgbClr val="FF0000"/>
              </a:solidFill>
              <a:round/>
            </a:ln>
            <a:effectLst/>
          </c:spPr>
          <c:marker>
            <c:symbol val="none"/>
          </c:marker>
          <c:cat>
            <c:strRef>
              <c:f>Sheet1!$D$26:$O$26</c:f>
              <c:strCache>
                <c:ptCount val="12"/>
                <c:pt idx="0">
                  <c:v>H22</c:v>
                </c:pt>
                <c:pt idx="1">
                  <c:v>H23</c:v>
                </c:pt>
                <c:pt idx="2">
                  <c:v>H24</c:v>
                </c:pt>
                <c:pt idx="3">
                  <c:v>H25</c:v>
                </c:pt>
                <c:pt idx="4">
                  <c:v>H26</c:v>
                </c:pt>
                <c:pt idx="5">
                  <c:v>H27</c:v>
                </c:pt>
                <c:pt idx="6">
                  <c:v>H28</c:v>
                </c:pt>
                <c:pt idx="7">
                  <c:v>H29</c:v>
                </c:pt>
                <c:pt idx="8">
                  <c:v>H30</c:v>
                </c:pt>
                <c:pt idx="9">
                  <c:v>R1</c:v>
                </c:pt>
                <c:pt idx="10">
                  <c:v>R2</c:v>
                </c:pt>
                <c:pt idx="11">
                  <c:v>R3</c:v>
                </c:pt>
              </c:strCache>
            </c:strRef>
          </c:cat>
          <c:val>
            <c:numRef>
              <c:f>Sheet1!$D$28:$O$28</c:f>
              <c:numCache>
                <c:formatCode>#,##0</c:formatCode>
                <c:ptCount val="12"/>
                <c:pt idx="0">
                  <c:v>326</c:v>
                </c:pt>
                <c:pt idx="1">
                  <c:v>29890</c:v>
                </c:pt>
                <c:pt idx="2">
                  <c:v>1270</c:v>
                </c:pt>
                <c:pt idx="3">
                  <c:v>2241</c:v>
                </c:pt>
                <c:pt idx="4">
                  <c:v>2690</c:v>
                </c:pt>
                <c:pt idx="5">
                  <c:v>1349</c:v>
                </c:pt>
                <c:pt idx="6">
                  <c:v>13543</c:v>
                </c:pt>
                <c:pt idx="7">
                  <c:v>4664</c:v>
                </c:pt>
                <c:pt idx="8" formatCode="#,##0_);[Red]\(#,##0\)">
                  <c:v>14079</c:v>
                </c:pt>
                <c:pt idx="9" formatCode="#,##0_ ">
                  <c:v>14980</c:v>
                </c:pt>
                <c:pt idx="10" formatCode="#,##0_ ">
                  <c:v>9393</c:v>
                </c:pt>
                <c:pt idx="11" formatCode="#,##0_ ">
                  <c:v>3867</c:v>
                </c:pt>
              </c:numCache>
            </c:numRef>
          </c:val>
          <c:smooth val="0"/>
          <c:extLst>
            <c:ext xmlns:c16="http://schemas.microsoft.com/office/drawing/2014/chart" uri="{C3380CC4-5D6E-409C-BE32-E72D297353CC}">
              <c16:uniqueId val="{00000001-47E3-40D3-B58D-CA07D8E2A350}"/>
            </c:ext>
          </c:extLst>
        </c:ser>
        <c:dLbls>
          <c:showLegendKey val="0"/>
          <c:showVal val="0"/>
          <c:showCatName val="0"/>
          <c:showSerName val="0"/>
          <c:showPercent val="0"/>
          <c:showBubbleSize val="0"/>
        </c:dLbls>
        <c:marker val="1"/>
        <c:smooth val="0"/>
        <c:axId val="306887432"/>
        <c:axId val="306887824"/>
      </c:lineChart>
      <c:catAx>
        <c:axId val="306887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6887824"/>
        <c:crosses val="autoZero"/>
        <c:auto val="1"/>
        <c:lblAlgn val="ctr"/>
        <c:lblOffset val="100"/>
        <c:noMultiLvlLbl val="0"/>
      </c:catAx>
      <c:valAx>
        <c:axId val="306887824"/>
        <c:scaling>
          <c:orientation val="minMax"/>
          <c:max val="200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（百万円）</a:t>
                </a:r>
              </a:p>
            </c:rich>
          </c:tx>
          <c:layout>
            <c:manualLayout>
              <c:xMode val="edge"/>
              <c:yMode val="edge"/>
              <c:x val="0.12150504891305949"/>
              <c:y val="0"/>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6887432"/>
        <c:crosses val="autoZero"/>
        <c:crossBetween val="between"/>
        <c:minorUnit val="2000"/>
      </c:valAx>
      <c:valAx>
        <c:axId val="306888216"/>
        <c:scaling>
          <c:orientation val="minMax"/>
          <c:max val="300"/>
          <c:min val="0"/>
        </c:scaling>
        <c:delete val="0"/>
        <c:axPos val="r"/>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dirty="0"/>
                  <a:t>（箇所）</a:t>
                </a:r>
              </a:p>
            </c:rich>
          </c:tx>
          <c:layout>
            <c:manualLayout>
              <c:xMode val="edge"/>
              <c:yMode val="edge"/>
              <c:x val="0.87362130569866114"/>
              <c:y val="6.9797722574124277E-4"/>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6888608"/>
        <c:crosses val="max"/>
        <c:crossBetween val="between"/>
        <c:majorUnit val="50"/>
        <c:minorUnit val="50"/>
      </c:valAx>
      <c:catAx>
        <c:axId val="306888608"/>
        <c:scaling>
          <c:orientation val="minMax"/>
        </c:scaling>
        <c:delete val="1"/>
        <c:axPos val="b"/>
        <c:numFmt formatCode="General" sourceLinked="1"/>
        <c:majorTickMark val="out"/>
        <c:minorTickMark val="none"/>
        <c:tickLblPos val="nextTo"/>
        <c:crossAx val="306888216"/>
        <c:crosses val="autoZero"/>
        <c:auto val="1"/>
        <c:lblAlgn val="ctr"/>
        <c:lblOffset val="100"/>
        <c:noMultiLvlLbl val="0"/>
      </c:catAx>
      <c:dTable>
        <c:showHorzBorder val="1"/>
        <c:showVertBorder val="1"/>
        <c:showOutline val="1"/>
        <c:showKeys val="1"/>
        <c:spPr>
          <a:noFill/>
          <a:ln w="9525" cap="flat" cmpd="sng" algn="ctr">
            <a:solidFill>
              <a:schemeClr val="tx1"/>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386" cy="493862"/>
          </a:xfrm>
          <a:prstGeom prst="rect">
            <a:avLst/>
          </a:prstGeom>
        </p:spPr>
        <p:txBody>
          <a:bodyPr vert="horz" lIns="69330" tIns="34665" rIns="69330" bIns="34665" rtlCol="0"/>
          <a:lstStyle>
            <a:lvl1pPr algn="l">
              <a:defRPr sz="900"/>
            </a:lvl1pPr>
          </a:lstStyle>
          <a:p>
            <a:endParaRPr kumimoji="1" lang="ja-JP" altLang="en-US"/>
          </a:p>
        </p:txBody>
      </p:sp>
      <p:sp>
        <p:nvSpPr>
          <p:cNvPr id="3" name="日付プレースホルダ 2"/>
          <p:cNvSpPr>
            <a:spLocks noGrp="1"/>
          </p:cNvSpPr>
          <p:nvPr>
            <p:ph type="dt" sz="quarter" idx="1"/>
          </p:nvPr>
        </p:nvSpPr>
        <p:spPr>
          <a:xfrm>
            <a:off x="3815188" y="0"/>
            <a:ext cx="2919386" cy="493862"/>
          </a:xfrm>
          <a:prstGeom prst="rect">
            <a:avLst/>
          </a:prstGeom>
        </p:spPr>
        <p:txBody>
          <a:bodyPr vert="horz" lIns="69330" tIns="34665" rIns="69330" bIns="34665" rtlCol="0"/>
          <a:lstStyle>
            <a:lvl1pPr algn="r">
              <a:defRPr sz="900"/>
            </a:lvl1pPr>
          </a:lstStyle>
          <a:p>
            <a:fld id="{8EA5E20F-657A-4FFF-8DF7-2769A95EEDB3}" type="datetimeFigureOut">
              <a:rPr kumimoji="1" lang="ja-JP" altLang="en-US" smtClean="0"/>
              <a:pPr/>
              <a:t>2023/2/28</a:t>
            </a:fld>
            <a:endParaRPr kumimoji="1" lang="ja-JP" altLang="en-US"/>
          </a:p>
        </p:txBody>
      </p:sp>
      <p:sp>
        <p:nvSpPr>
          <p:cNvPr id="4" name="フッター プレースホルダ 3"/>
          <p:cNvSpPr>
            <a:spLocks noGrp="1"/>
          </p:cNvSpPr>
          <p:nvPr>
            <p:ph type="ftr" sz="quarter" idx="2"/>
          </p:nvPr>
        </p:nvSpPr>
        <p:spPr>
          <a:xfrm>
            <a:off x="0" y="9371238"/>
            <a:ext cx="2919386" cy="493861"/>
          </a:xfrm>
          <a:prstGeom prst="rect">
            <a:avLst/>
          </a:prstGeom>
        </p:spPr>
        <p:txBody>
          <a:bodyPr vert="horz" lIns="69330" tIns="34665" rIns="69330" bIns="34665" rtlCol="0" anchor="b"/>
          <a:lstStyle>
            <a:lvl1pPr algn="l">
              <a:defRPr sz="900"/>
            </a:lvl1pPr>
          </a:lstStyle>
          <a:p>
            <a:endParaRPr kumimoji="1" lang="ja-JP" altLang="en-US"/>
          </a:p>
        </p:txBody>
      </p:sp>
      <p:sp>
        <p:nvSpPr>
          <p:cNvPr id="5" name="スライド番号プレースホルダ 4"/>
          <p:cNvSpPr>
            <a:spLocks noGrp="1"/>
          </p:cNvSpPr>
          <p:nvPr>
            <p:ph type="sldNum" sz="quarter" idx="3"/>
          </p:nvPr>
        </p:nvSpPr>
        <p:spPr>
          <a:xfrm>
            <a:off x="3815188" y="9371238"/>
            <a:ext cx="2919386" cy="493861"/>
          </a:xfrm>
          <a:prstGeom prst="rect">
            <a:avLst/>
          </a:prstGeom>
        </p:spPr>
        <p:txBody>
          <a:bodyPr vert="horz" lIns="69330" tIns="34665" rIns="69330" bIns="34665" rtlCol="0" anchor="b"/>
          <a:lstStyle>
            <a:lvl1pPr algn="r">
              <a:defRPr sz="900"/>
            </a:lvl1pPr>
          </a:lstStyle>
          <a:p>
            <a:fld id="{790AB4E1-F406-45D4-B8DC-76D927B2FDD8}" type="slidenum">
              <a:rPr kumimoji="1" lang="ja-JP" altLang="en-US" smtClean="0"/>
              <a:pPr/>
              <a:t>‹#›</a:t>
            </a:fld>
            <a:endParaRPr kumimoji="1" lang="ja-JP" altLang="en-US"/>
          </a:p>
        </p:txBody>
      </p:sp>
    </p:spTree>
    <p:extLst>
      <p:ext uri="{BB962C8B-B14F-4D97-AF65-F5344CB8AC3E}">
        <p14:creationId xmlns:p14="http://schemas.microsoft.com/office/powerpoint/2010/main" val="8988268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386" cy="493862"/>
          </a:xfrm>
          <a:prstGeom prst="rect">
            <a:avLst/>
          </a:prstGeom>
        </p:spPr>
        <p:txBody>
          <a:bodyPr vert="horz" lIns="69330" tIns="34665" rIns="69330" bIns="34665" rtlCol="0"/>
          <a:lstStyle>
            <a:lvl1pPr algn="l">
              <a:defRPr sz="900"/>
            </a:lvl1pPr>
          </a:lstStyle>
          <a:p>
            <a:endParaRPr kumimoji="1" lang="ja-JP" altLang="en-US"/>
          </a:p>
        </p:txBody>
      </p:sp>
      <p:sp>
        <p:nvSpPr>
          <p:cNvPr id="3" name="日付プレースホルダ 2"/>
          <p:cNvSpPr>
            <a:spLocks noGrp="1"/>
          </p:cNvSpPr>
          <p:nvPr>
            <p:ph type="dt" idx="1"/>
          </p:nvPr>
        </p:nvSpPr>
        <p:spPr>
          <a:xfrm>
            <a:off x="3815188" y="0"/>
            <a:ext cx="2919386" cy="493862"/>
          </a:xfrm>
          <a:prstGeom prst="rect">
            <a:avLst/>
          </a:prstGeom>
        </p:spPr>
        <p:txBody>
          <a:bodyPr vert="horz" lIns="69330" tIns="34665" rIns="69330" bIns="34665" rtlCol="0"/>
          <a:lstStyle>
            <a:lvl1pPr algn="r">
              <a:defRPr sz="900"/>
            </a:lvl1pPr>
          </a:lstStyle>
          <a:p>
            <a:fld id="{AEE35DBC-C891-4B01-B809-6347DAE16CD0}" type="datetimeFigureOut">
              <a:rPr kumimoji="1" lang="ja-JP" altLang="en-US" smtClean="0"/>
              <a:pPr/>
              <a:t>2023/2/28</a:t>
            </a:fld>
            <a:endParaRPr kumimoji="1"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69330" tIns="34665" rIns="69330" bIns="34665" rtlCol="0" anchor="ctr"/>
          <a:lstStyle/>
          <a:p>
            <a:endParaRPr lang="ja-JP" altLang="en-US"/>
          </a:p>
        </p:txBody>
      </p:sp>
      <p:sp>
        <p:nvSpPr>
          <p:cNvPr id="5" name="ノート プレースホルダ 4"/>
          <p:cNvSpPr>
            <a:spLocks noGrp="1"/>
          </p:cNvSpPr>
          <p:nvPr>
            <p:ph type="body" sz="quarter" idx="3"/>
          </p:nvPr>
        </p:nvSpPr>
        <p:spPr>
          <a:xfrm>
            <a:off x="673339" y="4686226"/>
            <a:ext cx="5389086" cy="4439902"/>
          </a:xfrm>
          <a:prstGeom prst="rect">
            <a:avLst/>
          </a:prstGeom>
        </p:spPr>
        <p:txBody>
          <a:bodyPr vert="horz" lIns="69330" tIns="34665" rIns="69330" bIns="34665"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371238"/>
            <a:ext cx="2919386" cy="493861"/>
          </a:xfrm>
          <a:prstGeom prst="rect">
            <a:avLst/>
          </a:prstGeom>
        </p:spPr>
        <p:txBody>
          <a:bodyPr vert="horz" lIns="69330" tIns="34665" rIns="69330" bIns="34665" rtlCol="0" anchor="b"/>
          <a:lstStyle>
            <a:lvl1pPr algn="l">
              <a:defRPr sz="900"/>
            </a:lvl1pPr>
          </a:lstStyle>
          <a:p>
            <a:endParaRPr kumimoji="1" lang="ja-JP" altLang="en-US"/>
          </a:p>
        </p:txBody>
      </p:sp>
      <p:sp>
        <p:nvSpPr>
          <p:cNvPr id="7" name="スライド番号プレースホルダ 6"/>
          <p:cNvSpPr>
            <a:spLocks noGrp="1"/>
          </p:cNvSpPr>
          <p:nvPr>
            <p:ph type="sldNum" sz="quarter" idx="5"/>
          </p:nvPr>
        </p:nvSpPr>
        <p:spPr>
          <a:xfrm>
            <a:off x="3815188" y="9371238"/>
            <a:ext cx="2919386" cy="493861"/>
          </a:xfrm>
          <a:prstGeom prst="rect">
            <a:avLst/>
          </a:prstGeom>
        </p:spPr>
        <p:txBody>
          <a:bodyPr vert="horz" lIns="69330" tIns="34665" rIns="69330" bIns="34665" rtlCol="0" anchor="b"/>
          <a:lstStyle>
            <a:lvl1pPr algn="r">
              <a:defRPr sz="900"/>
            </a:lvl1pPr>
          </a:lstStyle>
          <a:p>
            <a:fld id="{31485B76-68FB-40AA-9206-7F250459F614}" type="slidenum">
              <a:rPr kumimoji="1" lang="ja-JP" altLang="en-US" smtClean="0"/>
              <a:pPr/>
              <a:t>‹#›</a:t>
            </a:fld>
            <a:endParaRPr kumimoji="1" lang="ja-JP" altLang="en-US"/>
          </a:p>
        </p:txBody>
      </p:sp>
    </p:spTree>
    <p:extLst>
      <p:ext uri="{BB962C8B-B14F-4D97-AF65-F5344CB8AC3E}">
        <p14:creationId xmlns:p14="http://schemas.microsoft.com/office/powerpoint/2010/main" val="241579919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3036030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58566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7507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1" dirty="0"/>
          </a:p>
        </p:txBody>
      </p:sp>
    </p:spTree>
    <p:extLst>
      <p:ext uri="{BB962C8B-B14F-4D97-AF65-F5344CB8AC3E}">
        <p14:creationId xmlns:p14="http://schemas.microsoft.com/office/powerpoint/2010/main" val="326065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extLst>
      <p:ext uri="{BB962C8B-B14F-4D97-AF65-F5344CB8AC3E}">
        <p14:creationId xmlns:p14="http://schemas.microsoft.com/office/powerpoint/2010/main" val="58813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0346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スライド イメージ プレースホルダ 1"/>
          <p:cNvSpPr>
            <a:spLocks noGrp="1" noRot="1" noChangeAspect="1"/>
          </p:cNvSpPr>
          <p:nvPr>
            <p:ph type="sldImg"/>
          </p:nvPr>
        </p:nvSpPr>
        <p:spPr/>
      </p:sp>
      <p:sp>
        <p:nvSpPr>
          <p:cNvPr id="2068" name="ノート プレースホルダ 2"/>
          <p:cNvSpPr>
            <a:spLocks noGrp="1"/>
          </p:cNvSpPr>
          <p:nvPr>
            <p:ph type="body" idx="1"/>
          </p:nvPr>
        </p:nvSpPr>
        <p:spPr/>
        <p:txBody>
          <a:bodyPr>
            <a:normAutofit/>
          </a:bodyPr>
          <a:lstStyle/>
          <a:p>
            <a:pPr defTabSz="954725">
              <a:defRPr/>
            </a:pPr>
            <a:r>
              <a:rPr kumimoji="1" lang="ja-JP" altLang="en-US" dirty="0" smtClean="0"/>
              <a:t>リバイス</a:t>
            </a:r>
          </a:p>
        </p:txBody>
      </p:sp>
    </p:spTree>
    <p:extLst>
      <p:ext uri="{BB962C8B-B14F-4D97-AF65-F5344CB8AC3E}">
        <p14:creationId xmlns:p14="http://schemas.microsoft.com/office/powerpoint/2010/main" val="832816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85942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srcRect t="62230"/>
          <a:stretch>
            <a:fillRect/>
          </a:stretch>
        </p:blipFill>
        <p:spPr bwMode="auto">
          <a:xfrm>
            <a:off x="0" y="6524625"/>
            <a:ext cx="9144000" cy="333375"/>
          </a:xfrm>
          <a:prstGeom prst="rect">
            <a:avLst/>
          </a:prstGeom>
          <a:noFill/>
          <a:ln w="9525">
            <a:noFill/>
            <a:miter lim="800000"/>
            <a:headEnd/>
            <a:tailEnd/>
          </a:ln>
        </p:spPr>
      </p:pic>
      <p:sp>
        <p:nvSpPr>
          <p:cNvPr id="5" name="Rectangle 9"/>
          <p:cNvSpPr>
            <a:spLocks noChangeArrowheads="1"/>
          </p:cNvSpPr>
          <p:nvPr userDrawn="1"/>
        </p:nvSpPr>
        <p:spPr bwMode="auto">
          <a:xfrm>
            <a:off x="1692275" y="3284538"/>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p>
        </p:txBody>
      </p:sp>
      <p:pic>
        <p:nvPicPr>
          <p:cNvPr id="6" name="Picture 11"/>
          <p:cNvPicPr>
            <a:picLocks noChangeAspect="1" noChangeArrowheads="1"/>
          </p:cNvPicPr>
          <p:nvPr userDrawn="1"/>
        </p:nvPicPr>
        <p:blipFill>
          <a:blip r:embed="rId3" cstate="print"/>
          <a:srcRect/>
          <a:stretch>
            <a:fillRect/>
          </a:stretch>
        </p:blipFill>
        <p:spPr bwMode="auto">
          <a:xfrm>
            <a:off x="0" y="6051550"/>
            <a:ext cx="2124075" cy="473075"/>
          </a:xfrm>
          <a:prstGeom prst="rect">
            <a:avLst/>
          </a:prstGeom>
          <a:noFill/>
          <a:ln w="9525">
            <a:noFill/>
            <a:miter lim="800000"/>
            <a:headEnd/>
            <a:tailEnd/>
          </a:ln>
        </p:spPr>
      </p:pic>
      <p:sp>
        <p:nvSpPr>
          <p:cNvPr id="7" name="Text Box 12"/>
          <p:cNvSpPr txBox="1">
            <a:spLocks noChangeArrowheads="1"/>
          </p:cNvSpPr>
          <p:nvPr userDrawn="1"/>
        </p:nvSpPr>
        <p:spPr bwMode="auto">
          <a:xfrm>
            <a:off x="0" y="6524625"/>
            <a:ext cx="3636963" cy="274638"/>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smtClean="0"/>
            </a:lvl1pPr>
          </a:lstStyle>
          <a:p>
            <a:pPr>
              <a:defRPr/>
            </a:pPr>
            <a:endParaRPr lang="en-US" altLang="ja-JP"/>
          </a:p>
        </p:txBody>
      </p:sp>
      <p:sp>
        <p:nvSpPr>
          <p:cNvPr id="9" name="Rectangle 5"/>
          <p:cNvSpPr>
            <a:spLocks noGrp="1" noChangeArrowheads="1"/>
          </p:cNvSpPr>
          <p:nvPr>
            <p:ph type="ftr" sz="quarter" idx="11"/>
          </p:nvPr>
        </p:nvSpPr>
        <p:spPr/>
        <p:txBody>
          <a:bodyPr/>
          <a:lstStyle>
            <a:lvl1pPr>
              <a:defRPr smtClean="0"/>
            </a:lvl1pPr>
          </a:lstStyle>
          <a:p>
            <a:pPr>
              <a:defRPr/>
            </a:pPr>
            <a:endParaRPr lang="en-US" altLang="ja-JP"/>
          </a:p>
        </p:txBody>
      </p:sp>
      <p:sp>
        <p:nvSpPr>
          <p:cNvPr id="10" name="Rectangle 6"/>
          <p:cNvSpPr>
            <a:spLocks noGrp="1" noChangeArrowheads="1"/>
          </p:cNvSpPr>
          <p:nvPr>
            <p:ph type="sldNum" sz="quarter" idx="12"/>
          </p:nvPr>
        </p:nvSpPr>
        <p:spPr>
          <a:xfrm>
            <a:off x="6553200" y="6245225"/>
            <a:ext cx="2133600" cy="476250"/>
          </a:xfrm>
        </p:spPr>
        <p:txBody>
          <a:bodyPr/>
          <a:lstStyle>
            <a:lvl1pPr>
              <a:defRPr smtClean="0"/>
            </a:lvl1pPr>
          </a:lstStyle>
          <a:p>
            <a:pPr>
              <a:defRPr/>
            </a:pPr>
            <a:fld id="{31BD491F-A3B1-496B-9A25-208F00226D3F}"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7830D02-FC26-4BE7-BAAD-3687650635A6}"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0" y="0"/>
            <a:ext cx="6362700"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4D78282-0857-4A1E-B99D-876DEB522912}"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93F5A36-5605-494D-9191-21C9E0C89EDB}"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F4F340E-30CA-44D8-9888-22C09687C191}"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6F5317F-FCF1-401E-9149-10715ED1F377}"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46712F01-D18E-44BF-9BF4-227A54BC7626}"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E161AFA-2660-4F66-B8C1-BEB5F2B883DC}"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C5CB798A-B002-4A16-AADB-31FB16F02B43}"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105C851-A66E-41CB-A357-662E9A910AC1}"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C4D126B-745C-4A86-9D63-D915D37FBB69}"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ja-JP"/>
          </a:p>
        </p:txBody>
      </p:sp>
      <p:sp>
        <p:nvSpPr>
          <p:cNvPr id="1030" name="Rectangle 6"/>
          <p:cNvSpPr>
            <a:spLocks noGrp="1" noChangeArrowheads="1"/>
          </p:cNvSpPr>
          <p:nvPr>
            <p:ph type="sldNum" sz="quarter" idx="4"/>
          </p:nvPr>
        </p:nvSpPr>
        <p:spPr bwMode="auto">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D18B9EE-3747-4410-AA6E-47C7AFD557B9}" type="slidenum">
              <a:rPr lang="en-US" altLang="ja-JP"/>
              <a:pPr>
                <a:defRPr/>
              </a:pPr>
              <a:t>‹#›</a:t>
            </a:fld>
            <a:endParaRPr lang="en-US" altLang="ja-JP"/>
          </a:p>
        </p:txBody>
      </p:sp>
      <p:grpSp>
        <p:nvGrpSpPr>
          <p:cNvPr id="2" name="Group 18"/>
          <p:cNvGrpSpPr>
            <a:grpSpLocks/>
          </p:cNvGrpSpPr>
          <p:nvPr userDrawn="1"/>
        </p:nvGrpSpPr>
        <p:grpSpPr bwMode="auto">
          <a:xfrm>
            <a:off x="0" y="0"/>
            <a:ext cx="9144000" cy="546100"/>
            <a:chOff x="0" y="0"/>
            <a:chExt cx="5760" cy="344"/>
          </a:xfrm>
        </p:grpSpPr>
        <p:pic>
          <p:nvPicPr>
            <p:cNvPr id="1033"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0" y="0"/>
            <a:ext cx="7019925"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8.emf"/><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emf"/><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png"/><Relationship Id="rId15" Type="http://schemas.openxmlformats.org/officeDocument/2006/relationships/image" Target="../media/image30.emf"/><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jpeg"/><Relationship Id="rId14"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mlit.go.jp/toshi/content/00133450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emf"/><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ctrTitle"/>
          </p:nvPr>
        </p:nvSpPr>
        <p:spPr>
          <a:xfrm>
            <a:off x="1475656" y="2174999"/>
            <a:ext cx="3528392" cy="1470025"/>
          </a:xfrm>
        </p:spPr>
        <p:txBody>
          <a:bodyPr>
            <a:normAutofit/>
          </a:bodyPr>
          <a:lstStyle/>
          <a:p>
            <a:r>
              <a:rPr lang="ja-JP" altLang="en-US" sz="4000" dirty="0" smtClean="0"/>
              <a:t>都市災害復旧</a:t>
            </a:r>
            <a:endParaRPr lang="ja-JP" altLang="en-US" sz="4000" dirty="0"/>
          </a:p>
        </p:txBody>
      </p:sp>
      <p:sp>
        <p:nvSpPr>
          <p:cNvPr id="3" name="サブタイトル 2"/>
          <p:cNvSpPr>
            <a:spLocks noGrp="1"/>
          </p:cNvSpPr>
          <p:nvPr>
            <p:ph type="subTitle" idx="1"/>
          </p:nvPr>
        </p:nvSpPr>
        <p:spPr/>
        <p:txBody>
          <a:bodyPr>
            <a:normAutofit/>
          </a:bodyPr>
          <a:lstStyle/>
          <a:p>
            <a:pPr>
              <a:defRPr/>
            </a:pPr>
            <a:r>
              <a:rPr lang="ja-JP" altLang="en-US" sz="2403" dirty="0"/>
              <a:t>国土交通省 都市局 都市安全課</a:t>
            </a:r>
            <a:endParaRPr lang="en-US" altLang="ja-JP" sz="2403" dirty="0"/>
          </a:p>
          <a:p>
            <a:pPr>
              <a:defRPr/>
            </a:pPr>
            <a:r>
              <a:rPr lang="ja-JP" altLang="en-US" sz="2403" dirty="0" smtClean="0"/>
              <a:t>令和５年</a:t>
            </a:r>
            <a:r>
              <a:rPr lang="ja-JP" altLang="en-US" sz="2403" dirty="0"/>
              <a:t>２</a:t>
            </a:r>
            <a:r>
              <a:rPr lang="ja-JP" altLang="en-US" sz="2403" dirty="0" smtClean="0"/>
              <a:t>月</a:t>
            </a:r>
            <a:r>
              <a:rPr lang="ja-JP" altLang="en-US" sz="2403" dirty="0"/>
              <a:t>更新</a:t>
            </a:r>
          </a:p>
        </p:txBody>
      </p:sp>
    </p:spTree>
    <p:extLst>
      <p:ext uri="{BB962C8B-B14F-4D97-AF65-F5344CB8AC3E}">
        <p14:creationId xmlns:p14="http://schemas.microsoft.com/office/powerpoint/2010/main" val="3803648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251521" y="548680"/>
          <a:ext cx="8568951" cy="5797318"/>
        </p:xfrm>
        <a:graphic>
          <a:graphicData uri="http://schemas.openxmlformats.org/drawingml/2006/table">
            <a:tbl>
              <a:tblPr firstRow="1" bandRow="1">
                <a:tableStyleId>{8A107856-5554-42FB-B03E-39F5DBC370BA}</a:tableStyleId>
              </a:tblPr>
              <a:tblGrid>
                <a:gridCol w="2104653">
                  <a:extLst>
                    <a:ext uri="{9D8B030D-6E8A-4147-A177-3AD203B41FA5}">
                      <a16:colId xmlns:a16="http://schemas.microsoft.com/office/drawing/2014/main" val="20001"/>
                    </a:ext>
                  </a:extLst>
                </a:gridCol>
                <a:gridCol w="6464298">
                  <a:extLst>
                    <a:ext uri="{9D8B030D-6E8A-4147-A177-3AD203B41FA5}">
                      <a16:colId xmlns:a16="http://schemas.microsoft.com/office/drawing/2014/main" val="20002"/>
                    </a:ext>
                  </a:extLst>
                </a:gridCol>
              </a:tblGrid>
              <a:tr h="305122">
                <a:tc>
                  <a:txBody>
                    <a:bodyPr/>
                    <a:lstStyle/>
                    <a:p>
                      <a:pPr algn="ctr"/>
                      <a:r>
                        <a:rPr kumimoji="1" lang="ja-JP" altLang="en-US" sz="1100" baseline="0" dirty="0" smtClean="0">
                          <a:solidFill>
                            <a:schemeClr val="bg1"/>
                          </a:solidFill>
                          <a:latin typeface="Meiryo UI" panose="020B0604030504040204" pitchFamily="50" charset="-128"/>
                          <a:ea typeface="Meiryo UI" panose="020B0604030504040204" pitchFamily="50" charset="-128"/>
                        </a:rPr>
                        <a:t>失格及び欠格理由の名称</a:t>
                      </a:r>
                      <a:endParaRPr kumimoji="1" lang="ja-JP" altLang="en-US" sz="1100" baseline="0"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solidFill>
                  </a:tcPr>
                </a:tc>
                <a:tc>
                  <a:txBody>
                    <a:bodyPr/>
                    <a:lstStyle/>
                    <a:p>
                      <a:pPr algn="ctr"/>
                      <a:r>
                        <a:rPr kumimoji="1" lang="ja-JP" altLang="en-US" sz="1400" baseline="0" dirty="0" smtClean="0">
                          <a:solidFill>
                            <a:schemeClr val="bg1"/>
                          </a:solidFill>
                          <a:latin typeface="Meiryo UI" panose="020B0604030504040204" pitchFamily="50" charset="-128"/>
                          <a:ea typeface="Meiryo UI" panose="020B0604030504040204" pitchFamily="50" charset="-128"/>
                        </a:rPr>
                        <a:t>理　　　　　由</a:t>
                      </a:r>
                      <a:endParaRPr kumimoji="1" lang="ja-JP" altLang="en-US" sz="1400" baseline="0"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solidFill>
                      <a:schemeClr val="accent6"/>
                    </a:solidFill>
                  </a:tcPr>
                </a:tc>
                <a:extLst>
                  <a:ext uri="{0D108BD9-81ED-4DB2-BD59-A6C34878D82A}">
                    <a16:rowId xmlns:a16="http://schemas.microsoft.com/office/drawing/2014/main" val="10000"/>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  1.</a:t>
                      </a:r>
                      <a:r>
                        <a:rPr kumimoji="1" lang="ja-JP" altLang="en-US" sz="1400" dirty="0" smtClean="0">
                          <a:latin typeface="Meiryo UI" panose="020B0604030504040204" pitchFamily="50" charset="-128"/>
                          <a:ea typeface="Meiryo UI" panose="020B0604030504040204" pitchFamily="50" charset="-128"/>
                        </a:rPr>
                        <a:t>失格</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u="sng" dirty="0" smtClean="0">
                          <a:solidFill>
                            <a:srgbClr val="FF0000"/>
                          </a:solidFill>
                          <a:latin typeface="Meiryo UI" panose="020B0604030504040204" pitchFamily="50" charset="-128"/>
                          <a:ea typeface="Meiryo UI" panose="020B0604030504040204" pitchFamily="50" charset="-128"/>
                        </a:rPr>
                        <a:t>１箇所</a:t>
                      </a:r>
                      <a:r>
                        <a:rPr kumimoji="1" lang="en-US" altLang="ja-JP" sz="1050" u="sng" dirty="0" smtClean="0">
                          <a:solidFill>
                            <a:srgbClr val="FF0000"/>
                          </a:solidFill>
                          <a:latin typeface="Meiryo UI" panose="020B0604030504040204" pitchFamily="50" charset="-128"/>
                          <a:ea typeface="Meiryo UI" panose="020B0604030504040204" pitchFamily="50" charset="-128"/>
                        </a:rPr>
                        <a:t>※</a:t>
                      </a:r>
                      <a:r>
                        <a:rPr kumimoji="1" lang="ja-JP" altLang="en-US" sz="1400" dirty="0" smtClean="0">
                          <a:solidFill>
                            <a:srgbClr val="FF0000"/>
                          </a:solidFill>
                          <a:latin typeface="Meiryo UI" panose="020B0604030504040204" pitchFamily="50" charset="-128"/>
                          <a:ea typeface="Meiryo UI" panose="020B0604030504040204" pitchFamily="50" charset="-128"/>
                        </a:rPr>
                        <a:t>当たり都道府県指定都市</a:t>
                      </a:r>
                      <a:r>
                        <a:rPr kumimoji="1" lang="en-US" altLang="ja-JP" sz="1400" dirty="0" smtClean="0">
                          <a:solidFill>
                            <a:srgbClr val="FF0000"/>
                          </a:solidFill>
                          <a:latin typeface="Meiryo UI" panose="020B0604030504040204" pitchFamily="50" charset="-128"/>
                          <a:ea typeface="Meiryo UI" panose="020B0604030504040204" pitchFamily="50" charset="-128"/>
                        </a:rPr>
                        <a:t>120</a:t>
                      </a:r>
                      <a:r>
                        <a:rPr kumimoji="1" lang="ja-JP" altLang="en-US" sz="1400" dirty="0" smtClean="0">
                          <a:solidFill>
                            <a:srgbClr val="FF0000"/>
                          </a:solidFill>
                          <a:latin typeface="Meiryo UI" panose="020B0604030504040204" pitchFamily="50" charset="-128"/>
                          <a:ea typeface="Meiryo UI" panose="020B0604030504040204" pitchFamily="50" charset="-128"/>
                        </a:rPr>
                        <a:t>万円、市町村</a:t>
                      </a:r>
                      <a:r>
                        <a:rPr kumimoji="1" lang="en-US" altLang="ja-JP" sz="1400" dirty="0" smtClean="0">
                          <a:solidFill>
                            <a:srgbClr val="FF0000"/>
                          </a:solidFill>
                          <a:latin typeface="Meiryo UI" panose="020B0604030504040204" pitchFamily="50" charset="-128"/>
                          <a:ea typeface="Meiryo UI" panose="020B0604030504040204" pitchFamily="50" charset="-128"/>
                        </a:rPr>
                        <a:t>60</a:t>
                      </a:r>
                      <a:r>
                        <a:rPr kumimoji="1" lang="ja-JP" altLang="en-US" sz="1400" dirty="0" smtClean="0">
                          <a:solidFill>
                            <a:srgbClr val="FF0000"/>
                          </a:solidFill>
                          <a:latin typeface="Meiryo UI" panose="020B0604030504040204" pitchFamily="50" charset="-128"/>
                          <a:ea typeface="Meiryo UI" panose="020B0604030504040204" pitchFamily="50" charset="-128"/>
                        </a:rPr>
                        <a:t>万円未満のもの</a:t>
                      </a:r>
                      <a:endParaRPr kumimoji="1" lang="ja-JP" altLang="en-US" sz="1400" dirty="0">
                        <a:solidFill>
                          <a:srgbClr val="FF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  2.</a:t>
                      </a:r>
                      <a:r>
                        <a:rPr kumimoji="1" lang="ja-JP" altLang="en-US" sz="1400" dirty="0" smtClean="0">
                          <a:latin typeface="Meiryo UI" panose="020B0604030504040204" pitchFamily="50" charset="-128"/>
                          <a:ea typeface="Meiryo UI" panose="020B0604030504040204" pitchFamily="50" charset="-128"/>
                        </a:rPr>
                        <a:t>被災の事実なし</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被災の事実が全然認められないもの又は該当施設が存在しないもの</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  3.</a:t>
                      </a:r>
                      <a:r>
                        <a:rPr kumimoji="1" lang="ja-JP" altLang="en-US" sz="1100" dirty="0" smtClean="0">
                          <a:latin typeface="Meiryo UI" panose="020B0604030504040204" pitchFamily="50" charset="-128"/>
                          <a:ea typeface="Meiryo UI" panose="020B0604030504040204" pitchFamily="50" charset="-128"/>
                        </a:rPr>
                        <a:t>異常な天然現象によらない</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異常な天然現象に該当しないもの</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  4.</a:t>
                      </a:r>
                      <a:r>
                        <a:rPr kumimoji="1" lang="ja-JP" altLang="en-US" sz="1400" dirty="0" smtClean="0">
                          <a:latin typeface="Meiryo UI" panose="020B0604030504040204" pitchFamily="50" charset="-128"/>
                          <a:ea typeface="Meiryo UI" panose="020B0604030504040204" pitchFamily="50" charset="-128"/>
                        </a:rPr>
                        <a:t>過年災害</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被災の事実はあるが当年災害によらないもの</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4"/>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  5.</a:t>
                      </a:r>
                      <a:r>
                        <a:rPr kumimoji="1" lang="ja-JP" altLang="en-US" sz="1400" dirty="0" smtClean="0">
                          <a:latin typeface="Meiryo UI" panose="020B0604030504040204" pitchFamily="50" charset="-128"/>
                          <a:ea typeface="Meiryo UI" panose="020B0604030504040204" pitchFamily="50" charset="-128"/>
                        </a:rPr>
                        <a:t>前災処理</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前災の決定金額又は剰余金で処理すべきもの</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5"/>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  6.</a:t>
                      </a:r>
                      <a:r>
                        <a:rPr kumimoji="1" lang="ja-JP" altLang="en-US" sz="1400" dirty="0" smtClean="0">
                          <a:latin typeface="Meiryo UI" panose="020B0604030504040204" pitchFamily="50" charset="-128"/>
                          <a:ea typeface="Meiryo UI" panose="020B0604030504040204" pitchFamily="50" charset="-128"/>
                        </a:rPr>
                        <a:t>別途施行</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別途施行の工事により復旧の目的を達すると認め又は達したと認められるもの</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6"/>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  7.</a:t>
                      </a:r>
                      <a:r>
                        <a:rPr kumimoji="1" lang="ja-JP" altLang="en-US" sz="1400" dirty="0" smtClean="0">
                          <a:latin typeface="Meiryo UI" panose="020B0604030504040204" pitchFamily="50" charset="-128"/>
                          <a:ea typeface="Meiryo UI" panose="020B0604030504040204" pitchFamily="50" charset="-128"/>
                        </a:rPr>
                        <a:t>重複</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既に採択された災害復旧事業と重複して申請されたもの</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7"/>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  8.</a:t>
                      </a:r>
                      <a:r>
                        <a:rPr kumimoji="1" lang="ja-JP" altLang="en-US" sz="1400" dirty="0" smtClean="0">
                          <a:latin typeface="Meiryo UI" panose="020B0604030504040204" pitchFamily="50" charset="-128"/>
                          <a:ea typeface="Meiryo UI" panose="020B0604030504040204" pitchFamily="50" charset="-128"/>
                        </a:rPr>
                        <a:t>対象外施設</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定められた対象施設でないもの</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8"/>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  9.</a:t>
                      </a:r>
                      <a:r>
                        <a:rPr kumimoji="1" lang="ja-JP" altLang="en-US" sz="1400" dirty="0" smtClean="0">
                          <a:latin typeface="Meiryo UI" panose="020B0604030504040204" pitchFamily="50" charset="-128"/>
                          <a:ea typeface="Meiryo UI" panose="020B0604030504040204" pitchFamily="50" charset="-128"/>
                        </a:rPr>
                        <a:t>所管外施設</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他省庁、国土交通省の他部局の所管施設</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9"/>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rPr>
                        <a:t>被害少</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rPr>
                        <a:t>被害僅少にて機能残存し、直ちに増破等により機能喪失の虞がないと認めたもの</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10"/>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11.</a:t>
                      </a:r>
                      <a:r>
                        <a:rPr kumimoji="1" lang="ja-JP" altLang="en-US" sz="1400" dirty="0" smtClean="0">
                          <a:latin typeface="Meiryo UI" panose="020B0604030504040204" pitchFamily="50" charset="-128"/>
                          <a:ea typeface="Meiryo UI" panose="020B0604030504040204" pitchFamily="50" charset="-128"/>
                        </a:rPr>
                        <a:t>経済効果少</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solidFill>
                            <a:srgbClr val="FF0000"/>
                          </a:solidFill>
                          <a:latin typeface="Meiryo UI" panose="020B0604030504040204" pitchFamily="50" charset="-128"/>
                          <a:ea typeface="Meiryo UI" panose="020B0604030504040204" pitchFamily="50" charset="-128"/>
                        </a:rPr>
                        <a:t>工事の費用に比してその効果の著しく小さいもの</a:t>
                      </a:r>
                      <a:endParaRPr kumimoji="1" lang="ja-JP" altLang="en-US" sz="1400" dirty="0">
                        <a:solidFill>
                          <a:srgbClr val="FF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11"/>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12.</a:t>
                      </a:r>
                      <a:r>
                        <a:rPr kumimoji="1" lang="ja-JP" altLang="en-US" sz="1400" dirty="0" smtClean="0">
                          <a:latin typeface="Meiryo UI" panose="020B0604030504040204" pitchFamily="50" charset="-128"/>
                          <a:ea typeface="Meiryo UI" panose="020B0604030504040204" pitchFamily="50" charset="-128"/>
                        </a:rPr>
                        <a:t>維持工事</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solidFill>
                            <a:srgbClr val="FF0000"/>
                          </a:solidFill>
                          <a:latin typeface="Meiryo UI" panose="020B0604030504040204" pitchFamily="50" charset="-128"/>
                          <a:ea typeface="Meiryo UI" panose="020B0604030504040204" pitchFamily="50" charset="-128"/>
                        </a:rPr>
                        <a:t>維持工事とみるべきもの</a:t>
                      </a:r>
                      <a:endParaRPr kumimoji="1" lang="ja-JP" altLang="en-US" sz="1400" dirty="0">
                        <a:solidFill>
                          <a:srgbClr val="FF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12"/>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13.</a:t>
                      </a:r>
                      <a:r>
                        <a:rPr kumimoji="1" lang="ja-JP" altLang="en-US" sz="1400" dirty="0" smtClean="0">
                          <a:latin typeface="Meiryo UI" panose="020B0604030504040204" pitchFamily="50" charset="-128"/>
                          <a:ea typeface="Meiryo UI" panose="020B0604030504040204" pitchFamily="50" charset="-128"/>
                        </a:rPr>
                        <a:t>設計不備</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solidFill>
                            <a:srgbClr val="FF0000"/>
                          </a:solidFill>
                          <a:latin typeface="Meiryo UI" panose="020B0604030504040204" pitchFamily="50" charset="-128"/>
                          <a:ea typeface="Meiryo UI" panose="020B0604030504040204" pitchFamily="50" charset="-128"/>
                        </a:rPr>
                        <a:t>明らかに設計の不備に基因して生じたと認められるもの</a:t>
                      </a:r>
                      <a:endParaRPr kumimoji="1" lang="ja-JP" altLang="en-US" sz="1400" dirty="0">
                        <a:solidFill>
                          <a:srgbClr val="FF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13"/>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14.</a:t>
                      </a:r>
                      <a:r>
                        <a:rPr kumimoji="1" lang="ja-JP" altLang="en-US" sz="1400" dirty="0" smtClean="0">
                          <a:latin typeface="Meiryo UI" panose="020B0604030504040204" pitchFamily="50" charset="-128"/>
                          <a:ea typeface="Meiryo UI" panose="020B0604030504040204" pitchFamily="50" charset="-128"/>
                        </a:rPr>
                        <a:t>施行粗漏</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solidFill>
                            <a:srgbClr val="FF0000"/>
                          </a:solidFill>
                          <a:latin typeface="Meiryo UI" panose="020B0604030504040204" pitchFamily="50" charset="-128"/>
                          <a:ea typeface="Meiryo UI" panose="020B0604030504040204" pitchFamily="50" charset="-128"/>
                        </a:rPr>
                        <a:t>工事施行の粗漏に基因して生じたと認められるもの</a:t>
                      </a:r>
                      <a:endParaRPr kumimoji="1" lang="ja-JP" altLang="en-US" sz="1400" dirty="0">
                        <a:solidFill>
                          <a:srgbClr val="FF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14"/>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15.</a:t>
                      </a:r>
                      <a:r>
                        <a:rPr kumimoji="1" lang="ja-JP" altLang="en-US" sz="1400" dirty="0" smtClean="0">
                          <a:latin typeface="Meiryo UI" panose="020B0604030504040204" pitchFamily="50" charset="-128"/>
                          <a:ea typeface="Meiryo UI" panose="020B0604030504040204" pitchFamily="50" charset="-128"/>
                        </a:rPr>
                        <a:t>維持管理不良</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solidFill>
                            <a:srgbClr val="FF0000"/>
                          </a:solidFill>
                          <a:latin typeface="Meiryo UI" panose="020B0604030504040204" pitchFamily="50" charset="-128"/>
                          <a:ea typeface="Meiryo UI" panose="020B0604030504040204" pitchFamily="50" charset="-128"/>
                        </a:rPr>
                        <a:t>甚だしく維持管理の義務を怠ったことに基因して生じたと認められるもの</a:t>
                      </a:r>
                      <a:endParaRPr kumimoji="1" lang="ja-JP" altLang="en-US" sz="1400" dirty="0">
                        <a:solidFill>
                          <a:srgbClr val="FF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15"/>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16.</a:t>
                      </a:r>
                      <a:r>
                        <a:rPr kumimoji="1" lang="ja-JP" altLang="en-US" sz="1400" dirty="0" smtClean="0">
                          <a:latin typeface="Meiryo UI" panose="020B0604030504040204" pitchFamily="50" charset="-128"/>
                          <a:ea typeface="Meiryo UI" panose="020B0604030504040204" pitchFamily="50" charset="-128"/>
                        </a:rPr>
                        <a:t>天然河（海）岸</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天然の河岸、海岸の欠壊に係るもの。ただし、維持上又は公益上特に必要と認められるものを除く</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16"/>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17.</a:t>
                      </a:r>
                      <a:r>
                        <a:rPr kumimoji="1" lang="ja-JP" altLang="en-US" sz="1400" dirty="0" smtClean="0">
                          <a:latin typeface="Meiryo UI" panose="020B0604030504040204" pitchFamily="50" charset="-128"/>
                          <a:ea typeface="Meiryo UI" panose="020B0604030504040204" pitchFamily="50" charset="-128"/>
                        </a:rPr>
                        <a:t>工事中災害</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災害復旧事業以外の事業の工事施行中に生じたもの</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17"/>
                  </a:ext>
                </a:extLst>
              </a:tr>
              <a:tr h="305122">
                <a:tc>
                  <a:txBody>
                    <a:bodyPr/>
                    <a:lstStyle/>
                    <a:p>
                      <a:r>
                        <a:rPr kumimoji="1" lang="en-US" altLang="ja-JP" sz="1400" dirty="0" smtClean="0">
                          <a:latin typeface="Meiryo UI" panose="020B0604030504040204" pitchFamily="50" charset="-128"/>
                          <a:ea typeface="Meiryo UI" panose="020B0604030504040204" pitchFamily="50" charset="-128"/>
                        </a:rPr>
                        <a:t>18.</a:t>
                      </a:r>
                      <a:r>
                        <a:rPr kumimoji="1" lang="ja-JP" altLang="en-US" sz="1400" dirty="0" smtClean="0">
                          <a:latin typeface="Meiryo UI" panose="020B0604030504040204" pitchFamily="50" charset="-128"/>
                          <a:ea typeface="Meiryo UI" panose="020B0604030504040204" pitchFamily="50" charset="-128"/>
                        </a:rPr>
                        <a:t>小規模施設</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solidFill>
                            <a:srgbClr val="FF0000"/>
                          </a:solidFill>
                          <a:latin typeface="Meiryo UI" panose="020B0604030504040204" pitchFamily="50" charset="-128"/>
                          <a:ea typeface="Meiryo UI" panose="020B0604030504040204" pitchFamily="50" charset="-128"/>
                        </a:rPr>
                        <a:t>直高１ｍ未満の小堤等主務大臣の定める小規模施設</a:t>
                      </a:r>
                      <a:endParaRPr kumimoji="1" lang="ja-JP" altLang="en-US" sz="1400" dirty="0">
                        <a:solidFill>
                          <a:srgbClr val="FF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18"/>
                  </a:ext>
                </a:extLst>
              </a:tr>
            </a:tbl>
          </a:graphicData>
        </a:graphic>
      </p:graphicFrame>
      <p:sp>
        <p:nvSpPr>
          <p:cNvPr id="5" name="正方形/長方形 4"/>
          <p:cNvSpPr/>
          <p:nvPr/>
        </p:nvSpPr>
        <p:spPr>
          <a:xfrm>
            <a:off x="251520" y="6453336"/>
            <a:ext cx="7848872" cy="288032"/>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１箇所工事＝一の施設で被災箇所が直線距離で</a:t>
            </a:r>
            <a:r>
              <a:rPr kumimoji="1" lang="en-US" altLang="ja-JP" sz="1200" dirty="0" smtClean="0">
                <a:latin typeface="Meiryo UI" panose="020B0604030504040204" pitchFamily="50" charset="-128"/>
                <a:ea typeface="Meiryo UI" panose="020B0604030504040204" pitchFamily="50" charset="-128"/>
              </a:rPr>
              <a:t>100</a:t>
            </a:r>
            <a:r>
              <a:rPr kumimoji="1" lang="ja-JP" altLang="en-US" sz="1200" dirty="0" err="1" smtClean="0">
                <a:latin typeface="Meiryo UI" panose="020B0604030504040204" pitchFamily="50" charset="-128"/>
                <a:ea typeface="Meiryo UI" panose="020B0604030504040204" pitchFamily="50" charset="-128"/>
              </a:rPr>
              <a:t>ｍ</a:t>
            </a:r>
            <a:r>
              <a:rPr kumimoji="1" lang="ja-JP" altLang="en-US" sz="1200" dirty="0" smtClean="0">
                <a:latin typeface="Meiryo UI" panose="020B0604030504040204" pitchFamily="50" charset="-128"/>
                <a:ea typeface="Meiryo UI" panose="020B0604030504040204" pitchFamily="50" charset="-128"/>
              </a:rPr>
              <a:t>以内であれば１箇所として扱われる（同一の被災原因に限る）</a:t>
            </a:r>
            <a:endParaRPr kumimoji="1" lang="ja-JP" altLang="en-US" sz="1200" dirty="0">
              <a:latin typeface="Meiryo UI" panose="020B0604030504040204" pitchFamily="50" charset="-128"/>
              <a:ea typeface="Meiryo UI" panose="020B0604030504040204" pitchFamily="50" charset="-128"/>
            </a:endParaRPr>
          </a:p>
        </p:txBody>
      </p:sp>
      <p:sp>
        <p:nvSpPr>
          <p:cNvPr id="6"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５．国庫負担の適用除外となるもの①</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9</a:t>
            </a:fld>
            <a:endParaRPr lang="en-US" altLang="ja-JP"/>
          </a:p>
        </p:txBody>
      </p:sp>
    </p:spTree>
    <p:extLst>
      <p:ext uri="{BB962C8B-B14F-4D97-AF65-F5344CB8AC3E}">
        <p14:creationId xmlns:p14="http://schemas.microsoft.com/office/powerpoint/2010/main" val="3198989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323528" y="1196752"/>
            <a:ext cx="8640000" cy="3312368"/>
          </a:xfrm>
          <a:solidFill>
            <a:srgbClr val="CCFF99"/>
          </a:solidFill>
          <a:ln>
            <a:solidFill>
              <a:schemeClr val="tx2"/>
            </a:solidFill>
          </a:ln>
        </p:spPr>
        <p:txBody>
          <a:bodyPr/>
          <a:lstStyle/>
          <a:p>
            <a:pPr marL="552450" indent="-552450" eaLnBrk="1" hangingPunct="1">
              <a:buFontTx/>
              <a:buNone/>
            </a:pPr>
            <a:r>
              <a:rPr lang="ja-JP" altLang="en-US" sz="2200" dirty="0" smtClean="0">
                <a:latin typeface="Meiryo UI" panose="020B0604030504040204" pitchFamily="50" charset="-128"/>
                <a:ea typeface="Meiryo UI" panose="020B0604030504040204" pitchFamily="50" charset="-128"/>
              </a:rPr>
              <a:t>◆石積、石張等の差狂いのみの修正又は間詰めのみの工事</a:t>
            </a:r>
          </a:p>
          <a:p>
            <a:pPr marL="552450" indent="-552450" eaLnBrk="1" hangingPunct="1">
              <a:buFontTx/>
              <a:buNone/>
            </a:pPr>
            <a:r>
              <a:rPr lang="ja-JP" altLang="en-US" sz="2200" dirty="0" smtClean="0">
                <a:latin typeface="Meiryo UI" panose="020B0604030504040204" pitchFamily="50" charset="-128"/>
                <a:ea typeface="Meiryo UI" panose="020B0604030504040204" pitchFamily="50" charset="-128"/>
              </a:rPr>
              <a:t>◆橋梁又はトンネルの照明設備のみに係る工事</a:t>
            </a:r>
          </a:p>
          <a:p>
            <a:pPr marL="288000" indent="-552450" eaLnBrk="1" hangingPunct="1">
              <a:buNone/>
            </a:pPr>
            <a:r>
              <a:rPr lang="ja-JP" altLang="en-US" sz="2200" dirty="0" smtClean="0">
                <a:latin typeface="Meiryo UI" panose="020B0604030504040204" pitchFamily="50" charset="-128"/>
                <a:ea typeface="Meiryo UI" panose="020B0604030504040204" pitchFamily="50" charset="-128"/>
              </a:rPr>
              <a:t>◆都市排水施設等の</a:t>
            </a:r>
            <a:r>
              <a:rPr lang="ja-JP" altLang="en-US" sz="2200" u="sng" dirty="0" smtClean="0">
                <a:solidFill>
                  <a:srgbClr val="FF0000"/>
                </a:solidFill>
                <a:latin typeface="Meiryo UI" panose="020B0604030504040204" pitchFamily="50" charset="-128"/>
                <a:ea typeface="Meiryo UI" panose="020B0604030504040204" pitchFamily="50" charset="-128"/>
              </a:rPr>
              <a:t>排除及び処理等に直接影響しない施設</a:t>
            </a:r>
            <a:r>
              <a:rPr lang="ja-JP" altLang="en-US" sz="2200" dirty="0" smtClean="0">
                <a:latin typeface="Meiryo UI" panose="020B0604030504040204" pitchFamily="50" charset="-128"/>
                <a:ea typeface="Meiryo UI" panose="020B0604030504040204" pitchFamily="50" charset="-128"/>
              </a:rPr>
              <a:t>（例えば車庫、駐車場、要員宿舎、案内板、樹木及び修景芝等）に係る災害及び門、柵又は塀のみに係る災害</a:t>
            </a:r>
          </a:p>
          <a:p>
            <a:pPr marL="552450" indent="-552450" eaLnBrk="1" hangingPunct="1">
              <a:buNone/>
            </a:pPr>
            <a:endParaRPr lang="ja-JP" altLang="en-US" sz="1600" dirty="0" smtClean="0">
              <a:latin typeface="Meiryo UI" panose="020B0604030504040204" pitchFamily="50" charset="-128"/>
              <a:ea typeface="Meiryo UI" panose="020B0604030504040204" pitchFamily="50" charset="-128"/>
            </a:endParaRPr>
          </a:p>
          <a:p>
            <a:pPr marL="288000" indent="-552450" eaLnBrk="1" hangingPunct="1">
              <a:buNone/>
            </a:pPr>
            <a:r>
              <a:rPr lang="ja-JP" altLang="en-US" sz="2200" dirty="0" smtClean="0">
                <a:latin typeface="Meiryo UI" panose="020B0604030504040204" pitchFamily="50" charset="-128"/>
                <a:ea typeface="Meiryo UI" panose="020B0604030504040204" pitchFamily="50" charset="-128"/>
              </a:rPr>
              <a:t>◆排水機の被災により仮排水工事を行う場合、平常の排水量を排水するために要する費用</a:t>
            </a:r>
          </a:p>
          <a:p>
            <a:pPr marL="552450" indent="-552450" eaLnBrk="1" hangingPunct="1">
              <a:buNone/>
            </a:pPr>
            <a:endParaRPr lang="en-US" altLang="ja-JP" sz="2200" dirty="0" smtClean="0">
              <a:latin typeface="HGPｺﾞｼｯｸE" pitchFamily="50" charset="-128"/>
              <a:ea typeface="HGPｺﾞｼｯｸE" pitchFamily="50" charset="-128"/>
            </a:endParaRPr>
          </a:p>
          <a:p>
            <a:pPr marL="552450" indent="-552450" eaLnBrk="1" hangingPunct="1">
              <a:lnSpc>
                <a:spcPts val="1800"/>
              </a:lnSpc>
              <a:buFontTx/>
              <a:buNone/>
            </a:pPr>
            <a:endParaRPr lang="ja-JP" altLang="en-US" sz="2200" dirty="0" smtClean="0">
              <a:latin typeface="HGPｺﾞｼｯｸE" pitchFamily="50" charset="-128"/>
              <a:ea typeface="HGPｺﾞｼｯｸE" pitchFamily="50" charset="-128"/>
            </a:endParaRPr>
          </a:p>
          <a:p>
            <a:pPr marL="552450" indent="-552450" eaLnBrk="1" hangingPunct="1">
              <a:lnSpc>
                <a:spcPts val="1800"/>
              </a:lnSpc>
              <a:buFontTx/>
              <a:buNone/>
            </a:pPr>
            <a:endParaRPr lang="ja-JP" altLang="en-US" sz="2200" dirty="0" smtClean="0">
              <a:latin typeface="HGPｺﾞｼｯｸE" pitchFamily="50" charset="-128"/>
              <a:ea typeface="HGPｺﾞｼｯｸE" pitchFamily="50" charset="-128"/>
            </a:endParaRPr>
          </a:p>
        </p:txBody>
      </p:sp>
      <p:sp>
        <p:nvSpPr>
          <p:cNvPr id="9220" name="Text Box 4"/>
          <p:cNvSpPr txBox="1">
            <a:spLocks noChangeArrowheads="1"/>
          </p:cNvSpPr>
          <p:nvPr/>
        </p:nvSpPr>
        <p:spPr bwMode="auto">
          <a:xfrm>
            <a:off x="683568" y="2987660"/>
            <a:ext cx="2808287" cy="369332"/>
          </a:xfrm>
          <a:prstGeom prst="rect">
            <a:avLst/>
          </a:prstGeom>
          <a:noFill/>
          <a:ln w="9525">
            <a:noFill/>
            <a:miter lim="800000"/>
            <a:headEnd/>
            <a:tailEnd/>
          </a:ln>
        </p:spPr>
        <p:txBody>
          <a:bodyPr wrap="square">
            <a:spAutoFit/>
          </a:bodyPr>
          <a:lstStyle/>
          <a:p>
            <a:pPr>
              <a:spcBef>
                <a:spcPct val="50000"/>
              </a:spcBef>
            </a:pPr>
            <a:r>
              <a:rPr lang="en-US" altLang="ja-JP" sz="1800" dirty="0">
                <a:solidFill>
                  <a:srgbClr val="FF0000"/>
                </a:solidFill>
                <a:latin typeface="Meiryo UI" panose="020B0604030504040204" pitchFamily="50" charset="-128"/>
                <a:ea typeface="Meiryo UI" panose="020B0604030504040204" pitchFamily="50" charset="-128"/>
              </a:rPr>
              <a:t>※</a:t>
            </a:r>
            <a:r>
              <a:rPr lang="ja-JP" altLang="en-US" sz="1800" dirty="0">
                <a:solidFill>
                  <a:srgbClr val="FF0000"/>
                </a:solidFill>
                <a:latin typeface="Meiryo UI" panose="020B0604030504040204" pitchFamily="50" charset="-128"/>
                <a:ea typeface="Meiryo UI" panose="020B0604030504040204" pitchFamily="50" charset="-128"/>
              </a:rPr>
              <a:t>　</a:t>
            </a:r>
            <a:r>
              <a:rPr lang="ja-JP" altLang="en-US" sz="1800" u="sng" dirty="0">
                <a:solidFill>
                  <a:srgbClr val="FF0000"/>
                </a:solidFill>
                <a:latin typeface="Meiryo UI" panose="020B0604030504040204" pitchFamily="50" charset="-128"/>
                <a:ea typeface="Meiryo UI" panose="020B0604030504040204" pitchFamily="50" charset="-128"/>
              </a:rPr>
              <a:t>いわゆる「のみ災」</a:t>
            </a:r>
          </a:p>
        </p:txBody>
      </p:sp>
      <p:sp>
        <p:nvSpPr>
          <p:cNvPr id="16" name="角丸四角形 15"/>
          <p:cNvSpPr/>
          <p:nvPr/>
        </p:nvSpPr>
        <p:spPr>
          <a:xfrm>
            <a:off x="323528" y="764704"/>
            <a:ext cx="2880320" cy="476726"/>
          </a:xfrm>
          <a:prstGeom prst="roundRect">
            <a:avLst/>
          </a:prstGeom>
          <a:solidFill>
            <a:srgbClr val="CC00CC"/>
          </a:solidFill>
        </p:spPr>
        <p:txBody>
          <a:bodyPr wrap="square">
            <a:spAutoFit/>
          </a:bodyPr>
          <a:lstStyle/>
          <a:p>
            <a:pPr eaLnBrk="1" hangingPunct="1">
              <a:buSzPct val="120000"/>
              <a:buFontTx/>
              <a:buNone/>
            </a:pPr>
            <a:r>
              <a:rPr lang="ja-JP" altLang="en-US" sz="2200" dirty="0" smtClean="0">
                <a:solidFill>
                  <a:schemeClr val="bg1"/>
                </a:solidFill>
                <a:latin typeface="Meiryo UI" panose="020B0604030504040204" pitchFamily="50" charset="-128"/>
                <a:ea typeface="Meiryo UI" panose="020B0604030504040204" pitchFamily="50" charset="-128"/>
              </a:rPr>
              <a:t>維持工事とみるべきもの</a:t>
            </a:r>
            <a:endParaRPr lang="en-US" altLang="ja-JP" sz="2200" dirty="0">
              <a:solidFill>
                <a:schemeClr val="bg1"/>
              </a:solidFill>
              <a:latin typeface="Meiryo UI" panose="020B0604030504040204" pitchFamily="50" charset="-128"/>
              <a:ea typeface="Meiryo UI" panose="020B0604030504040204" pitchFamily="50" charset="-128"/>
            </a:endParaRPr>
          </a:p>
        </p:txBody>
      </p:sp>
      <p:sp>
        <p:nvSpPr>
          <p:cNvPr id="18" name="Rectangle 3"/>
          <p:cNvSpPr txBox="1">
            <a:spLocks noChangeArrowheads="1"/>
          </p:cNvSpPr>
          <p:nvPr/>
        </p:nvSpPr>
        <p:spPr bwMode="auto">
          <a:xfrm>
            <a:off x="323528" y="5157192"/>
            <a:ext cx="8640000" cy="1323528"/>
          </a:xfrm>
          <a:prstGeom prst="rect">
            <a:avLst/>
          </a:prstGeom>
          <a:solidFill>
            <a:srgbClr val="CCFF99"/>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marL="288000" marR="0" lvl="0" indent="-552450" algn="l" defTabSz="914400" rtl="0" eaLnBrk="1" fontAlgn="base" latinLnBrk="0" hangingPunct="1">
              <a:lnSpc>
                <a:spcPct val="100000"/>
              </a:lnSpc>
              <a:spcBef>
                <a:spcPct val="20000"/>
              </a:spcBef>
              <a:spcAft>
                <a:spcPct val="0"/>
              </a:spcAft>
              <a:buClrTx/>
              <a:buSzTx/>
              <a:buFontTx/>
              <a:buNone/>
              <a:tabLst/>
              <a:defRPr/>
            </a:pPr>
            <a:r>
              <a:rPr kumimoji="1" lang="ja-JP" altLang="en-US" sz="2200" b="0" i="0" u="none" strike="noStrike" kern="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◆検査、監査等により、工事の出来高不足、手直しが認められ、補強、手直し工事が命ぜられていた施設が破損し、当該工事が未完了であったことに起因していると認められたもの等</a:t>
            </a:r>
          </a:p>
        </p:txBody>
      </p:sp>
      <p:sp>
        <p:nvSpPr>
          <p:cNvPr id="19" name="角丸四角形 18"/>
          <p:cNvSpPr/>
          <p:nvPr/>
        </p:nvSpPr>
        <p:spPr>
          <a:xfrm>
            <a:off x="323528" y="4725144"/>
            <a:ext cx="3312368" cy="476726"/>
          </a:xfrm>
          <a:prstGeom prst="roundRect">
            <a:avLst/>
          </a:prstGeom>
          <a:solidFill>
            <a:srgbClr val="CC00CC"/>
          </a:solidFill>
        </p:spPr>
        <p:txBody>
          <a:bodyPr wrap="square">
            <a:spAutoFit/>
          </a:bodyPr>
          <a:lstStyle/>
          <a:p>
            <a:pPr eaLnBrk="1" hangingPunct="1">
              <a:buSzPct val="120000"/>
              <a:buFontTx/>
              <a:buNone/>
            </a:pPr>
            <a:r>
              <a:rPr lang="ja-JP" altLang="en-US" sz="2200" dirty="0" smtClean="0">
                <a:solidFill>
                  <a:schemeClr val="bg1"/>
                </a:solidFill>
                <a:latin typeface="Meiryo UI" panose="020B0604030504040204" pitchFamily="50" charset="-128"/>
                <a:ea typeface="Meiryo UI" panose="020B0604030504040204" pitchFamily="50" charset="-128"/>
              </a:rPr>
              <a:t>設計不備、施行粗漏</a:t>
            </a:r>
            <a:endParaRPr lang="en-US" altLang="ja-JP" sz="2200" dirty="0">
              <a:solidFill>
                <a:schemeClr val="bg1"/>
              </a:solidFill>
              <a:latin typeface="Meiryo UI" panose="020B0604030504040204" pitchFamily="50" charset="-128"/>
              <a:ea typeface="Meiryo UI" panose="020B0604030504040204" pitchFamily="50" charset="-128"/>
            </a:endParaRPr>
          </a:p>
        </p:txBody>
      </p:sp>
      <p:sp>
        <p:nvSpPr>
          <p:cNvPr id="10" name="タイトル 1"/>
          <p:cNvSpPr txBox="1">
            <a:spLocks/>
          </p:cNvSpPr>
          <p:nvPr/>
        </p:nvSpPr>
        <p:spPr>
          <a:xfrm>
            <a:off x="-36512" y="422"/>
            <a:ext cx="7272808"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５．</a:t>
            </a:r>
            <a:r>
              <a:rPr lang="ja-JP" altLang="en-US" sz="2600" kern="0" dirty="0"/>
              <a:t>国庫負担の適用除外となる</a:t>
            </a:r>
            <a:r>
              <a:rPr lang="ja-JP" altLang="en-US" sz="2600" kern="0" dirty="0" smtClean="0"/>
              <a:t>もの②</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10</a:t>
            </a:fld>
            <a:endParaRPr lang="en-US" altLang="ja-JP"/>
          </a:p>
        </p:txBody>
      </p:sp>
    </p:spTree>
    <p:extLst>
      <p:ext uri="{BB962C8B-B14F-4D97-AF65-F5344CB8AC3E}">
        <p14:creationId xmlns:p14="http://schemas.microsoft.com/office/powerpoint/2010/main" val="1148242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95536" y="4653136"/>
            <a:ext cx="8568952" cy="1368152"/>
          </a:xfrm>
          <a:prstGeom prst="rect">
            <a:avLst/>
          </a:prstGeom>
          <a:solidFill>
            <a:srgbClr val="CCFF99"/>
          </a:solidFill>
          <a:ln w="9525">
            <a:solidFill>
              <a:schemeClr val="tx2"/>
            </a:solidFill>
            <a:miter lim="800000"/>
            <a:headEnd/>
            <a:tailEnd/>
          </a:ln>
        </p:spPr>
        <p:txBody>
          <a:bodyPr/>
          <a:lstStyle/>
          <a:p>
            <a:pPr marL="169863" indent="-169863">
              <a:spcBef>
                <a:spcPct val="20000"/>
              </a:spcBef>
              <a:defRPr/>
            </a:pPr>
            <a:r>
              <a:rPr lang="ja-JP" altLang="en-US" sz="2200" kern="0" dirty="0" smtClean="0">
                <a:latin typeface="Meiryo UI" panose="020B0604030504040204" pitchFamily="50" charset="-128"/>
                <a:ea typeface="Meiryo UI" panose="020B0604030504040204" pitchFamily="50" charset="-128"/>
              </a:rPr>
              <a:t>　①</a:t>
            </a:r>
            <a:r>
              <a:rPr lang="ja-JP" altLang="en-US" sz="2200" u="sng" kern="0" dirty="0" smtClean="0">
                <a:solidFill>
                  <a:srgbClr val="FF0000"/>
                </a:solidFill>
                <a:latin typeface="Meiryo UI" panose="020B0604030504040204" pitchFamily="50" charset="-128"/>
                <a:ea typeface="Meiryo UI" panose="020B0604030504040204" pitchFamily="50" charset="-128"/>
              </a:rPr>
              <a:t>指定</a:t>
            </a:r>
            <a:r>
              <a:rPr lang="ja-JP" altLang="en-US" sz="2200" u="sng" kern="0" dirty="0">
                <a:solidFill>
                  <a:srgbClr val="FF0000"/>
                </a:solidFill>
                <a:latin typeface="Meiryo UI" panose="020B0604030504040204" pitchFamily="50" charset="-128"/>
                <a:ea typeface="Meiryo UI" panose="020B0604030504040204" pitchFamily="50" charset="-128"/>
              </a:rPr>
              <a:t>した場所以外</a:t>
            </a:r>
            <a:r>
              <a:rPr lang="ja-JP" altLang="en-US" sz="2200" kern="0" dirty="0">
                <a:latin typeface="Meiryo UI" panose="020B0604030504040204" pitchFamily="50" charset="-128"/>
                <a:ea typeface="Meiryo UI" panose="020B0604030504040204" pitchFamily="50" charset="-128"/>
              </a:rPr>
              <a:t>に捨てられた土砂</a:t>
            </a:r>
            <a:endParaRPr lang="en-US" altLang="ja-JP" sz="2200" kern="0" dirty="0">
              <a:latin typeface="Meiryo UI" panose="020B0604030504040204" pitchFamily="50" charset="-128"/>
              <a:ea typeface="Meiryo UI" panose="020B0604030504040204" pitchFamily="50" charset="-128"/>
            </a:endParaRPr>
          </a:p>
          <a:p>
            <a:pPr marL="169863" indent="-169863">
              <a:spcBef>
                <a:spcPct val="20000"/>
              </a:spcBef>
              <a:defRPr/>
            </a:pPr>
            <a:r>
              <a:rPr lang="ja-JP" altLang="en-US" sz="2200" kern="0" dirty="0" smtClean="0">
                <a:latin typeface="Meiryo UI" panose="020B0604030504040204" pitchFamily="50" charset="-128"/>
                <a:ea typeface="Meiryo UI" panose="020B0604030504040204" pitchFamily="50" charset="-128"/>
              </a:rPr>
              <a:t>　②</a:t>
            </a:r>
            <a:r>
              <a:rPr lang="ja-JP" altLang="en-US" sz="2200" u="sng" kern="0" dirty="0" smtClean="0">
                <a:solidFill>
                  <a:srgbClr val="FF0000"/>
                </a:solidFill>
                <a:latin typeface="Meiryo UI" panose="020B0604030504040204" pitchFamily="50" charset="-128"/>
                <a:ea typeface="Meiryo UI" panose="020B0604030504040204" pitchFamily="50" charset="-128"/>
              </a:rPr>
              <a:t>事業</a:t>
            </a:r>
            <a:r>
              <a:rPr lang="ja-JP" altLang="en-US" sz="2200" u="sng" kern="0" dirty="0">
                <a:solidFill>
                  <a:srgbClr val="FF0000"/>
                </a:solidFill>
                <a:latin typeface="Meiryo UI" panose="020B0604030504040204" pitchFamily="50" charset="-128"/>
                <a:ea typeface="Meiryo UI" panose="020B0604030504040204" pitchFamily="50" charset="-128"/>
              </a:rPr>
              <a:t>実施が確認できない</a:t>
            </a:r>
            <a:r>
              <a:rPr lang="ja-JP" altLang="en-US" sz="2200" kern="0" dirty="0">
                <a:latin typeface="Meiryo UI" panose="020B0604030504040204" pitchFamily="50" charset="-128"/>
                <a:ea typeface="Meiryo UI" panose="020B0604030504040204" pitchFamily="50" charset="-128"/>
              </a:rPr>
              <a:t>もの</a:t>
            </a:r>
            <a:endParaRPr lang="en-US" altLang="ja-JP" sz="2200" kern="0" dirty="0">
              <a:latin typeface="Meiryo UI" panose="020B0604030504040204" pitchFamily="50" charset="-128"/>
              <a:ea typeface="Meiryo UI" panose="020B0604030504040204" pitchFamily="50" charset="-128"/>
            </a:endParaRPr>
          </a:p>
          <a:p>
            <a:pPr marL="169863" indent="-169863">
              <a:spcBef>
                <a:spcPct val="20000"/>
              </a:spcBef>
              <a:defRPr/>
            </a:pPr>
            <a:r>
              <a:rPr lang="ja-JP" altLang="en-US" sz="2200" kern="0" dirty="0" smtClean="0">
                <a:latin typeface="Meiryo UI" panose="020B0604030504040204" pitchFamily="50" charset="-128"/>
                <a:ea typeface="Meiryo UI" panose="020B0604030504040204" pitchFamily="50" charset="-128"/>
              </a:rPr>
              <a:t>　③無償</a:t>
            </a:r>
            <a:r>
              <a:rPr lang="ja-JP" altLang="en-US" sz="2200" kern="0" dirty="0">
                <a:latin typeface="Meiryo UI" panose="020B0604030504040204" pitchFamily="50" charset="-128"/>
                <a:ea typeface="Meiryo UI" panose="020B0604030504040204" pitchFamily="50" charset="-128"/>
              </a:rPr>
              <a:t>で実施したもの又は失業対策等事業によって実施されたもの</a:t>
            </a:r>
            <a:endParaRPr lang="en-US" altLang="ja-JP" sz="2200" kern="0" dirty="0">
              <a:latin typeface="Meiryo UI" panose="020B0604030504040204" pitchFamily="50" charset="-128"/>
              <a:ea typeface="Meiryo UI" panose="020B0604030504040204" pitchFamily="50" charset="-128"/>
            </a:endParaRPr>
          </a:p>
          <a:p>
            <a:pPr marL="169863" indent="-169863">
              <a:spcBef>
                <a:spcPct val="20000"/>
              </a:spcBef>
              <a:defRPr/>
            </a:pPr>
            <a:endParaRPr lang="en-US" altLang="ja-JP" sz="2200" kern="0" dirty="0">
              <a:latin typeface="HGPｺﾞｼｯｸE" pitchFamily="50" charset="-128"/>
              <a:ea typeface="HGPｺﾞｼｯｸE" pitchFamily="50" charset="-128"/>
            </a:endParaRPr>
          </a:p>
          <a:p>
            <a:pPr marL="169863" indent="-169863">
              <a:spcBef>
                <a:spcPct val="20000"/>
              </a:spcBef>
              <a:defRPr/>
            </a:pPr>
            <a:endParaRPr lang="ja-JP" altLang="en-US" sz="2200" kern="0" dirty="0">
              <a:latin typeface="HGPｺﾞｼｯｸE" pitchFamily="50" charset="-128"/>
              <a:ea typeface="HGPｺﾞｼｯｸE" pitchFamily="50" charset="-128"/>
            </a:endParaRPr>
          </a:p>
        </p:txBody>
      </p:sp>
      <p:sp>
        <p:nvSpPr>
          <p:cNvPr id="12" name="角丸四角形 11"/>
          <p:cNvSpPr/>
          <p:nvPr/>
        </p:nvSpPr>
        <p:spPr>
          <a:xfrm>
            <a:off x="395536" y="4221088"/>
            <a:ext cx="2880320" cy="432048"/>
          </a:xfrm>
          <a:prstGeom prst="round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b="1" dirty="0" smtClean="0">
                <a:solidFill>
                  <a:schemeClr val="bg1"/>
                </a:solidFill>
                <a:latin typeface="Meiryo UI" panose="020B0604030504040204" pitchFamily="50" charset="-128"/>
                <a:ea typeface="Meiryo UI" panose="020B0604030504040204" pitchFamily="50" charset="-128"/>
              </a:rPr>
              <a:t>堆積土砂排除事業</a:t>
            </a:r>
            <a:endParaRPr kumimoji="1" lang="ja-JP" altLang="en-US" sz="2200" b="1" dirty="0">
              <a:solidFill>
                <a:schemeClr val="bg1"/>
              </a:solidFill>
              <a:latin typeface="Meiryo UI" panose="020B0604030504040204" pitchFamily="50" charset="-128"/>
              <a:ea typeface="Meiryo UI" panose="020B0604030504040204" pitchFamily="50" charset="-128"/>
            </a:endParaRPr>
          </a:p>
        </p:txBody>
      </p:sp>
      <p:sp>
        <p:nvSpPr>
          <p:cNvPr id="13" name="Rectangle 3"/>
          <p:cNvSpPr txBox="1">
            <a:spLocks noChangeArrowheads="1"/>
          </p:cNvSpPr>
          <p:nvPr/>
        </p:nvSpPr>
        <p:spPr bwMode="auto">
          <a:xfrm>
            <a:off x="395536" y="1340768"/>
            <a:ext cx="8568952" cy="2303214"/>
          </a:xfrm>
          <a:prstGeom prst="rect">
            <a:avLst/>
          </a:prstGeom>
          <a:solidFill>
            <a:srgbClr val="CCFF99"/>
          </a:solidFill>
          <a:ln w="9525">
            <a:solidFill>
              <a:schemeClr val="tx2"/>
            </a:solidFill>
            <a:miter lim="800000"/>
            <a:headEnd/>
            <a:tailEnd/>
          </a:ln>
        </p:spPr>
        <p:txBody>
          <a:bodyPr/>
          <a:lstStyle/>
          <a:p>
            <a:pPr marL="288000" indent="-457200">
              <a:spcBef>
                <a:spcPct val="20000"/>
              </a:spcBef>
              <a:defRPr/>
            </a:pPr>
            <a:r>
              <a:rPr lang="ja-JP" altLang="en-US" sz="2200" kern="0" dirty="0" smtClean="0">
                <a:latin typeface="Meiryo UI" panose="020B0604030504040204" pitchFamily="50" charset="-128"/>
                <a:ea typeface="Meiryo UI" panose="020B0604030504040204" pitchFamily="50" charset="-128"/>
              </a:rPr>
              <a:t>◆幅員６</a:t>
            </a:r>
            <a:r>
              <a:rPr lang="en-US" altLang="ja-JP" sz="2200" kern="0" dirty="0" smtClean="0">
                <a:latin typeface="Meiryo UI" panose="020B0604030504040204" pitchFamily="50" charset="-128"/>
                <a:ea typeface="Meiryo UI" panose="020B0604030504040204" pitchFamily="50" charset="-128"/>
              </a:rPr>
              <a:t>m</a:t>
            </a:r>
            <a:r>
              <a:rPr lang="ja-JP" altLang="en-US" sz="2200" kern="0" dirty="0" smtClean="0">
                <a:latin typeface="Meiryo UI" panose="020B0604030504040204" pitchFamily="50" charset="-128"/>
                <a:ea typeface="Meiryo UI" panose="020B0604030504040204" pitchFamily="50" charset="-128"/>
              </a:rPr>
              <a:t>未満</a:t>
            </a:r>
            <a:r>
              <a:rPr lang="ja-JP" altLang="en-US" sz="2200" kern="0" dirty="0">
                <a:latin typeface="Meiryo UI" panose="020B0604030504040204" pitchFamily="50" charset="-128"/>
                <a:ea typeface="Meiryo UI" panose="020B0604030504040204" pitchFamily="50" charset="-128"/>
              </a:rPr>
              <a:t>の街路、又は、幅員</a:t>
            </a:r>
            <a:r>
              <a:rPr lang="ja-JP" altLang="en-US" sz="2200" kern="0" dirty="0" smtClean="0">
                <a:latin typeface="Meiryo UI" panose="020B0604030504040204" pitchFamily="50" charset="-128"/>
                <a:ea typeface="Meiryo UI" panose="020B0604030504040204" pitchFamily="50" charset="-128"/>
              </a:rPr>
              <a:t>４</a:t>
            </a:r>
            <a:r>
              <a:rPr lang="en-US" altLang="ja-JP" sz="2200" kern="0" dirty="0" smtClean="0">
                <a:latin typeface="Meiryo UI" panose="020B0604030504040204" pitchFamily="50" charset="-128"/>
                <a:ea typeface="Meiryo UI" panose="020B0604030504040204" pitchFamily="50" charset="-128"/>
              </a:rPr>
              <a:t>m</a:t>
            </a:r>
            <a:r>
              <a:rPr lang="ja-JP" altLang="en-US" sz="2200" kern="0" dirty="0" smtClean="0">
                <a:latin typeface="Meiryo UI" panose="020B0604030504040204" pitchFamily="50" charset="-128"/>
                <a:ea typeface="Meiryo UI" panose="020B0604030504040204" pitchFamily="50" charset="-128"/>
              </a:rPr>
              <a:t>未満</a:t>
            </a:r>
            <a:r>
              <a:rPr lang="ja-JP" altLang="en-US" sz="2200" kern="0" dirty="0">
                <a:latin typeface="Meiryo UI" panose="020B0604030504040204" pitchFamily="50" charset="-128"/>
                <a:ea typeface="Meiryo UI" panose="020B0604030504040204" pitchFamily="50" charset="-128"/>
              </a:rPr>
              <a:t>の橋梁</a:t>
            </a:r>
            <a:endParaRPr lang="en-US" altLang="ja-JP" sz="2200" kern="0" dirty="0">
              <a:latin typeface="Meiryo UI" panose="020B0604030504040204" pitchFamily="50" charset="-128"/>
              <a:ea typeface="Meiryo UI" panose="020B0604030504040204" pitchFamily="50" charset="-128"/>
            </a:endParaRPr>
          </a:p>
          <a:p>
            <a:pPr marL="288000" indent="-457200">
              <a:spcBef>
                <a:spcPct val="20000"/>
              </a:spcBef>
              <a:defRPr/>
            </a:pPr>
            <a:r>
              <a:rPr lang="ja-JP" altLang="en-US" sz="2200" kern="0" dirty="0" smtClean="0">
                <a:latin typeface="Meiryo UI" panose="020B0604030504040204" pitchFamily="50" charset="-128"/>
                <a:ea typeface="Meiryo UI" panose="020B0604030504040204" pitchFamily="50" charset="-128"/>
              </a:rPr>
              <a:t>◆幅員１</a:t>
            </a:r>
            <a:r>
              <a:rPr lang="en-US" altLang="ja-JP" sz="2200" kern="0" dirty="0" smtClean="0">
                <a:latin typeface="Meiryo UI" panose="020B0604030504040204" pitchFamily="50" charset="-128"/>
                <a:ea typeface="Meiryo UI" panose="020B0604030504040204" pitchFamily="50" charset="-128"/>
              </a:rPr>
              <a:t>m</a:t>
            </a:r>
            <a:r>
              <a:rPr lang="ja-JP" altLang="en-US" sz="2200" kern="0" dirty="0" smtClean="0">
                <a:latin typeface="Meiryo UI" panose="020B0604030504040204" pitchFamily="50" charset="-128"/>
                <a:ea typeface="Meiryo UI" panose="020B0604030504040204" pitchFamily="50" charset="-128"/>
              </a:rPr>
              <a:t>未満</a:t>
            </a:r>
            <a:r>
              <a:rPr lang="ja-JP" altLang="en-US" sz="2200" kern="0" dirty="0">
                <a:latin typeface="Meiryo UI" panose="020B0604030504040204" pitchFamily="50" charset="-128"/>
                <a:ea typeface="Meiryo UI" panose="020B0604030504040204" pitchFamily="50" charset="-128"/>
              </a:rPr>
              <a:t>の都市排水路（管渠の場合は内径</a:t>
            </a:r>
            <a:r>
              <a:rPr lang="en-US" altLang="ja-JP" sz="2200" kern="0" dirty="0" smtClean="0">
                <a:latin typeface="Meiryo UI" panose="020B0604030504040204" pitchFamily="50" charset="-128"/>
                <a:ea typeface="Meiryo UI" panose="020B0604030504040204" pitchFamily="50" charset="-128"/>
              </a:rPr>
              <a:t>250</a:t>
            </a:r>
            <a:r>
              <a:rPr lang="ja-JP" altLang="en-US" sz="2200" kern="0" dirty="0" smtClean="0">
                <a:latin typeface="Meiryo UI" panose="020B0604030504040204" pitchFamily="50" charset="-128"/>
                <a:ea typeface="Meiryo UI" panose="020B0604030504040204" pitchFamily="50" charset="-128"/>
              </a:rPr>
              <a:t>㎜未満</a:t>
            </a:r>
            <a:r>
              <a:rPr lang="ja-JP" altLang="en-US" sz="2200" kern="0" dirty="0">
                <a:latin typeface="Meiryo UI" panose="020B0604030504040204" pitchFamily="50" charset="-128"/>
                <a:ea typeface="Meiryo UI" panose="020B0604030504040204" pitchFamily="50" charset="-128"/>
              </a:rPr>
              <a:t>）</a:t>
            </a:r>
            <a:endParaRPr lang="en-US" altLang="ja-JP" sz="2200" kern="0" dirty="0">
              <a:latin typeface="Meiryo UI" panose="020B0604030504040204" pitchFamily="50" charset="-128"/>
              <a:ea typeface="Meiryo UI" panose="020B0604030504040204" pitchFamily="50" charset="-128"/>
            </a:endParaRPr>
          </a:p>
          <a:p>
            <a:pPr marL="288000" indent="-457200">
              <a:spcBef>
                <a:spcPct val="20000"/>
              </a:spcBef>
              <a:defRPr/>
            </a:pPr>
            <a:r>
              <a:rPr lang="ja-JP" altLang="en-US" sz="2200" kern="0" dirty="0" smtClean="0">
                <a:latin typeface="Meiryo UI" panose="020B0604030504040204" pitchFamily="50" charset="-128"/>
                <a:ea typeface="Meiryo UI" panose="020B0604030504040204" pitchFamily="50" charset="-128"/>
              </a:rPr>
              <a:t>◆都市</a:t>
            </a:r>
            <a:r>
              <a:rPr lang="ja-JP" altLang="en-US" sz="2200" kern="0" dirty="0">
                <a:latin typeface="Meiryo UI" panose="020B0604030504040204" pitchFamily="50" charset="-128"/>
                <a:ea typeface="Meiryo UI" panose="020B0604030504040204" pitchFamily="50" charset="-128"/>
              </a:rPr>
              <a:t>排水施設の排水施設の埋そくで、埋そく土砂の断面積の３割に満たないものの排除（堆積量の</a:t>
            </a:r>
            <a:r>
              <a:rPr lang="en-US" altLang="ja-JP" sz="2200" kern="0" dirty="0">
                <a:latin typeface="Meiryo UI" panose="020B0604030504040204" pitchFamily="50" charset="-128"/>
                <a:ea typeface="Meiryo UI" panose="020B0604030504040204" pitchFamily="50" charset="-128"/>
              </a:rPr>
              <a:t>7</a:t>
            </a:r>
            <a:r>
              <a:rPr lang="ja-JP" altLang="en-US" sz="2200" kern="0" dirty="0">
                <a:latin typeface="Meiryo UI" panose="020B0604030504040204" pitchFamily="50" charset="-128"/>
                <a:ea typeface="Meiryo UI" panose="020B0604030504040204" pitchFamily="50" charset="-128"/>
              </a:rPr>
              <a:t>割を上限）</a:t>
            </a:r>
            <a:endParaRPr lang="en-US" altLang="ja-JP" sz="2200" kern="0" dirty="0">
              <a:latin typeface="Meiryo UI" panose="020B0604030504040204" pitchFamily="50" charset="-128"/>
              <a:ea typeface="Meiryo UI" panose="020B0604030504040204" pitchFamily="50" charset="-128"/>
            </a:endParaRPr>
          </a:p>
          <a:p>
            <a:pPr marL="288000" indent="-457200">
              <a:spcBef>
                <a:spcPct val="20000"/>
              </a:spcBef>
              <a:defRPr/>
            </a:pPr>
            <a:r>
              <a:rPr lang="ja-JP" altLang="en-US" sz="2200" kern="0" dirty="0" smtClean="0">
                <a:latin typeface="Meiryo UI" panose="020B0604030504040204" pitchFamily="50" charset="-128"/>
                <a:ea typeface="Meiryo UI" panose="020B0604030504040204" pitchFamily="50" charset="-128"/>
              </a:rPr>
              <a:t>◆飛び石</a:t>
            </a:r>
            <a:r>
              <a:rPr lang="ja-JP" altLang="en-US" sz="2200" kern="0" dirty="0">
                <a:latin typeface="Meiryo UI" panose="020B0604030504040204" pitchFamily="50" charset="-128"/>
                <a:ea typeface="Meiryo UI" panose="020B0604030504040204" pitchFamily="50" charset="-128"/>
              </a:rPr>
              <a:t>、ベンチ、ブランコ等</a:t>
            </a:r>
            <a:r>
              <a:rPr lang="ja-JP" altLang="en-US" sz="2200" u="sng" kern="0" dirty="0">
                <a:solidFill>
                  <a:srgbClr val="FF0000"/>
                </a:solidFill>
                <a:latin typeface="Meiryo UI" panose="020B0604030504040204" pitchFamily="50" charset="-128"/>
                <a:ea typeface="Meiryo UI" panose="020B0604030504040204" pitchFamily="50" charset="-128"/>
              </a:rPr>
              <a:t>単体の小規模な施設の単独被災</a:t>
            </a:r>
            <a:r>
              <a:rPr lang="ja-JP" altLang="en-US" sz="2200" u="sng" kern="0" dirty="0" smtClean="0">
                <a:solidFill>
                  <a:srgbClr val="FF0000"/>
                </a:solidFill>
                <a:latin typeface="Meiryo UI" panose="020B0604030504040204" pitchFamily="50" charset="-128"/>
                <a:ea typeface="Meiryo UI" panose="020B0604030504040204" pitchFamily="50" charset="-128"/>
              </a:rPr>
              <a:t>で公園の根幹的</a:t>
            </a:r>
            <a:r>
              <a:rPr lang="ja-JP" altLang="en-US" sz="2200" u="sng" kern="0" dirty="0">
                <a:solidFill>
                  <a:srgbClr val="FF0000"/>
                </a:solidFill>
                <a:latin typeface="Meiryo UI" panose="020B0604030504040204" pitchFamily="50" charset="-128"/>
                <a:ea typeface="Meiryo UI" panose="020B0604030504040204" pitchFamily="50" charset="-128"/>
              </a:rPr>
              <a:t>効用でない</a:t>
            </a:r>
            <a:r>
              <a:rPr lang="ja-JP" altLang="en-US" sz="2200" kern="0" dirty="0" smtClean="0">
                <a:latin typeface="Meiryo UI" panose="020B0604030504040204" pitchFamily="50" charset="-128"/>
                <a:ea typeface="Meiryo UI" panose="020B0604030504040204" pitchFamily="50" charset="-128"/>
              </a:rPr>
              <a:t>もの</a:t>
            </a:r>
            <a:endParaRPr lang="en-US" altLang="ja-JP" sz="2200" kern="0" dirty="0">
              <a:latin typeface="Meiryo UI" panose="020B0604030504040204" pitchFamily="50" charset="-128"/>
              <a:ea typeface="Meiryo UI" panose="020B0604030504040204" pitchFamily="50" charset="-128"/>
            </a:endParaRPr>
          </a:p>
        </p:txBody>
      </p:sp>
      <p:sp>
        <p:nvSpPr>
          <p:cNvPr id="14" name="角丸四角形 13"/>
          <p:cNvSpPr/>
          <p:nvPr/>
        </p:nvSpPr>
        <p:spPr>
          <a:xfrm>
            <a:off x="395536" y="885801"/>
            <a:ext cx="2016224" cy="476726"/>
          </a:xfrm>
          <a:prstGeom prst="roundRect">
            <a:avLst/>
          </a:prstGeom>
          <a:solidFill>
            <a:srgbClr val="CC00CC"/>
          </a:solidFill>
        </p:spPr>
        <p:txBody>
          <a:bodyPr wrap="square" anchor="ctr">
            <a:spAutoFit/>
          </a:bodyPr>
          <a:lstStyle/>
          <a:p>
            <a:pPr algn="ctr" eaLnBrk="1" hangingPunct="1">
              <a:buSzPct val="120000"/>
              <a:buFontTx/>
              <a:buNone/>
            </a:pPr>
            <a:r>
              <a:rPr lang="ja-JP" altLang="en-US" sz="2200" b="1" dirty="0" smtClean="0">
                <a:solidFill>
                  <a:schemeClr val="bg1"/>
                </a:solidFill>
                <a:latin typeface="Meiryo UI" panose="020B0604030504040204" pitchFamily="50" charset="-128"/>
                <a:ea typeface="Meiryo UI" panose="020B0604030504040204" pitchFamily="50" charset="-128"/>
              </a:rPr>
              <a:t>小規模施設</a:t>
            </a:r>
            <a:endParaRPr lang="en-US" altLang="ja-JP" sz="2200" b="1" dirty="0">
              <a:solidFill>
                <a:schemeClr val="bg1"/>
              </a:solidFill>
              <a:latin typeface="Meiryo UI" panose="020B0604030504040204" pitchFamily="50" charset="-128"/>
              <a:ea typeface="Meiryo UI" panose="020B0604030504040204" pitchFamily="50" charset="-128"/>
            </a:endParaRPr>
          </a:p>
        </p:txBody>
      </p:sp>
      <p:sp>
        <p:nvSpPr>
          <p:cNvPr id="8" name="タイトル 1"/>
          <p:cNvSpPr txBox="1">
            <a:spLocks/>
          </p:cNvSpPr>
          <p:nvPr/>
        </p:nvSpPr>
        <p:spPr>
          <a:xfrm>
            <a:off x="-36512" y="0"/>
            <a:ext cx="7272808"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５．</a:t>
            </a:r>
            <a:r>
              <a:rPr lang="ja-JP" altLang="en-US" sz="2600" kern="0" dirty="0"/>
              <a:t>国庫負担の適用除外となる</a:t>
            </a:r>
            <a:r>
              <a:rPr lang="ja-JP" altLang="en-US" sz="2600" kern="0" dirty="0" smtClean="0"/>
              <a:t>もの③</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C5CB798A-B002-4A16-AADB-31FB16F02B43}" type="slidenum">
              <a:rPr lang="en-US" altLang="ja-JP" smtClean="0"/>
              <a:pPr>
                <a:defRPr/>
              </a:pPr>
              <a:t>11</a:t>
            </a:fld>
            <a:endParaRPr lang="en-US" altLang="ja-JP"/>
          </a:p>
        </p:txBody>
      </p:sp>
    </p:spTree>
    <p:extLst>
      <p:ext uri="{BB962C8B-B14F-4D97-AF65-F5344CB8AC3E}">
        <p14:creationId xmlns:p14="http://schemas.microsoft.com/office/powerpoint/2010/main" val="125746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メモ 5"/>
          <p:cNvSpPr/>
          <p:nvPr/>
        </p:nvSpPr>
        <p:spPr>
          <a:xfrm>
            <a:off x="1979712" y="1340768"/>
            <a:ext cx="360000" cy="3834934"/>
          </a:xfrm>
          <a:prstGeom prst="foldedCorner">
            <a:avLst>
              <a:gd name="adj" fmla="val 26661"/>
            </a:avLst>
          </a:prstGeom>
          <a:solidFill>
            <a:srgbClr val="FF0000"/>
          </a:solidFill>
        </p:spPr>
        <p:style>
          <a:lnRef idx="1">
            <a:schemeClr val="accent6"/>
          </a:lnRef>
          <a:fillRef idx="3">
            <a:schemeClr val="accent6"/>
          </a:fillRef>
          <a:effectRef idx="2">
            <a:schemeClr val="accent6"/>
          </a:effectRef>
          <a:fontRef idx="minor">
            <a:schemeClr val="lt1"/>
          </a:fontRef>
        </p:style>
        <p:txBody>
          <a:bodyPr vert="eaVert" lIns="0" tIns="144000" rIns="0" bIns="216000" rtlCol="0" anchor="ctr" anchorCtr="0">
            <a:noAutofit/>
          </a:bodyPr>
          <a:lstStyle/>
          <a:p>
            <a:pPr algn="just"/>
            <a:r>
              <a:rPr kumimoji="1" lang="ja-JP" altLang="en-US" b="1" dirty="0" smtClean="0">
                <a:latin typeface="Meiryo UI" panose="020B0604030504040204" pitchFamily="50" charset="-128"/>
                <a:ea typeface="Meiryo UI" panose="020B0604030504040204" pitchFamily="50" charset="-128"/>
              </a:rPr>
              <a:t>災害報告</a:t>
            </a:r>
            <a:r>
              <a:rPr kumimoji="1" lang="ja-JP" altLang="en-US" dirty="0" smtClean="0">
                <a:latin typeface="Meiryo UI" panose="020B0604030504040204" pitchFamily="50" charset="-128"/>
                <a:ea typeface="Meiryo UI" panose="020B0604030504040204" pitchFamily="50" charset="-128"/>
              </a:rPr>
              <a:t>（被災後</a:t>
            </a:r>
            <a:r>
              <a:rPr kumimoji="1" lang="en-US" altLang="ja-JP" dirty="0" smtClean="0">
                <a:latin typeface="Meiryo UI" panose="020B0604030504040204" pitchFamily="50" charset="-128"/>
                <a:ea typeface="Meiryo UI" panose="020B0604030504040204" pitchFamily="50" charset="-128"/>
              </a:rPr>
              <a:t>10</a:t>
            </a:r>
            <a:r>
              <a:rPr kumimoji="1" lang="ja-JP" altLang="en-US" dirty="0" smtClean="0">
                <a:latin typeface="Meiryo UI" panose="020B0604030504040204" pitchFamily="50" charset="-128"/>
                <a:ea typeface="Meiryo UI" panose="020B0604030504040204" pitchFamily="50" charset="-128"/>
              </a:rPr>
              <a:t>日以内</a:t>
            </a:r>
            <a:r>
              <a:rPr kumimoji="1" lang="en-US" altLang="ja-JP" sz="1200" b="1"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a:t>
            </a:r>
          </a:p>
        </p:txBody>
      </p:sp>
      <p:sp>
        <p:nvSpPr>
          <p:cNvPr id="10" name="正方形/長方形 9"/>
          <p:cNvSpPr/>
          <p:nvPr/>
        </p:nvSpPr>
        <p:spPr>
          <a:xfrm>
            <a:off x="2843848" y="1340768"/>
            <a:ext cx="360000" cy="3834934"/>
          </a:xfrm>
          <a:prstGeom prst="rect">
            <a:avLst/>
          </a:prstGeom>
          <a:solidFill>
            <a:srgbClr val="CCFFCC"/>
          </a:solidFill>
        </p:spPr>
        <p:style>
          <a:lnRef idx="2">
            <a:schemeClr val="accent2">
              <a:shade val="50000"/>
            </a:schemeClr>
          </a:lnRef>
          <a:fillRef idx="1">
            <a:schemeClr val="accent2"/>
          </a:fillRef>
          <a:effectRef idx="0">
            <a:schemeClr val="accent2"/>
          </a:effectRef>
          <a:fontRef idx="minor">
            <a:schemeClr val="lt1"/>
          </a:fontRef>
        </p:style>
        <p:txBody>
          <a:bodyPr vert="eaVert" wrap="square" lIns="0" tIns="144000" rIns="0" bIns="216000" rtlCol="0" anchor="ctr">
            <a:noAutofit/>
          </a:bodyPr>
          <a:lstStyle/>
          <a:p>
            <a:pPr algn="just"/>
            <a:r>
              <a:rPr kumimoji="1" lang="ja-JP" altLang="en-US" dirty="0" smtClean="0">
                <a:solidFill>
                  <a:schemeClr val="tx1"/>
                </a:solidFill>
                <a:latin typeface="Meiryo UI" panose="020B0604030504040204" pitchFamily="50" charset="-128"/>
                <a:ea typeface="Meiryo UI" panose="020B0604030504040204" pitchFamily="50" charset="-128"/>
              </a:rPr>
              <a:t>査定設計書作成</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3635936" y="1340768"/>
            <a:ext cx="360000" cy="3834934"/>
          </a:xfrm>
          <a:prstGeom prst="rect">
            <a:avLst/>
          </a:prstGeom>
          <a:solidFill>
            <a:srgbClr val="CCFFCC"/>
          </a:solidFill>
        </p:spPr>
        <p:style>
          <a:lnRef idx="2">
            <a:schemeClr val="accent6">
              <a:shade val="50000"/>
            </a:schemeClr>
          </a:lnRef>
          <a:fillRef idx="1">
            <a:schemeClr val="accent6"/>
          </a:fillRef>
          <a:effectRef idx="0">
            <a:schemeClr val="accent6"/>
          </a:effectRef>
          <a:fontRef idx="minor">
            <a:schemeClr val="lt1"/>
          </a:fontRef>
        </p:style>
        <p:txBody>
          <a:bodyPr vert="eaVert" wrap="square" lIns="0" tIns="144000" rIns="0" bIns="216000" rtlCol="0" anchor="ctr" anchorCtr="0">
            <a:noAutofit/>
          </a:bodyPr>
          <a:lstStyle/>
          <a:p>
            <a:pPr algn="just"/>
            <a:r>
              <a:rPr kumimoji="1" lang="ja-JP" altLang="en-US" dirty="0" smtClean="0">
                <a:solidFill>
                  <a:schemeClr val="tx1"/>
                </a:solidFill>
                <a:latin typeface="Meiryo UI" panose="020B0604030504040204" pitchFamily="50" charset="-128"/>
                <a:ea typeface="Meiryo UI" panose="020B0604030504040204" pitchFamily="50" charset="-128"/>
              </a:rPr>
              <a:t>国庫負担（補助）申請</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4428024" y="1340768"/>
            <a:ext cx="360000" cy="3834935"/>
          </a:xfrm>
          <a:prstGeom prst="rect">
            <a:avLst/>
          </a:prstGeom>
          <a:solidFill>
            <a:srgbClr val="CCFFCC"/>
          </a:solidFill>
        </p:spPr>
        <p:style>
          <a:lnRef idx="2">
            <a:schemeClr val="accent6">
              <a:shade val="50000"/>
            </a:schemeClr>
          </a:lnRef>
          <a:fillRef idx="1">
            <a:schemeClr val="accent6"/>
          </a:fillRef>
          <a:effectRef idx="0">
            <a:schemeClr val="accent6"/>
          </a:effectRef>
          <a:fontRef idx="minor">
            <a:schemeClr val="lt1"/>
          </a:fontRef>
        </p:style>
        <p:txBody>
          <a:bodyPr vert="eaVert" wrap="square" lIns="0" tIns="144000" rIns="0" bIns="180000" rtlCol="0" anchor="ctr" anchorCtr="0">
            <a:noAutofit/>
          </a:bodyPr>
          <a:lstStyle/>
          <a:p>
            <a:pPr algn="just"/>
            <a:r>
              <a:rPr kumimoji="1" lang="ja-JP" altLang="en-US" dirty="0" smtClean="0">
                <a:solidFill>
                  <a:schemeClr val="tx1"/>
                </a:solidFill>
                <a:latin typeface="Meiryo UI" panose="020B0604030504040204" pitchFamily="50" charset="-128"/>
                <a:ea typeface="Meiryo UI" panose="020B0604030504040204" pitchFamily="50" charset="-128"/>
              </a:rPr>
              <a:t>災害査定</a:t>
            </a:r>
            <a:r>
              <a:rPr lang="ja-JP" altLang="en-US" dirty="0" smtClean="0">
                <a:solidFill>
                  <a:schemeClr val="tx1"/>
                </a:solidFill>
                <a:latin typeface="Meiryo UI" panose="020B0604030504040204" pitchFamily="50" charset="-128"/>
                <a:ea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rPr>
              <a:t>工事費の決定）</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5" name="右矢印 14"/>
          <p:cNvSpPr/>
          <p:nvPr/>
        </p:nvSpPr>
        <p:spPr>
          <a:xfrm>
            <a:off x="4860032" y="2204864"/>
            <a:ext cx="314767"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5220112" y="1340768"/>
            <a:ext cx="360000" cy="383493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eaVert" wrap="square" lIns="0" tIns="144000" rIns="0" bIns="216000" rtlCol="0" anchor="ctr">
            <a:noAutofit/>
          </a:bodyPr>
          <a:lstStyle/>
          <a:p>
            <a:pPr algn="just"/>
            <a:r>
              <a:rPr kumimoji="1" lang="ja-JP" altLang="en-US" dirty="0" smtClean="0">
                <a:latin typeface="Meiryo UI" panose="020B0604030504040204" pitchFamily="50" charset="-128"/>
                <a:ea typeface="Meiryo UI" panose="020B0604030504040204" pitchFamily="50" charset="-128"/>
              </a:rPr>
              <a:t>国庫負担（補助）金の内示</a:t>
            </a:r>
            <a:endParaRPr kumimoji="1" lang="ja-JP" altLang="en-US" dirty="0">
              <a:latin typeface="Meiryo UI" panose="020B0604030504040204" pitchFamily="50" charset="-128"/>
              <a:ea typeface="Meiryo UI" panose="020B0604030504040204" pitchFamily="50" charset="-128"/>
            </a:endParaRPr>
          </a:p>
        </p:txBody>
      </p:sp>
      <p:sp>
        <p:nvSpPr>
          <p:cNvPr id="21" name="正方形/長方形 20"/>
          <p:cNvSpPr/>
          <p:nvPr/>
        </p:nvSpPr>
        <p:spPr>
          <a:xfrm>
            <a:off x="6012200" y="1340768"/>
            <a:ext cx="360000" cy="3834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wrap="square" lIns="0" tIns="144000" rIns="0" bIns="216000" rtlCol="0" anchor="ctr">
            <a:noAutofit/>
          </a:bodyPr>
          <a:lstStyle/>
          <a:p>
            <a:pPr algn="just"/>
            <a:r>
              <a:rPr kumimoji="1" lang="ja-JP" altLang="en-US" dirty="0" smtClean="0">
                <a:latin typeface="Meiryo UI" panose="020B0604030504040204" pitchFamily="50" charset="-128"/>
                <a:ea typeface="Meiryo UI" panose="020B0604030504040204" pitchFamily="50" charset="-128"/>
              </a:rPr>
              <a:t>交付申請・交付決定</a:t>
            </a:r>
            <a:endParaRPr kumimoji="1" lang="ja-JP" altLang="en-US" dirty="0">
              <a:latin typeface="Meiryo UI" panose="020B0604030504040204" pitchFamily="50" charset="-128"/>
              <a:ea typeface="Meiryo UI" panose="020B0604030504040204" pitchFamily="50" charset="-128"/>
            </a:endParaRPr>
          </a:p>
        </p:txBody>
      </p:sp>
      <p:sp>
        <p:nvSpPr>
          <p:cNvPr id="25" name="正方形/長方形 24"/>
          <p:cNvSpPr/>
          <p:nvPr/>
        </p:nvSpPr>
        <p:spPr>
          <a:xfrm>
            <a:off x="7596376" y="1340768"/>
            <a:ext cx="360000" cy="3834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lIns="0" tIns="144000" rIns="0" bIns="72000" rtlCol="0" anchor="ctr">
            <a:noAutofit/>
          </a:bodyPr>
          <a:lstStyle/>
          <a:p>
            <a:pPr algn="just"/>
            <a:r>
              <a:rPr kumimoji="1" lang="ja-JP" altLang="en-US" dirty="0" smtClean="0">
                <a:latin typeface="Meiryo UI" panose="020B0604030504040204" pitchFamily="50" charset="-128"/>
                <a:ea typeface="Meiryo UI" panose="020B0604030504040204" pitchFamily="50" charset="-128"/>
              </a:rPr>
              <a:t>成功認定申請・完了実績報告 </a:t>
            </a:r>
            <a:endParaRPr kumimoji="1" lang="ja-JP" altLang="en-US" sz="1700" dirty="0">
              <a:latin typeface="Meiryo UI" panose="020B0604030504040204" pitchFamily="50" charset="-128"/>
              <a:ea typeface="Meiryo UI" panose="020B0604030504040204" pitchFamily="50" charset="-128"/>
            </a:endParaRPr>
          </a:p>
        </p:txBody>
      </p:sp>
      <p:sp>
        <p:nvSpPr>
          <p:cNvPr id="31" name="正方形/長方形 30"/>
          <p:cNvSpPr/>
          <p:nvPr/>
        </p:nvSpPr>
        <p:spPr>
          <a:xfrm>
            <a:off x="6804288" y="1340768"/>
            <a:ext cx="360000" cy="3834934"/>
          </a:xfrm>
          <a:prstGeom prst="rect">
            <a:avLst/>
          </a:prstGeom>
          <a:solidFill>
            <a:srgbClr val="FFCCCC"/>
          </a:solidFill>
        </p:spPr>
        <p:style>
          <a:lnRef idx="2">
            <a:schemeClr val="accent6">
              <a:shade val="50000"/>
            </a:schemeClr>
          </a:lnRef>
          <a:fillRef idx="1">
            <a:schemeClr val="accent6"/>
          </a:fillRef>
          <a:effectRef idx="0">
            <a:schemeClr val="accent6"/>
          </a:effectRef>
          <a:fontRef idx="minor">
            <a:schemeClr val="lt1"/>
          </a:fontRef>
        </p:style>
        <p:txBody>
          <a:bodyPr vert="eaVert" lIns="0" tIns="144000" rIns="0" bIns="0" rtlCol="0" anchor="ctr">
            <a:noAutofit/>
          </a:bodyPr>
          <a:lstStyle/>
          <a:p>
            <a:pPr algn="just"/>
            <a:r>
              <a:rPr kumimoji="1" lang="ja-JP" altLang="en-US" b="1" dirty="0" smtClean="0">
                <a:solidFill>
                  <a:schemeClr val="tx1"/>
                </a:solidFill>
                <a:latin typeface="Meiryo UI" panose="020B0604030504040204" pitchFamily="50" charset="-128"/>
                <a:ea typeface="Meiryo UI" panose="020B0604030504040204" pitchFamily="50" charset="-128"/>
              </a:rPr>
              <a:t>事業の実施</a:t>
            </a:r>
            <a:r>
              <a:rPr kumimoji="1" lang="ja-JP" altLang="en-US" dirty="0" smtClean="0">
                <a:solidFill>
                  <a:schemeClr val="tx1"/>
                </a:solidFill>
                <a:latin typeface="Meiryo UI" panose="020B0604030504040204" pitchFamily="50" charset="-128"/>
                <a:ea typeface="Meiryo UI" panose="020B0604030504040204" pitchFamily="50" charset="-128"/>
              </a:rPr>
              <a:t>（設計変更協議・同意）</a:t>
            </a:r>
            <a:endParaRPr lang="ja-JP" altLang="en-US" dirty="0" smtClean="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8388424" y="1340768"/>
            <a:ext cx="360000" cy="38349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eaVert" lIns="0" tIns="144000" rIns="0" bIns="216000" rtlCol="0" anchor="ctr">
            <a:noAutofit/>
          </a:bodyPr>
          <a:lstStyle/>
          <a:p>
            <a:pPr algn="just"/>
            <a:r>
              <a:rPr kumimoji="1" lang="ja-JP" altLang="en-US" dirty="0" smtClean="0">
                <a:latin typeface="Meiryo UI" panose="020B0604030504040204" pitchFamily="50" charset="-128"/>
                <a:ea typeface="Meiryo UI" panose="020B0604030504040204" pitchFamily="50" charset="-128"/>
              </a:rPr>
              <a:t>成功認定・額の確定</a:t>
            </a:r>
            <a:endParaRPr kumimoji="1" lang="ja-JP" altLang="en-US" dirty="0">
              <a:latin typeface="Meiryo UI" panose="020B0604030504040204" pitchFamily="50" charset="-128"/>
              <a:ea typeface="Meiryo UI" panose="020B0604030504040204" pitchFamily="50" charset="-128"/>
            </a:endParaRPr>
          </a:p>
        </p:txBody>
      </p:sp>
      <p:cxnSp>
        <p:nvCxnSpPr>
          <p:cNvPr id="35" name="直線矢印コネクタ 34"/>
          <p:cNvCxnSpPr/>
          <p:nvPr/>
        </p:nvCxnSpPr>
        <p:spPr>
          <a:xfrm>
            <a:off x="719592" y="1124744"/>
            <a:ext cx="3888432" cy="0"/>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354276" y="744180"/>
            <a:ext cx="2520280" cy="338554"/>
          </a:xfrm>
          <a:prstGeom prst="rect">
            <a:avLst/>
          </a:prstGeom>
          <a:noFill/>
        </p:spPr>
        <p:txBody>
          <a:bodyPr wrap="square" rtlCol="0">
            <a:spAutoFit/>
          </a:bodyPr>
          <a:lstStyle/>
          <a:p>
            <a:r>
              <a:rPr kumimoji="1" lang="ja-JP" altLang="en-US" sz="1600" dirty="0" smtClean="0">
                <a:solidFill>
                  <a:srgbClr val="FF0000"/>
                </a:solidFill>
                <a:latin typeface="Meiryo UI" panose="020B0604030504040204" pitchFamily="50" charset="-128"/>
                <a:ea typeface="Meiryo UI" panose="020B0604030504040204" pitchFamily="50" charset="-128"/>
              </a:rPr>
              <a:t>災害発生から２ヶ月で査定</a:t>
            </a:r>
            <a:endParaRPr kumimoji="1" lang="ja-JP" altLang="en-US" sz="1600" dirty="0">
              <a:solidFill>
                <a:srgbClr val="FF0000"/>
              </a:solidFill>
              <a:latin typeface="Meiryo UI" panose="020B0604030504040204" pitchFamily="50" charset="-128"/>
              <a:ea typeface="Meiryo UI" panose="020B0604030504040204" pitchFamily="50" charset="-128"/>
            </a:endParaRPr>
          </a:p>
        </p:txBody>
      </p:sp>
      <p:sp>
        <p:nvSpPr>
          <p:cNvPr id="39" name="角丸四角形吹き出し 38"/>
          <p:cNvSpPr/>
          <p:nvPr/>
        </p:nvSpPr>
        <p:spPr>
          <a:xfrm>
            <a:off x="3599892" y="5672363"/>
            <a:ext cx="5040560" cy="1032747"/>
          </a:xfrm>
          <a:prstGeom prst="wedgeRoundRectCallout">
            <a:avLst>
              <a:gd name="adj1" fmla="val -27629"/>
              <a:gd name="adj2" fmla="val -48328"/>
              <a:gd name="adj3" fmla="val 16667"/>
            </a:avLst>
          </a:prstGeom>
          <a:solidFill>
            <a:srgbClr val="CCFFCC"/>
          </a:solidFill>
        </p:spPr>
        <p:style>
          <a:lnRef idx="2">
            <a:schemeClr val="accent2">
              <a:shade val="50000"/>
            </a:schemeClr>
          </a:lnRef>
          <a:fillRef idx="1">
            <a:schemeClr val="accent2"/>
          </a:fillRef>
          <a:effectRef idx="0">
            <a:schemeClr val="accent2"/>
          </a:effectRef>
          <a:fontRef idx="minor">
            <a:schemeClr val="lt1"/>
          </a:fontRef>
        </p:style>
        <p:txBody>
          <a:bodyPr lIns="72000" tIns="36000" rIns="72000" bIns="36000" rtlCol="0" anchor="ctr"/>
          <a:lstStyle/>
          <a:p>
            <a:r>
              <a:rPr kumimoji="1" lang="ja-JP" altLang="en-US" sz="1200" b="1" dirty="0" smtClean="0">
                <a:solidFill>
                  <a:srgbClr val="FF0000"/>
                </a:solidFill>
                <a:latin typeface="Meiryo UI" panose="020B0604030504040204" pitchFamily="50" charset="-128"/>
                <a:ea typeface="Meiryo UI" panose="020B0604030504040204" pitchFamily="50" charset="-128"/>
              </a:rPr>
              <a:t>災害査定</a:t>
            </a:r>
            <a:r>
              <a:rPr kumimoji="1" lang="en-US" altLang="ja-JP" sz="1200" dirty="0" smtClean="0">
                <a:solidFill>
                  <a:schemeClr val="tx1"/>
                </a:solidFill>
                <a:latin typeface="Meiryo UI" panose="020B0604030504040204" pitchFamily="50" charset="-128"/>
                <a:ea typeface="Meiryo UI" panose="020B0604030504040204" pitchFamily="50" charset="-128"/>
              </a:rPr>
              <a:t>…</a:t>
            </a:r>
          </a:p>
          <a:p>
            <a:r>
              <a:rPr kumimoji="1" lang="ja-JP" altLang="en-US" sz="1200" dirty="0" smtClean="0">
                <a:solidFill>
                  <a:schemeClr val="tx1"/>
                </a:solidFill>
                <a:latin typeface="Meiryo UI" panose="020B0604030504040204" pitchFamily="50" charset="-128"/>
                <a:ea typeface="Meiryo UI" panose="020B0604030504040204" pitchFamily="50" charset="-128"/>
              </a:rPr>
              <a:t>　災害復旧事業の工事費決定のための現地調査（机上の場合もある）。　</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　国土交通省（１箇所の工事費が２千万円以上のもの→本省（都市局）</a:t>
            </a:r>
            <a:r>
              <a:rPr lang="ja-JP" altLang="en-US" sz="1200" dirty="0" smtClean="0">
                <a:solidFill>
                  <a:schemeClr val="tx1"/>
                </a:solidFill>
                <a:latin typeface="Meiryo UI" panose="020B0604030504040204" pitchFamily="50" charset="-128"/>
                <a:ea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同２千万円未満のもの→地方整備局）、財務省、申請者側の関係者が集</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合し行われる。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34" name="爆発 1 33"/>
          <p:cNvSpPr/>
          <p:nvPr/>
        </p:nvSpPr>
        <p:spPr>
          <a:xfrm>
            <a:off x="179511" y="1484784"/>
            <a:ext cx="1341377" cy="2376264"/>
          </a:xfrm>
          <a:prstGeom prst="irregularSeal1">
            <a:avLst/>
          </a:prstGeom>
          <a:solidFill>
            <a:srgbClr val="FF9966"/>
          </a:solidFill>
          <a:ln w="28575">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災害発生</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30" name="右矢印 29"/>
          <p:cNvSpPr/>
          <p:nvPr/>
        </p:nvSpPr>
        <p:spPr>
          <a:xfrm>
            <a:off x="4041209" y="2204864"/>
            <a:ext cx="314767"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右矢印 35"/>
          <p:cNvSpPr/>
          <p:nvPr/>
        </p:nvSpPr>
        <p:spPr>
          <a:xfrm>
            <a:off x="1592937" y="2204864"/>
            <a:ext cx="314767"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右矢印 41"/>
          <p:cNvSpPr/>
          <p:nvPr/>
        </p:nvSpPr>
        <p:spPr>
          <a:xfrm>
            <a:off x="2457033" y="2204864"/>
            <a:ext cx="314767"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右矢印 42"/>
          <p:cNvSpPr/>
          <p:nvPr/>
        </p:nvSpPr>
        <p:spPr>
          <a:xfrm>
            <a:off x="3249121" y="2186863"/>
            <a:ext cx="314767"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右矢印 43"/>
          <p:cNvSpPr/>
          <p:nvPr/>
        </p:nvSpPr>
        <p:spPr>
          <a:xfrm>
            <a:off x="5625385" y="2204864"/>
            <a:ext cx="314767"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a:off x="6417473" y="2204864"/>
            <a:ext cx="314767"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右矢印 45"/>
          <p:cNvSpPr/>
          <p:nvPr/>
        </p:nvSpPr>
        <p:spPr>
          <a:xfrm>
            <a:off x="7209561" y="2204864"/>
            <a:ext cx="314767"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右矢印 46"/>
          <p:cNvSpPr/>
          <p:nvPr/>
        </p:nvSpPr>
        <p:spPr>
          <a:xfrm>
            <a:off x="8028384" y="2204864"/>
            <a:ext cx="314767" cy="7920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吹き出し 1"/>
          <p:cNvSpPr/>
          <p:nvPr/>
        </p:nvSpPr>
        <p:spPr>
          <a:xfrm>
            <a:off x="594234" y="5310844"/>
            <a:ext cx="2537606" cy="926468"/>
          </a:xfrm>
          <a:prstGeom prst="wedgeRoundRectCallout">
            <a:avLst>
              <a:gd name="adj1" fmla="val -399"/>
              <a:gd name="adj2" fmla="val -72857"/>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200" dirty="0">
                <a:latin typeface="Meiryo UI" panose="020B0604030504040204" pitchFamily="50" charset="-128"/>
                <a:ea typeface="Meiryo UI" panose="020B0604030504040204" pitchFamily="50" charset="-128"/>
              </a:rPr>
              <a:t>・負担法の公園（知事→大臣</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水</a:t>
            </a:r>
            <a:r>
              <a:rPr lang="ja-JP" altLang="en-US" sz="1200" dirty="0">
                <a:latin typeface="Meiryo UI" panose="020B0604030504040204" pitchFamily="50" charset="-128"/>
                <a:ea typeface="Meiryo UI" panose="020B0604030504040204" pitchFamily="50" charset="-128"/>
              </a:rPr>
              <a:t>管理・国土保全局防災課へ</a:t>
            </a:r>
            <a:r>
              <a:rPr lang="ja-JP" altLang="en-US" sz="1200" dirty="0" smtClean="0">
                <a:latin typeface="Meiryo UI" panose="020B0604030504040204" pitchFamily="50" charset="-128"/>
                <a:ea typeface="Meiryo UI" panose="020B0604030504040204" pitchFamily="50" charset="-128"/>
              </a:rPr>
              <a:t>提出</a:t>
            </a:r>
            <a:endParaRPr lang="en-US" altLang="ja-JP" sz="1200" dirty="0" smtClean="0">
              <a:latin typeface="Meiryo UI" panose="020B0604030504040204" pitchFamily="50" charset="-128"/>
              <a:ea typeface="Meiryo UI" panose="020B0604030504040204" pitchFamily="50" charset="-128"/>
            </a:endParaRPr>
          </a:p>
          <a:p>
            <a:endParaRPr lang="ja-JP" altLang="en-US" sz="8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・都市施設等（知事→都市局長</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都市局</a:t>
            </a:r>
            <a:r>
              <a:rPr lang="ja-JP" altLang="en-US" sz="1200" dirty="0">
                <a:latin typeface="Meiryo UI" panose="020B0604030504040204" pitchFamily="50" charset="-128"/>
                <a:ea typeface="Meiryo UI" panose="020B0604030504040204" pitchFamily="50" charset="-128"/>
              </a:rPr>
              <a:t>都市安全課へ提出</a:t>
            </a:r>
          </a:p>
        </p:txBody>
      </p:sp>
      <p:sp>
        <p:nvSpPr>
          <p:cNvPr id="3" name="角丸四角形 2"/>
          <p:cNvSpPr/>
          <p:nvPr/>
        </p:nvSpPr>
        <p:spPr>
          <a:xfrm>
            <a:off x="611560" y="6381328"/>
            <a:ext cx="2484276" cy="323782"/>
          </a:xfrm>
          <a:prstGeom prst="roundRect">
            <a:avLst>
              <a:gd name="adj" fmla="val 2877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訂正報告は被災</a:t>
            </a:r>
            <a:r>
              <a:rPr lang="ja-JP" altLang="en-US" sz="1200" dirty="0">
                <a:latin typeface="Meiryo UI" panose="020B0604030504040204" pitchFamily="50" charset="-128"/>
                <a:ea typeface="Meiryo UI" panose="020B0604030504040204" pitchFamily="50" charset="-128"/>
              </a:rPr>
              <a:t>後１ヶ月</a:t>
            </a:r>
            <a:r>
              <a:rPr lang="ja-JP" altLang="en-US" sz="1200" dirty="0" smtClean="0">
                <a:latin typeface="Meiryo UI" panose="020B0604030504040204" pitchFamily="50" charset="-128"/>
                <a:ea typeface="Meiryo UI" panose="020B0604030504040204" pitchFamily="50" charset="-128"/>
              </a:rPr>
              <a:t>以内</a:t>
            </a:r>
            <a:endParaRPr lang="ja-JP" altLang="en-US" sz="1200" dirty="0">
              <a:latin typeface="Meiryo UI" panose="020B0604030504040204" pitchFamily="50" charset="-128"/>
              <a:ea typeface="Meiryo UI" panose="020B0604030504040204" pitchFamily="50" charset="-128"/>
            </a:endParaRPr>
          </a:p>
        </p:txBody>
      </p:sp>
      <p:sp>
        <p:nvSpPr>
          <p:cNvPr id="18" name="ストライプ矢印 17"/>
          <p:cNvSpPr/>
          <p:nvPr/>
        </p:nvSpPr>
        <p:spPr>
          <a:xfrm rot="16200000">
            <a:off x="4411123" y="5212363"/>
            <a:ext cx="396000" cy="432000"/>
          </a:xfrm>
          <a:prstGeom prst="stripedRightArrow">
            <a:avLst/>
          </a:prstGeom>
          <a:solidFill>
            <a:srgbClr val="CCFFCC"/>
          </a:solidFill>
          <a:ln>
            <a:solidFill>
              <a:schemeClr val="accent1">
                <a:shade val="50000"/>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角丸四角形吹き出し 47"/>
          <p:cNvSpPr/>
          <p:nvPr/>
        </p:nvSpPr>
        <p:spPr>
          <a:xfrm>
            <a:off x="6516424" y="5282119"/>
            <a:ext cx="2232000" cy="312943"/>
          </a:xfrm>
          <a:prstGeom prst="wedgeRoundRectCallout">
            <a:avLst>
              <a:gd name="adj1" fmla="val -2115"/>
              <a:gd name="adj2" fmla="val -85380"/>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dirty="0">
                <a:latin typeface="Meiryo UI" panose="020B0604030504040204" pitchFamily="50" charset="-128"/>
                <a:ea typeface="Meiryo UI" panose="020B0604030504040204" pitchFamily="50" charset="-128"/>
              </a:rPr>
              <a:t>工事完了の翌年度、遅滞なく</a:t>
            </a:r>
            <a:r>
              <a:rPr lang="ja-JP" altLang="en-US" sz="1200" dirty="0" smtClean="0">
                <a:latin typeface="Meiryo UI" panose="020B0604030504040204" pitchFamily="50" charset="-128"/>
                <a:ea typeface="Meiryo UI" panose="020B0604030504040204" pitchFamily="50" charset="-128"/>
              </a:rPr>
              <a:t>提出</a:t>
            </a:r>
            <a:endParaRPr lang="ja-JP" altLang="en-US" sz="1200" dirty="0">
              <a:latin typeface="Meiryo UI" panose="020B0604030504040204" pitchFamily="50" charset="-128"/>
              <a:ea typeface="Meiryo UI" panose="020B0604030504040204" pitchFamily="50" charset="-128"/>
            </a:endParaRPr>
          </a:p>
        </p:txBody>
      </p:sp>
      <p:sp>
        <p:nvSpPr>
          <p:cNvPr id="33"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６．災害復旧事業の事務の流れ</a:t>
            </a:r>
            <a:endParaRPr lang="ja-JP" altLang="en-US" sz="2600" kern="0" dirty="0"/>
          </a:p>
        </p:txBody>
      </p:sp>
      <p:sp>
        <p:nvSpPr>
          <p:cNvPr id="4" name="スライド番号プレースホルダー 3"/>
          <p:cNvSpPr>
            <a:spLocks noGrp="1"/>
          </p:cNvSpPr>
          <p:nvPr>
            <p:ph type="sldNum" sz="quarter" idx="12"/>
          </p:nvPr>
        </p:nvSpPr>
        <p:spPr/>
        <p:txBody>
          <a:bodyPr/>
          <a:lstStyle/>
          <a:p>
            <a:pPr>
              <a:defRPr/>
            </a:pPr>
            <a:fld id="{893F5A36-5605-494D-9191-21C9E0C89EDB}" type="slidenum">
              <a:rPr lang="en-US" altLang="ja-JP" smtClean="0"/>
              <a:pPr>
                <a:defRPr/>
              </a:pPr>
              <a:t>12</a:t>
            </a:fld>
            <a:endParaRPr lang="en-US" altLang="ja-JP"/>
          </a:p>
        </p:txBody>
      </p:sp>
    </p:spTree>
    <p:extLst>
      <p:ext uri="{BB962C8B-B14F-4D97-AF65-F5344CB8AC3E}">
        <p14:creationId xmlns:p14="http://schemas.microsoft.com/office/powerpoint/2010/main" val="24130927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225049" y="927496"/>
            <a:ext cx="8714356" cy="152113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97179" y="2599511"/>
            <a:ext cx="8299756" cy="1337143"/>
          </a:xfrm>
          <a:prstGeom prst="rect">
            <a:avLst/>
          </a:prstGeom>
          <a:gradFill flip="none" rotWithShape="1">
            <a:gsLst>
              <a:gs pos="0">
                <a:srgbClr val="CCFF99">
                  <a:shade val="30000"/>
                  <a:satMod val="115000"/>
                </a:srgbClr>
              </a:gs>
              <a:gs pos="50000">
                <a:srgbClr val="CCFF99">
                  <a:shade val="67500"/>
                  <a:satMod val="115000"/>
                </a:srgbClr>
              </a:gs>
              <a:gs pos="100000">
                <a:srgbClr val="CCFF99">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トライプ矢印 17"/>
          <p:cNvSpPr/>
          <p:nvPr/>
        </p:nvSpPr>
        <p:spPr>
          <a:xfrm>
            <a:off x="6874105" y="2610550"/>
            <a:ext cx="1754430" cy="1333859"/>
          </a:xfrm>
          <a:prstGeom prst="stripedRightArrow">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rot="16200000">
            <a:off x="3849337" y="-130046"/>
            <a:ext cx="499006" cy="6808579"/>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ホームベース 19"/>
          <p:cNvSpPr/>
          <p:nvPr/>
        </p:nvSpPr>
        <p:spPr>
          <a:xfrm>
            <a:off x="2387915" y="2761376"/>
            <a:ext cx="2746399" cy="977639"/>
          </a:xfrm>
          <a:prstGeom prst="homePlate">
            <a:avLst/>
          </a:prstGeom>
          <a:solidFill>
            <a:srgbClr val="FF9999"/>
          </a:solidFill>
          <a:ln>
            <a:solidFill>
              <a:srgbClr val="FF0000"/>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kumimoji="1" lang="ja-JP" altLang="en-US"/>
          </a:p>
        </p:txBody>
      </p:sp>
      <p:sp>
        <p:nvSpPr>
          <p:cNvPr id="21" name="ホームベース 20"/>
          <p:cNvSpPr/>
          <p:nvPr/>
        </p:nvSpPr>
        <p:spPr>
          <a:xfrm>
            <a:off x="5202715" y="2658852"/>
            <a:ext cx="469738" cy="125262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ホームベース 21"/>
          <p:cNvSpPr/>
          <p:nvPr/>
        </p:nvSpPr>
        <p:spPr>
          <a:xfrm>
            <a:off x="6039878" y="2643065"/>
            <a:ext cx="637155" cy="1232907"/>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3" name="正方形/長方形 22"/>
          <p:cNvSpPr/>
          <p:nvPr/>
        </p:nvSpPr>
        <p:spPr>
          <a:xfrm>
            <a:off x="2350524" y="2749883"/>
            <a:ext cx="2618354" cy="1219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査定設計書の作成</a:t>
            </a:r>
            <a:endParaRPr lang="en-US" altLang="ja-JP" b="1" dirty="0" smtClean="0">
              <a:solidFill>
                <a:schemeClr val="tx1"/>
              </a:solidFill>
            </a:endParaRPr>
          </a:p>
          <a:p>
            <a:pPr algn="ctr"/>
            <a:r>
              <a:rPr kumimoji="1" lang="ja-JP" altLang="en-US" dirty="0" smtClean="0">
                <a:solidFill>
                  <a:schemeClr val="tx1"/>
                </a:solidFill>
              </a:rPr>
              <a:t>（調査・測量・試験・設計</a:t>
            </a:r>
            <a:r>
              <a:rPr lang="ja-JP" altLang="en-US" sz="1460" dirty="0">
                <a:solidFill>
                  <a:schemeClr val="tx1"/>
                </a:solidFill>
              </a:rPr>
              <a:t>）</a:t>
            </a:r>
            <a:endParaRPr lang="en-US" altLang="ja-JP" sz="1460" dirty="0">
              <a:solidFill>
                <a:schemeClr val="tx1"/>
              </a:solidFill>
            </a:endParaRPr>
          </a:p>
          <a:p>
            <a:pPr algn="ctr"/>
            <a:endParaRPr lang="en-US" altLang="ja-JP" sz="1460" dirty="0">
              <a:solidFill>
                <a:schemeClr val="tx1"/>
              </a:solidFill>
            </a:endParaRPr>
          </a:p>
        </p:txBody>
      </p:sp>
      <p:sp>
        <p:nvSpPr>
          <p:cNvPr id="24" name="正方形/長方形 23"/>
          <p:cNvSpPr/>
          <p:nvPr/>
        </p:nvSpPr>
        <p:spPr>
          <a:xfrm>
            <a:off x="5146927" y="2599698"/>
            <a:ext cx="347673" cy="1369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77" dirty="0">
                <a:solidFill>
                  <a:schemeClr val="tx1"/>
                </a:solidFill>
              </a:rPr>
              <a:t>国庫負担申請</a:t>
            </a:r>
          </a:p>
        </p:txBody>
      </p:sp>
      <p:sp>
        <p:nvSpPr>
          <p:cNvPr id="25" name="正方形/長方形 24"/>
          <p:cNvSpPr/>
          <p:nvPr/>
        </p:nvSpPr>
        <p:spPr>
          <a:xfrm>
            <a:off x="7446050" y="2985568"/>
            <a:ext cx="1038100" cy="565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0" b="1" dirty="0">
                <a:solidFill>
                  <a:schemeClr val="tx1"/>
                </a:solidFill>
              </a:rPr>
              <a:t>復旧工事</a:t>
            </a:r>
            <a:endParaRPr lang="en-US" altLang="ja-JP" sz="1460" b="1" dirty="0">
              <a:solidFill>
                <a:schemeClr val="tx1"/>
              </a:solidFill>
            </a:endParaRPr>
          </a:p>
        </p:txBody>
      </p:sp>
      <p:sp>
        <p:nvSpPr>
          <p:cNvPr id="26" name="ホームベース 25"/>
          <p:cNvSpPr/>
          <p:nvPr/>
        </p:nvSpPr>
        <p:spPr>
          <a:xfrm>
            <a:off x="5831798" y="2651597"/>
            <a:ext cx="431871" cy="1224375"/>
          </a:xfrm>
          <a:prstGeom prst="homePlat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5869525" y="2623757"/>
            <a:ext cx="240916" cy="1299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0" b="1" dirty="0">
                <a:solidFill>
                  <a:schemeClr val="tx1"/>
                </a:solidFill>
              </a:rPr>
              <a:t>災害査定</a:t>
            </a:r>
            <a:endParaRPr lang="en-US" altLang="ja-JP" sz="1460" b="1" dirty="0">
              <a:solidFill>
                <a:schemeClr val="tx1"/>
              </a:solidFill>
            </a:endParaRPr>
          </a:p>
        </p:txBody>
      </p:sp>
      <p:sp>
        <p:nvSpPr>
          <p:cNvPr id="28" name="正方形/長方形 27"/>
          <p:cNvSpPr/>
          <p:nvPr/>
        </p:nvSpPr>
        <p:spPr>
          <a:xfrm>
            <a:off x="6244878" y="2764147"/>
            <a:ext cx="215863" cy="101832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77" dirty="0">
                <a:solidFill>
                  <a:schemeClr val="bg1"/>
                </a:solidFill>
              </a:rPr>
              <a:t>工事費の決定</a:t>
            </a:r>
            <a:endParaRPr lang="en-US" altLang="ja-JP" sz="1277" dirty="0">
              <a:solidFill>
                <a:schemeClr val="bg1"/>
              </a:solidFill>
            </a:endParaRPr>
          </a:p>
        </p:txBody>
      </p:sp>
      <p:sp>
        <p:nvSpPr>
          <p:cNvPr id="29" name="爆発 1 28"/>
          <p:cNvSpPr/>
          <p:nvPr/>
        </p:nvSpPr>
        <p:spPr>
          <a:xfrm>
            <a:off x="482884" y="2564904"/>
            <a:ext cx="1078169" cy="1349805"/>
          </a:xfrm>
          <a:prstGeom prst="irregularSeal1">
            <a:avLst/>
          </a:prstGeom>
          <a:solidFill>
            <a:schemeClr val="bg1"/>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838101" y="2761375"/>
            <a:ext cx="301691" cy="1036944"/>
          </a:xfrm>
          <a:prstGeom prst="rect">
            <a:avLst/>
          </a:prstGeom>
          <a:solidFill>
            <a:srgbClr val="FFFFFF">
              <a:alpha val="69804"/>
            </a:srgbClr>
          </a:solidFill>
          <a:ln>
            <a:noFill/>
          </a:ln>
          <a:effectLst>
            <a:glow rad="101600">
              <a:srgbClr val="FFCC9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60" b="1" dirty="0">
                <a:solidFill>
                  <a:schemeClr val="tx1"/>
                </a:solidFill>
              </a:rPr>
              <a:t>災害発生</a:t>
            </a:r>
            <a:endParaRPr lang="en-US" altLang="ja-JP" sz="1460" b="1" dirty="0">
              <a:solidFill>
                <a:schemeClr val="tx1"/>
              </a:solidFill>
            </a:endParaRPr>
          </a:p>
        </p:txBody>
      </p:sp>
      <p:sp>
        <p:nvSpPr>
          <p:cNvPr id="35" name="ホームベース 34"/>
          <p:cNvSpPr/>
          <p:nvPr/>
        </p:nvSpPr>
        <p:spPr>
          <a:xfrm>
            <a:off x="1723509" y="2640214"/>
            <a:ext cx="469738" cy="128267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1727582" y="2676622"/>
            <a:ext cx="322358" cy="1231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77" dirty="0">
                <a:solidFill>
                  <a:schemeClr val="tx1"/>
                </a:solidFill>
              </a:rPr>
              <a:t>災害報告</a:t>
            </a:r>
            <a:endParaRPr lang="en-US" altLang="ja-JP" sz="1277" dirty="0">
              <a:solidFill>
                <a:schemeClr val="tx1"/>
              </a:solidFill>
            </a:endParaRPr>
          </a:p>
        </p:txBody>
      </p:sp>
      <p:sp>
        <p:nvSpPr>
          <p:cNvPr id="37" name="角丸四角形 36"/>
          <p:cNvSpPr/>
          <p:nvPr/>
        </p:nvSpPr>
        <p:spPr>
          <a:xfrm>
            <a:off x="1407025" y="2649776"/>
            <a:ext cx="4371755" cy="1243945"/>
          </a:xfrm>
          <a:prstGeom prst="round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225050" y="4509120"/>
            <a:ext cx="8758090" cy="2331295"/>
          </a:xfrm>
          <a:prstGeom prst="roundRect">
            <a:avLst>
              <a:gd name="adj" fmla="val 929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dirty="0" smtClean="0">
                <a:solidFill>
                  <a:schemeClr val="tx1"/>
                </a:solidFill>
                <a:latin typeface="+mn-ea"/>
              </a:rPr>
              <a:t>１．補助率　</a:t>
            </a:r>
            <a:r>
              <a:rPr lang="ja-JP" altLang="en-US" sz="1600" dirty="0" smtClean="0">
                <a:solidFill>
                  <a:schemeClr val="tx1"/>
                </a:solidFill>
                <a:latin typeface="+mn-ea"/>
              </a:rPr>
              <a:t>補助対象</a:t>
            </a:r>
            <a:r>
              <a:rPr kumimoji="1" lang="ja-JP" altLang="en-US" sz="1600" dirty="0" smtClean="0">
                <a:solidFill>
                  <a:schemeClr val="tx1"/>
                </a:solidFill>
                <a:latin typeface="+mn-ea"/>
              </a:rPr>
              <a:t>委託費の１／２</a:t>
            </a:r>
            <a:endParaRPr kumimoji="1" lang="en-US" altLang="ja-JP" sz="1600" dirty="0" smtClean="0">
              <a:solidFill>
                <a:schemeClr val="tx1"/>
              </a:solidFill>
              <a:latin typeface="+mn-ea"/>
            </a:endParaRPr>
          </a:p>
          <a:p>
            <a:r>
              <a:rPr lang="ja-JP" altLang="en-US" sz="1600" dirty="0">
                <a:solidFill>
                  <a:schemeClr val="tx1"/>
                </a:solidFill>
                <a:latin typeface="+mn-ea"/>
              </a:rPr>
              <a:t>２</a:t>
            </a:r>
            <a:r>
              <a:rPr lang="ja-JP" altLang="en-US" sz="1600" dirty="0" smtClean="0">
                <a:solidFill>
                  <a:schemeClr val="tx1"/>
                </a:solidFill>
                <a:latin typeface="+mn-ea"/>
              </a:rPr>
              <a:t>．補助対象の概要</a:t>
            </a:r>
            <a:endParaRPr kumimoji="1" lang="en-US" altLang="ja-JP" sz="1600" dirty="0" smtClean="0">
              <a:solidFill>
                <a:schemeClr val="tx1"/>
              </a:solidFill>
              <a:latin typeface="+mn-ea"/>
            </a:endParaRPr>
          </a:p>
          <a:p>
            <a:r>
              <a:rPr lang="ja-JP" altLang="en-US" sz="1600" dirty="0">
                <a:solidFill>
                  <a:schemeClr val="tx1"/>
                </a:solidFill>
                <a:latin typeface="+mn-ea"/>
              </a:rPr>
              <a:t>　</a:t>
            </a:r>
            <a:r>
              <a:rPr lang="ja-JP" altLang="en-US" sz="1600" dirty="0" smtClean="0">
                <a:solidFill>
                  <a:schemeClr val="tx1"/>
                </a:solidFill>
                <a:latin typeface="+mn-ea"/>
              </a:rPr>
              <a:t>　</a:t>
            </a:r>
            <a:r>
              <a:rPr kumimoji="1" lang="ja-JP" altLang="en-US" sz="1600" dirty="0" smtClean="0">
                <a:solidFill>
                  <a:schemeClr val="tx1"/>
                </a:solidFill>
                <a:latin typeface="+mn-ea"/>
              </a:rPr>
              <a:t>①激甚災害のうち特に被害が激甚な災害により被災した</a:t>
            </a:r>
            <a:r>
              <a:rPr lang="ja-JP" altLang="en-US" sz="1600" dirty="0" smtClean="0">
                <a:solidFill>
                  <a:schemeClr val="tx1"/>
                </a:solidFill>
                <a:latin typeface="+mn-ea"/>
              </a:rPr>
              <a:t>箇所に要した委託費（上限あり）</a:t>
            </a:r>
            <a:endParaRPr lang="en-US" altLang="ja-JP" sz="1600" dirty="0" smtClean="0">
              <a:solidFill>
                <a:schemeClr val="tx1"/>
              </a:solidFill>
              <a:latin typeface="+mn-ea"/>
            </a:endParaRPr>
          </a:p>
          <a:p>
            <a:r>
              <a:rPr kumimoji="1" lang="ja-JP" altLang="en-US" sz="1600" dirty="0">
                <a:solidFill>
                  <a:schemeClr val="tx1"/>
                </a:solidFill>
                <a:latin typeface="+mn-ea"/>
              </a:rPr>
              <a:t>　</a:t>
            </a:r>
            <a:r>
              <a:rPr kumimoji="1" lang="ja-JP" altLang="en-US" sz="1600" dirty="0" smtClean="0">
                <a:solidFill>
                  <a:schemeClr val="tx1"/>
                </a:solidFill>
                <a:latin typeface="+mn-ea"/>
              </a:rPr>
              <a:t>　②特殊な構造や復旧工法等に</a:t>
            </a:r>
            <a:r>
              <a:rPr lang="ja-JP" altLang="en-US" sz="1600" dirty="0" smtClean="0">
                <a:solidFill>
                  <a:schemeClr val="tx1"/>
                </a:solidFill>
                <a:latin typeface="+mn-ea"/>
              </a:rPr>
              <a:t>要した委託費で、</a:t>
            </a:r>
            <a:r>
              <a:rPr kumimoji="1" lang="ja-JP" altLang="en-US" sz="1600" dirty="0" smtClean="0">
                <a:solidFill>
                  <a:schemeClr val="tx1"/>
                </a:solidFill>
                <a:latin typeface="+mn-ea"/>
              </a:rPr>
              <a:t>１箇所に</a:t>
            </a:r>
            <a:r>
              <a:rPr lang="ja-JP" altLang="en-US" sz="1600" dirty="0" smtClean="0">
                <a:solidFill>
                  <a:schemeClr val="tx1"/>
                </a:solidFill>
                <a:latin typeface="+mn-ea"/>
              </a:rPr>
              <a:t>おいて</a:t>
            </a:r>
            <a:r>
              <a:rPr lang="en-US" altLang="ja-JP" sz="1600" dirty="0" smtClean="0">
                <a:solidFill>
                  <a:schemeClr val="tx1"/>
                </a:solidFill>
                <a:latin typeface="+mn-ea"/>
              </a:rPr>
              <a:t>500</a:t>
            </a:r>
            <a:r>
              <a:rPr lang="ja-JP" altLang="en-US" sz="1600" dirty="0" smtClean="0">
                <a:solidFill>
                  <a:schemeClr val="tx1"/>
                </a:solidFill>
                <a:latin typeface="+mn-ea"/>
              </a:rPr>
              <a:t>万円以上かつ工事費の</a:t>
            </a:r>
            <a:r>
              <a:rPr lang="en-US" altLang="ja-JP" sz="1600" dirty="0" smtClean="0">
                <a:solidFill>
                  <a:schemeClr val="tx1"/>
                </a:solidFill>
                <a:latin typeface="+mn-ea"/>
              </a:rPr>
              <a:t>7</a:t>
            </a:r>
            <a:r>
              <a:rPr lang="ja-JP" altLang="en-US" sz="1600" dirty="0" smtClean="0">
                <a:solidFill>
                  <a:schemeClr val="tx1"/>
                </a:solidFill>
                <a:latin typeface="+mn-ea"/>
              </a:rPr>
              <a:t>％　</a:t>
            </a:r>
            <a:endParaRPr lang="en-US" altLang="ja-JP" sz="1600" dirty="0" smtClean="0">
              <a:solidFill>
                <a:schemeClr val="tx1"/>
              </a:solidFill>
              <a:latin typeface="+mn-ea"/>
            </a:endParaRPr>
          </a:p>
          <a:p>
            <a:r>
              <a:rPr lang="ja-JP" altLang="en-US" sz="1600" dirty="0">
                <a:solidFill>
                  <a:schemeClr val="tx1"/>
                </a:solidFill>
                <a:latin typeface="+mn-ea"/>
              </a:rPr>
              <a:t>　</a:t>
            </a:r>
            <a:r>
              <a:rPr lang="ja-JP" altLang="en-US" sz="1600" dirty="0" smtClean="0">
                <a:solidFill>
                  <a:schemeClr val="tx1"/>
                </a:solidFill>
                <a:latin typeface="+mn-ea"/>
              </a:rPr>
              <a:t>　　 以上となるもの</a:t>
            </a:r>
            <a:endParaRPr lang="en-US" altLang="ja-JP" sz="1600" dirty="0" smtClean="0">
              <a:solidFill>
                <a:schemeClr val="tx1"/>
              </a:solidFill>
              <a:latin typeface="+mn-ea"/>
            </a:endParaRPr>
          </a:p>
          <a:p>
            <a:r>
              <a:rPr kumimoji="1" lang="ja-JP" altLang="en-US" sz="1600" dirty="0">
                <a:solidFill>
                  <a:schemeClr val="tx1"/>
                </a:solidFill>
                <a:latin typeface="+mn-ea"/>
              </a:rPr>
              <a:t>　</a:t>
            </a:r>
            <a:r>
              <a:rPr kumimoji="1" lang="ja-JP" altLang="en-US" sz="1600" dirty="0" smtClean="0">
                <a:solidFill>
                  <a:schemeClr val="tx1"/>
                </a:solidFill>
                <a:latin typeface="+mn-ea"/>
              </a:rPr>
              <a:t>　　　・地すべり対策工法を実施する箇所</a:t>
            </a:r>
            <a:endParaRPr kumimoji="1" lang="en-US" altLang="ja-JP" sz="1600" dirty="0" smtClean="0">
              <a:solidFill>
                <a:schemeClr val="tx1"/>
              </a:solidFill>
              <a:latin typeface="+mn-ea"/>
            </a:endParaRPr>
          </a:p>
          <a:p>
            <a:r>
              <a:rPr lang="ja-JP" altLang="en-US" sz="1600" dirty="0">
                <a:solidFill>
                  <a:schemeClr val="tx1"/>
                </a:solidFill>
                <a:latin typeface="+mn-ea"/>
              </a:rPr>
              <a:t>　</a:t>
            </a:r>
            <a:r>
              <a:rPr lang="ja-JP" altLang="en-US" sz="1600" dirty="0" smtClean="0">
                <a:solidFill>
                  <a:schemeClr val="tx1"/>
                </a:solidFill>
                <a:latin typeface="+mn-ea"/>
              </a:rPr>
              <a:t>　　　・体育館その他の建築物であってその主要構造部に被害が認められる箇所</a:t>
            </a:r>
            <a:r>
              <a:rPr lang="ja-JP" altLang="en-US" sz="1600" dirty="0">
                <a:solidFill>
                  <a:schemeClr val="tx1"/>
                </a:solidFill>
                <a:latin typeface="+mn-ea"/>
              </a:rPr>
              <a:t>　</a:t>
            </a:r>
            <a:r>
              <a:rPr lang="ja-JP" altLang="en-US" sz="1600" dirty="0" smtClean="0">
                <a:solidFill>
                  <a:schemeClr val="tx1"/>
                </a:solidFill>
                <a:latin typeface="+mn-ea"/>
              </a:rPr>
              <a:t>　等</a:t>
            </a:r>
            <a:endParaRPr lang="en-US" altLang="ja-JP" sz="1600" dirty="0" smtClean="0">
              <a:solidFill>
                <a:schemeClr val="tx1"/>
              </a:solidFill>
              <a:latin typeface="+mn-ea"/>
            </a:endParaRPr>
          </a:p>
          <a:p>
            <a:endParaRPr lang="en-US" altLang="ja-JP" sz="1600" dirty="0" smtClean="0">
              <a:solidFill>
                <a:schemeClr val="tx1"/>
              </a:solidFill>
              <a:latin typeface="+mn-ea"/>
            </a:endParaRPr>
          </a:p>
          <a:p>
            <a:r>
              <a:rPr kumimoji="1" lang="en-US" altLang="ja-JP" sz="1600" dirty="0" smtClean="0">
                <a:solidFill>
                  <a:schemeClr val="tx1"/>
                </a:solidFill>
                <a:latin typeface="+mn-ea"/>
              </a:rPr>
              <a:t>※</a:t>
            </a:r>
            <a:r>
              <a:rPr kumimoji="1" lang="ja-JP" altLang="en-US" sz="1600" dirty="0" smtClean="0">
                <a:solidFill>
                  <a:schemeClr val="tx1"/>
                </a:solidFill>
                <a:latin typeface="+mn-ea"/>
              </a:rPr>
              <a:t>その他、地方公共団体における被害総額及び委託費の</a:t>
            </a:r>
            <a:r>
              <a:rPr lang="ja-JP" altLang="en-US" sz="1600" dirty="0">
                <a:solidFill>
                  <a:schemeClr val="tx1"/>
                </a:solidFill>
                <a:latin typeface="+mn-ea"/>
              </a:rPr>
              <a:t>補助</a:t>
            </a:r>
            <a:r>
              <a:rPr lang="ja-JP" altLang="en-US" sz="1600" dirty="0" smtClean="0">
                <a:solidFill>
                  <a:schemeClr val="tx1"/>
                </a:solidFill>
                <a:latin typeface="+mn-ea"/>
              </a:rPr>
              <a:t>金額合計等の要件あり。</a:t>
            </a:r>
            <a:endParaRPr kumimoji="1" lang="ja-JP" altLang="en-US" sz="1600" dirty="0">
              <a:solidFill>
                <a:schemeClr val="tx1"/>
              </a:solidFill>
              <a:latin typeface="+mn-ea"/>
            </a:endParaRPr>
          </a:p>
        </p:txBody>
      </p:sp>
      <p:sp>
        <p:nvSpPr>
          <p:cNvPr id="44" name="正方形/長方形 43"/>
          <p:cNvSpPr/>
          <p:nvPr/>
        </p:nvSpPr>
        <p:spPr>
          <a:xfrm>
            <a:off x="78818" y="548680"/>
            <a:ext cx="962123" cy="369332"/>
          </a:xfrm>
          <a:prstGeom prst="rect">
            <a:avLst/>
          </a:prstGeom>
        </p:spPr>
        <p:txBody>
          <a:bodyPr wrap="none">
            <a:spAutoFit/>
          </a:bodyPr>
          <a:lstStyle/>
          <a:p>
            <a:r>
              <a:rPr lang="ja-JP" altLang="en-US" b="1" u="sng" kern="0" dirty="0" smtClean="0"/>
              <a:t>１．概要</a:t>
            </a:r>
            <a:endParaRPr lang="en-US" altLang="ja-JP" b="1" u="sng" kern="0" dirty="0"/>
          </a:p>
        </p:txBody>
      </p:sp>
      <p:sp>
        <p:nvSpPr>
          <p:cNvPr id="31" name="テキスト ボックス 30"/>
          <p:cNvSpPr txBox="1"/>
          <p:nvPr/>
        </p:nvSpPr>
        <p:spPr>
          <a:xfrm>
            <a:off x="389461" y="1011430"/>
            <a:ext cx="8549943" cy="1323439"/>
          </a:xfrm>
          <a:prstGeom prst="rect">
            <a:avLst/>
          </a:prstGeom>
          <a:noFill/>
        </p:spPr>
        <p:txBody>
          <a:bodyPr wrap="square" rtlCol="0">
            <a:spAutoFit/>
          </a:bodyPr>
          <a:lstStyle/>
          <a:p>
            <a:r>
              <a:rPr lang="ja-JP" altLang="en-US" sz="1600" kern="0" dirty="0" smtClean="0"/>
              <a:t>近年、自然災害（豪雨・地震）が頻発化・激甚化し、公園施設の災害が多発・大型化。</a:t>
            </a:r>
            <a:endParaRPr lang="en-US" altLang="ja-JP" sz="1600" kern="0" dirty="0" smtClean="0"/>
          </a:p>
          <a:p>
            <a:r>
              <a:rPr lang="ja-JP" altLang="en-US" sz="1600" kern="0" dirty="0" smtClean="0"/>
              <a:t>そのため、</a:t>
            </a:r>
            <a:r>
              <a:rPr lang="ja-JP" altLang="en-US" sz="1600" u="sng" kern="0" dirty="0" smtClean="0"/>
              <a:t>公園の災害復旧事業にかかる査定設計委託費が地方公共団体の大きな負担となっている</a:t>
            </a:r>
            <a:r>
              <a:rPr lang="ja-JP" altLang="en-US" sz="1600" kern="0" dirty="0" smtClean="0"/>
              <a:t>。</a:t>
            </a:r>
            <a:endParaRPr lang="en-US" altLang="ja-JP" sz="1600" kern="0" dirty="0" smtClean="0"/>
          </a:p>
          <a:p>
            <a:r>
              <a:rPr lang="ja-JP" altLang="en-US" sz="1600" kern="0" dirty="0" smtClean="0"/>
              <a:t>よって、これまで補助対象とされていなかった</a:t>
            </a:r>
            <a:r>
              <a:rPr lang="ja-JP" altLang="en-US" sz="1600" b="1" u="sng" kern="0" dirty="0" smtClean="0"/>
              <a:t>公園の災害復旧事業における設計委託費について新たに補助することとし、地方</a:t>
            </a:r>
            <a:r>
              <a:rPr lang="ja-JP" altLang="en-US" sz="1600" b="1" u="sng" kern="0" dirty="0"/>
              <a:t>公共</a:t>
            </a:r>
            <a:r>
              <a:rPr lang="ja-JP" altLang="en-US" sz="1600" b="1" u="sng" kern="0" dirty="0" smtClean="0"/>
              <a:t>団体の負担軽減を図る。</a:t>
            </a:r>
            <a:endParaRPr lang="en-US" altLang="ja-JP" sz="1600" b="1" u="sng" kern="0" dirty="0"/>
          </a:p>
        </p:txBody>
      </p:sp>
      <p:sp>
        <p:nvSpPr>
          <p:cNvPr id="32" name="正方形/長方形 31"/>
          <p:cNvSpPr/>
          <p:nvPr/>
        </p:nvSpPr>
        <p:spPr>
          <a:xfrm>
            <a:off x="126160" y="4078813"/>
            <a:ext cx="1426994" cy="646331"/>
          </a:xfrm>
          <a:prstGeom prst="rect">
            <a:avLst/>
          </a:prstGeom>
        </p:spPr>
        <p:txBody>
          <a:bodyPr wrap="none">
            <a:spAutoFit/>
          </a:bodyPr>
          <a:lstStyle/>
          <a:p>
            <a:r>
              <a:rPr lang="ja-JP" altLang="en-US" b="1" u="sng" kern="0" dirty="0" smtClean="0"/>
              <a:t>２．補助対象</a:t>
            </a:r>
            <a:endParaRPr lang="en-US" altLang="ja-JP" b="1" u="sng" kern="0" dirty="0" smtClean="0"/>
          </a:p>
          <a:p>
            <a:endParaRPr lang="en-US" altLang="ja-JP" b="1" u="sng" kern="0" dirty="0"/>
          </a:p>
        </p:txBody>
      </p:sp>
      <p:sp>
        <p:nvSpPr>
          <p:cNvPr id="34" name="角丸四角形 33"/>
          <p:cNvSpPr/>
          <p:nvPr/>
        </p:nvSpPr>
        <p:spPr>
          <a:xfrm>
            <a:off x="2845372" y="2682559"/>
            <a:ext cx="1570774" cy="302531"/>
          </a:xfrm>
          <a:prstGeom prst="roundRect">
            <a:avLst/>
          </a:prstGeom>
          <a:solidFill>
            <a:srgbClr val="FFCC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rgbClr val="FF0000"/>
                </a:solidFill>
              </a:rPr>
              <a:t>補助</a:t>
            </a:r>
            <a:r>
              <a:rPr lang="ja-JP" altLang="en-US" sz="1600" dirty="0">
                <a:solidFill>
                  <a:srgbClr val="FF0000"/>
                </a:solidFill>
              </a:rPr>
              <a:t>対象</a:t>
            </a:r>
            <a:endParaRPr lang="en-US" altLang="ja-JP" sz="1600" dirty="0" smtClean="0">
              <a:solidFill>
                <a:srgbClr val="FF0000"/>
              </a:solidFill>
            </a:endParaRPr>
          </a:p>
        </p:txBody>
      </p:sp>
      <p:sp>
        <p:nvSpPr>
          <p:cNvPr id="38"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７．査定設計委託費等の補助</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C5CB798A-B002-4A16-AADB-31FB16F02B43}" type="slidenum">
              <a:rPr lang="en-US" altLang="ja-JP" smtClean="0"/>
              <a:pPr>
                <a:defRPr/>
              </a:pPr>
              <a:t>13</a:t>
            </a:fld>
            <a:endParaRPr lang="en-US" altLang="ja-JP"/>
          </a:p>
        </p:txBody>
      </p:sp>
    </p:spTree>
    <p:extLst>
      <p:ext uri="{BB962C8B-B14F-4D97-AF65-F5344CB8AC3E}">
        <p14:creationId xmlns:p14="http://schemas.microsoft.com/office/powerpoint/2010/main" val="2932912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6"/>
          <p:cNvSpPr>
            <a:spLocks noChangeArrowheads="1"/>
          </p:cNvSpPr>
          <p:nvPr/>
        </p:nvSpPr>
        <p:spPr bwMode="auto">
          <a:xfrm>
            <a:off x="-3520" y="559559"/>
            <a:ext cx="9133872" cy="6305266"/>
          </a:xfrm>
          <a:prstGeom prst="rect">
            <a:avLst/>
          </a:prstGeom>
          <a:noFill/>
          <a:ln w="9525">
            <a:noFill/>
            <a:miter lim="800000"/>
            <a:headEnd/>
            <a:tailEnd/>
          </a:ln>
        </p:spPr>
        <p:txBody>
          <a:bodyPr wrap="none" anchor="t" anchorCtr="0"/>
          <a:lstStyle/>
          <a:p>
            <a:pPr>
              <a:spcBef>
                <a:spcPct val="20000"/>
              </a:spcBef>
            </a:pPr>
            <a:r>
              <a:rPr lang="ja-JP" altLang="en-US" sz="3200" dirty="0" smtClean="0">
                <a:latin typeface="Meiryo UI" panose="020B0604030504040204" pitchFamily="50" charset="-128"/>
                <a:ea typeface="Meiryo UI" panose="020B0604030504040204" pitchFamily="50" charset="-128"/>
              </a:rPr>
              <a:t>　○施設台帳</a:t>
            </a:r>
            <a:endParaRPr lang="en-US" altLang="ja-JP" sz="3200" dirty="0" smtClean="0">
              <a:latin typeface="Meiryo UI" panose="020B0604030504040204" pitchFamily="50" charset="-128"/>
              <a:ea typeface="Meiryo UI" panose="020B0604030504040204" pitchFamily="50" charset="-128"/>
            </a:endParaRPr>
          </a:p>
          <a:p>
            <a:pPr>
              <a:spcBef>
                <a:spcPct val="20000"/>
              </a:spcBef>
            </a:pPr>
            <a:r>
              <a:rPr lang="ja-JP" altLang="en-US" dirty="0" smtClean="0">
                <a:latin typeface="Meiryo UI" panose="020B0604030504040204" pitchFamily="50" charset="-128"/>
                <a:ea typeface="Meiryo UI" panose="020B0604030504040204" pitchFamily="50" charset="-128"/>
              </a:rPr>
              <a:t>　  　　 災害復旧事業の対象となる施設</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「公園施設」等</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であることを</a:t>
            </a:r>
            <a:r>
              <a:rPr lang="ja-JP" altLang="en-US" dirty="0" smtClean="0">
                <a:solidFill>
                  <a:srgbClr val="FF0000"/>
                </a:solidFill>
                <a:latin typeface="Meiryo UI" panose="020B0604030504040204" pitchFamily="50" charset="-128"/>
                <a:ea typeface="Meiryo UI" panose="020B0604030504040204" pitchFamily="50" charset="-128"/>
              </a:rPr>
              <a:t>施設台帳</a:t>
            </a:r>
            <a:r>
              <a:rPr lang="ja-JP" altLang="en-US" dirty="0" smtClean="0">
                <a:latin typeface="Meiryo UI" panose="020B0604030504040204" pitchFamily="50" charset="-128"/>
                <a:ea typeface="Meiryo UI" panose="020B0604030504040204" pitchFamily="50" charset="-128"/>
              </a:rPr>
              <a:t>等</a:t>
            </a:r>
            <a:r>
              <a:rPr lang="ja-JP" altLang="en-US" dirty="0">
                <a:latin typeface="Meiryo UI" panose="020B0604030504040204" pitchFamily="50" charset="-128"/>
                <a:ea typeface="Meiryo UI" panose="020B0604030504040204" pitchFamily="50" charset="-128"/>
              </a:rPr>
              <a:t>で</a:t>
            </a:r>
            <a:r>
              <a:rPr lang="ja-JP" altLang="en-US" dirty="0" smtClean="0">
                <a:latin typeface="Meiryo UI" panose="020B0604030504040204" pitchFamily="50" charset="-128"/>
                <a:ea typeface="Meiryo UI" panose="020B0604030504040204" pitchFamily="50" charset="-128"/>
              </a:rPr>
              <a:t>確認</a:t>
            </a:r>
            <a:endParaRPr lang="en-US" altLang="ja-JP" dirty="0" smtClean="0">
              <a:latin typeface="Meiryo UI" panose="020B0604030504040204" pitchFamily="50" charset="-128"/>
              <a:ea typeface="Meiryo UI" panose="020B0604030504040204" pitchFamily="50" charset="-128"/>
            </a:endParaRPr>
          </a:p>
          <a:p>
            <a:pPr>
              <a:spcBef>
                <a:spcPct val="20000"/>
              </a:spcBef>
            </a:pPr>
            <a:r>
              <a:rPr lang="ja-JP" altLang="en-US" dirty="0" smtClean="0">
                <a:latin typeface="Meiryo UI" panose="020B0604030504040204" pitchFamily="50" charset="-128"/>
                <a:ea typeface="Meiryo UI" panose="020B0604030504040204" pitchFamily="50" charset="-128"/>
              </a:rPr>
              <a:t>　　　　 </a:t>
            </a:r>
            <a:r>
              <a:rPr lang="ja-JP" altLang="en-US" sz="3200" b="1" dirty="0" smtClean="0">
                <a:solidFill>
                  <a:srgbClr val="FF0000"/>
                </a:solidFill>
                <a:latin typeface="Meiryo UI" panose="020B0604030504040204" pitchFamily="50" charset="-128"/>
                <a:ea typeface="Meiryo UI" panose="020B0604030504040204" pitchFamily="50" charset="-128"/>
              </a:rPr>
              <a:t>⇒　</a:t>
            </a:r>
            <a:r>
              <a:rPr lang="ja-JP" altLang="en-US" sz="3200" b="1" u="sng" dirty="0" smtClean="0">
                <a:solidFill>
                  <a:srgbClr val="FF0000"/>
                </a:solidFill>
                <a:latin typeface="Meiryo UI" panose="020B0604030504040204" pitchFamily="50" charset="-128"/>
                <a:ea typeface="Meiryo UI" panose="020B0604030504040204" pitchFamily="50" charset="-128"/>
              </a:rPr>
              <a:t>日頃から、台帳の整備を！</a:t>
            </a:r>
            <a:endParaRPr lang="en-US" altLang="ja-JP" sz="3200" b="1" u="sng" dirty="0" smtClean="0">
              <a:solidFill>
                <a:srgbClr val="FF0000"/>
              </a:solidFill>
              <a:latin typeface="Meiryo UI" panose="020B0604030504040204" pitchFamily="50" charset="-128"/>
              <a:ea typeface="Meiryo UI" panose="020B0604030504040204" pitchFamily="50" charset="-128"/>
            </a:endParaRPr>
          </a:p>
          <a:p>
            <a:pPr>
              <a:spcBef>
                <a:spcPct val="20000"/>
              </a:spcBef>
            </a:pPr>
            <a:endParaRPr lang="en-US" altLang="ja-JP" dirty="0" smtClean="0">
              <a:latin typeface="Meiryo UI" panose="020B0604030504040204" pitchFamily="50" charset="-128"/>
              <a:ea typeface="Meiryo UI" panose="020B0604030504040204" pitchFamily="50" charset="-128"/>
            </a:endParaRPr>
          </a:p>
          <a:p>
            <a:pPr>
              <a:spcBef>
                <a:spcPct val="20000"/>
              </a:spcBef>
            </a:pPr>
            <a:r>
              <a:rPr lang="ja-JP" altLang="en-US" sz="3200" dirty="0" smtClean="0">
                <a:latin typeface="Meiryo UI" panose="020B0604030504040204" pitchFamily="50" charset="-128"/>
                <a:ea typeface="Meiryo UI" panose="020B0604030504040204" pitchFamily="50" charset="-128"/>
              </a:rPr>
              <a:t>　○</a:t>
            </a:r>
            <a:r>
              <a:rPr lang="ja-JP" altLang="en-US" sz="3200" dirty="0">
                <a:latin typeface="Meiryo UI" panose="020B0604030504040204" pitchFamily="50" charset="-128"/>
                <a:ea typeface="Meiryo UI" panose="020B0604030504040204" pitchFamily="50" charset="-128"/>
              </a:rPr>
              <a:t>維持管理（現場写真</a:t>
            </a:r>
            <a:r>
              <a:rPr lang="ja-JP" altLang="en-US" sz="3200" dirty="0" smtClean="0">
                <a:latin typeface="Meiryo UI" panose="020B0604030504040204" pitchFamily="50" charset="-128"/>
                <a:ea typeface="Meiryo UI" panose="020B0604030504040204" pitchFamily="50" charset="-128"/>
              </a:rPr>
              <a:t>）</a:t>
            </a:r>
            <a:endParaRPr lang="en-US" altLang="ja-JP" sz="3200" dirty="0" smtClean="0">
              <a:latin typeface="Meiryo UI" panose="020B0604030504040204" pitchFamily="50" charset="-128"/>
              <a:ea typeface="Meiryo UI" panose="020B0604030504040204" pitchFamily="50" charset="-128"/>
            </a:endParaRPr>
          </a:p>
          <a:p>
            <a:pPr>
              <a:spcBef>
                <a:spcPct val="20000"/>
              </a:spcBef>
            </a:pPr>
            <a:r>
              <a:rPr lang="ja-JP" altLang="en-US" dirty="0">
                <a:solidFill>
                  <a:srgbClr val="FF0000"/>
                </a:solidFill>
                <a:latin typeface="Meiryo UI" panose="020B0604030504040204" pitchFamily="50" charset="-128"/>
                <a:ea typeface="Meiryo UI" panose="020B0604030504040204" pitchFamily="50" charset="-128"/>
              </a:rPr>
              <a:t>　</a:t>
            </a:r>
            <a:r>
              <a:rPr lang="ja-JP" altLang="en-US" dirty="0" smtClean="0">
                <a:solidFill>
                  <a:srgbClr val="FF0000"/>
                </a:solidFill>
                <a:latin typeface="Meiryo UI" panose="020B0604030504040204" pitchFamily="50" charset="-128"/>
                <a:ea typeface="Meiryo UI" panose="020B0604030504040204" pitchFamily="50" charset="-128"/>
              </a:rPr>
              <a:t> 　　  被災前</a:t>
            </a:r>
            <a:r>
              <a:rPr lang="ja-JP" altLang="en-US" dirty="0">
                <a:solidFill>
                  <a:srgbClr val="FF0000"/>
                </a:solidFill>
                <a:latin typeface="Meiryo UI" panose="020B0604030504040204" pitchFamily="50" charset="-128"/>
                <a:ea typeface="Meiryo UI" panose="020B0604030504040204" pitchFamily="50" charset="-128"/>
              </a:rPr>
              <a:t>の状態</a:t>
            </a:r>
            <a:r>
              <a:rPr lang="ja-JP" altLang="en-US" dirty="0">
                <a:latin typeface="Meiryo UI" panose="020B0604030504040204" pitchFamily="50" charset="-128"/>
                <a:ea typeface="Meiryo UI" panose="020B0604030504040204" pitchFamily="50" charset="-128"/>
              </a:rPr>
              <a:t>を原形として復旧の要否・程度を確認</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特に芝生の枯死や土面の荒れ等</a:t>
            </a:r>
            <a:r>
              <a:rPr lang="en-US" altLang="ja-JP" dirty="0">
                <a:latin typeface="Meiryo UI" panose="020B0604030504040204" pitchFamily="50" charset="-128"/>
                <a:ea typeface="Meiryo UI" panose="020B0604030504040204" pitchFamily="50" charset="-128"/>
              </a:rPr>
              <a:t>)</a:t>
            </a:r>
          </a:p>
          <a:p>
            <a:pPr>
              <a:spcBef>
                <a:spcPct val="20000"/>
              </a:spcBef>
            </a:pPr>
            <a:r>
              <a:rPr lang="ja-JP" altLang="en-US" sz="3200" dirty="0">
                <a:latin typeface="Meiryo UI" panose="020B0604030504040204" pitchFamily="50" charset="-128"/>
                <a:ea typeface="Meiryo UI" panose="020B0604030504040204" pitchFamily="50" charset="-128"/>
              </a:rPr>
              <a:t>　</a:t>
            </a:r>
            <a:r>
              <a:rPr lang="ja-JP" altLang="en-US" sz="3200" dirty="0" smtClean="0">
                <a:latin typeface="Meiryo UI" panose="020B0604030504040204" pitchFamily="50" charset="-128"/>
                <a:ea typeface="Meiryo UI" panose="020B0604030504040204" pitchFamily="50" charset="-128"/>
              </a:rPr>
              <a:t>　 </a:t>
            </a:r>
            <a:r>
              <a:rPr lang="ja-JP" altLang="en-US" sz="3200" b="1" dirty="0" smtClean="0">
                <a:solidFill>
                  <a:srgbClr val="FF0000"/>
                </a:solidFill>
                <a:latin typeface="Meiryo UI" panose="020B0604030504040204" pitchFamily="50" charset="-128"/>
                <a:ea typeface="Meiryo UI" panose="020B0604030504040204" pitchFamily="50" charset="-128"/>
              </a:rPr>
              <a:t>⇒</a:t>
            </a:r>
            <a:r>
              <a:rPr lang="ja-JP" altLang="en-US" sz="3200" b="1" dirty="0">
                <a:solidFill>
                  <a:srgbClr val="FF0000"/>
                </a:solidFill>
                <a:latin typeface="Meiryo UI" panose="020B0604030504040204" pitchFamily="50" charset="-128"/>
                <a:ea typeface="Meiryo UI" panose="020B0604030504040204" pitchFamily="50" charset="-128"/>
              </a:rPr>
              <a:t>　</a:t>
            </a:r>
            <a:r>
              <a:rPr lang="ja-JP" altLang="en-US" sz="3200" b="1" u="sng" dirty="0">
                <a:solidFill>
                  <a:srgbClr val="FF0000"/>
                </a:solidFill>
                <a:latin typeface="Meiryo UI" panose="020B0604030504040204" pitchFamily="50" charset="-128"/>
                <a:ea typeface="Meiryo UI" panose="020B0604030504040204" pitchFamily="50" charset="-128"/>
              </a:rPr>
              <a:t>日頃から、適切な維持管理（日付入写真・</a:t>
            </a:r>
            <a:endParaRPr lang="en-US" altLang="ja-JP" sz="3200" b="1" u="sng" dirty="0">
              <a:solidFill>
                <a:srgbClr val="FF0000"/>
              </a:solidFill>
              <a:latin typeface="Meiryo UI" panose="020B0604030504040204" pitchFamily="50" charset="-128"/>
              <a:ea typeface="Meiryo UI" panose="020B0604030504040204" pitchFamily="50" charset="-128"/>
            </a:endParaRPr>
          </a:p>
          <a:p>
            <a:pPr>
              <a:spcBef>
                <a:spcPct val="20000"/>
              </a:spcBef>
            </a:pPr>
            <a:r>
              <a:rPr lang="ja-JP" altLang="en-US" sz="3200" b="1" dirty="0">
                <a:solidFill>
                  <a:srgbClr val="FF0000"/>
                </a:solidFill>
                <a:latin typeface="Meiryo UI" panose="020B0604030504040204" pitchFamily="50" charset="-128"/>
                <a:ea typeface="Meiryo UI" panose="020B0604030504040204" pitchFamily="50" charset="-128"/>
              </a:rPr>
              <a:t>　　　　　</a:t>
            </a:r>
            <a:r>
              <a:rPr lang="ja-JP" altLang="en-US" sz="3200" b="1" u="sng" dirty="0">
                <a:solidFill>
                  <a:srgbClr val="FF0000"/>
                </a:solidFill>
                <a:latin typeface="Meiryo UI" panose="020B0604030504040204" pitchFamily="50" charset="-128"/>
                <a:ea typeface="Meiryo UI" panose="020B0604030504040204" pitchFamily="50" charset="-128"/>
              </a:rPr>
              <a:t>日誌等）を！</a:t>
            </a:r>
            <a:endParaRPr lang="en-US" altLang="ja-JP" sz="3200" b="1" u="sng" dirty="0">
              <a:solidFill>
                <a:srgbClr val="FF0000"/>
              </a:solidFill>
              <a:latin typeface="Meiryo UI" panose="020B0604030504040204" pitchFamily="50" charset="-128"/>
              <a:ea typeface="Meiryo UI" panose="020B0604030504040204" pitchFamily="50" charset="-128"/>
            </a:endParaRPr>
          </a:p>
          <a:p>
            <a:pPr>
              <a:spcBef>
                <a:spcPct val="20000"/>
              </a:spcBef>
            </a:pPr>
            <a:r>
              <a:rPr lang="ja-JP" altLang="en-US" dirty="0">
                <a:latin typeface="Meiryo UI" panose="020B0604030504040204" pitchFamily="50" charset="-128"/>
                <a:ea typeface="Meiryo UI" panose="020B0604030504040204" pitchFamily="50" charset="-128"/>
              </a:rPr>
              <a:t>　　</a:t>
            </a:r>
          </a:p>
          <a:p>
            <a:pPr>
              <a:spcBef>
                <a:spcPct val="20000"/>
              </a:spcBef>
            </a:pPr>
            <a:r>
              <a:rPr lang="ja-JP" altLang="en-US" sz="3200" dirty="0" smtClean="0">
                <a:latin typeface="Meiryo UI" panose="020B0604030504040204" pitchFamily="50" charset="-128"/>
                <a:ea typeface="Meiryo UI" panose="020B0604030504040204" pitchFamily="50" charset="-128"/>
              </a:rPr>
              <a:t>　○管理協定</a:t>
            </a:r>
            <a:endParaRPr lang="en-US" altLang="ja-JP" sz="3200" dirty="0" smtClean="0">
              <a:latin typeface="Meiryo UI" panose="020B0604030504040204" pitchFamily="50" charset="-128"/>
              <a:ea typeface="Meiryo UI" panose="020B0604030504040204" pitchFamily="50" charset="-128"/>
            </a:endParaRPr>
          </a:p>
          <a:p>
            <a:pPr>
              <a:spcBef>
                <a:spcPct val="20000"/>
              </a:spcBef>
            </a:pPr>
            <a:r>
              <a:rPr lang="ja-JP" altLang="en-US" dirty="0" smtClean="0">
                <a:latin typeface="Meiryo UI" panose="020B0604030504040204" pitchFamily="50" charset="-128"/>
                <a:ea typeface="Meiryo UI" panose="020B0604030504040204" pitchFamily="50" charset="-128"/>
              </a:rPr>
              <a:t>　  　　 被災施設が他の施設と効用を兼ねるもの又は関係するものについては、</a:t>
            </a:r>
            <a:endParaRPr lang="en-US" altLang="ja-JP" dirty="0" smtClean="0">
              <a:latin typeface="Meiryo UI" panose="020B0604030504040204" pitchFamily="50" charset="-128"/>
              <a:ea typeface="Meiryo UI" panose="020B0604030504040204" pitchFamily="50" charset="-128"/>
            </a:endParaRPr>
          </a:p>
          <a:p>
            <a:pPr>
              <a:spcBef>
                <a:spcPct val="20000"/>
              </a:spcBef>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二重採択防止のため、日常の管理分担について</a:t>
            </a:r>
            <a:r>
              <a:rPr lang="ja-JP" altLang="en-US" dirty="0" smtClean="0">
                <a:solidFill>
                  <a:srgbClr val="FF0000"/>
                </a:solidFill>
                <a:latin typeface="Meiryo UI" panose="020B0604030504040204" pitchFamily="50" charset="-128"/>
                <a:ea typeface="Meiryo UI" panose="020B0604030504040204" pitchFamily="50" charset="-128"/>
              </a:rPr>
              <a:t>管理協定</a:t>
            </a:r>
            <a:r>
              <a:rPr lang="ja-JP" altLang="en-US" dirty="0" smtClean="0">
                <a:latin typeface="Meiryo UI" panose="020B0604030504040204" pitchFamily="50" charset="-128"/>
                <a:ea typeface="Meiryo UI" panose="020B0604030504040204" pitchFamily="50" charset="-128"/>
              </a:rPr>
              <a:t>等を基に確認</a:t>
            </a:r>
            <a:endParaRPr lang="en-US" altLang="ja-JP" dirty="0" smtClean="0">
              <a:latin typeface="Meiryo UI" panose="020B0604030504040204" pitchFamily="50" charset="-128"/>
              <a:ea typeface="Meiryo UI" panose="020B0604030504040204" pitchFamily="50" charset="-128"/>
            </a:endParaRPr>
          </a:p>
          <a:p>
            <a:pPr>
              <a:spcBef>
                <a:spcPct val="20000"/>
              </a:spcBef>
            </a:pPr>
            <a:r>
              <a:rPr lang="ja-JP" altLang="en-US" dirty="0" smtClean="0">
                <a:latin typeface="Meiryo UI" panose="020B0604030504040204" pitchFamily="50" charset="-128"/>
                <a:ea typeface="Meiryo UI" panose="020B0604030504040204" pitchFamily="50" charset="-128"/>
              </a:rPr>
              <a:t>　　 　　</a:t>
            </a:r>
            <a:r>
              <a:rPr lang="ja-JP" altLang="en-US" sz="3200" b="1" dirty="0" smtClean="0">
                <a:solidFill>
                  <a:srgbClr val="FF0000"/>
                </a:solidFill>
                <a:latin typeface="Meiryo UI" panose="020B0604030504040204" pitchFamily="50" charset="-128"/>
                <a:ea typeface="Meiryo UI" panose="020B0604030504040204" pitchFamily="50" charset="-128"/>
              </a:rPr>
              <a:t>⇒　</a:t>
            </a:r>
            <a:r>
              <a:rPr lang="ja-JP" altLang="en-US" sz="3200" b="1" u="sng" dirty="0" smtClean="0">
                <a:solidFill>
                  <a:srgbClr val="FF0000"/>
                </a:solidFill>
                <a:latin typeface="Meiryo UI" panose="020B0604030504040204" pitchFamily="50" charset="-128"/>
                <a:ea typeface="Meiryo UI" panose="020B0604030504040204" pitchFamily="50" charset="-128"/>
              </a:rPr>
              <a:t>日頃から、管理協定等の整理を！</a:t>
            </a:r>
          </a:p>
        </p:txBody>
      </p:sp>
      <p:sp useBgFill="1">
        <p:nvSpPr>
          <p:cNvPr id="13" name="テキスト ボックス 12"/>
          <p:cNvSpPr txBox="1"/>
          <p:nvPr/>
        </p:nvSpPr>
        <p:spPr>
          <a:xfrm>
            <a:off x="7236296" y="0"/>
            <a:ext cx="1907704" cy="338554"/>
          </a:xfrm>
          <a:prstGeom prst="rect">
            <a:avLst/>
          </a:prstGeom>
        </p:spPr>
        <p:txBody>
          <a:bodyPr wrap="square" rtlCol="0">
            <a:spAutoFit/>
          </a:bodyPr>
          <a:lstStyle/>
          <a:p>
            <a:endParaRPr kumimoji="1" lang="ja-JP" altLang="en-US" sz="1600" dirty="0"/>
          </a:p>
        </p:txBody>
      </p:sp>
      <p:sp>
        <p:nvSpPr>
          <p:cNvPr id="5"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８．査定にあたっての留意事項</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14</a:t>
            </a:fld>
            <a:endParaRPr lang="en-US" altLang="ja-JP"/>
          </a:p>
        </p:txBody>
      </p:sp>
    </p:spTree>
    <p:extLst>
      <p:ext uri="{BB962C8B-B14F-4D97-AF65-F5344CB8AC3E}">
        <p14:creationId xmlns:p14="http://schemas.microsoft.com/office/powerpoint/2010/main" val="591906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492960"/>
            <a:ext cx="9144000" cy="3293209"/>
          </a:xfrm>
          <a:prstGeom prst="rect">
            <a:avLst/>
          </a:prstGeom>
          <a:noFill/>
        </p:spPr>
        <p:txBody>
          <a:bodyPr wrap="square" rtlCol="0">
            <a:spAutoFit/>
          </a:bodyPr>
          <a:lstStyle/>
          <a:p>
            <a:r>
              <a:rPr kumimoji="1" lang="ja-JP" altLang="en-US" sz="2800" b="1" dirty="0" smtClean="0">
                <a:solidFill>
                  <a:srgbClr val="FF0000"/>
                </a:solidFill>
                <a:latin typeface="Meiryo UI" panose="020B0604030504040204" pitchFamily="50" charset="-128"/>
                <a:ea typeface="Meiryo UI" panose="020B0604030504040204" pitchFamily="50" charset="-128"/>
              </a:rPr>
              <a:t>　➀原形とは、「被災直前」の状態</a:t>
            </a:r>
            <a:endParaRPr kumimoji="1"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復旧</a:t>
            </a:r>
            <a:r>
              <a:rPr lang="ja-JP" altLang="en-US" sz="1400" dirty="0">
                <a:latin typeface="Meiryo UI" panose="020B0604030504040204" pitchFamily="50" charset="-128"/>
                <a:ea typeface="Meiryo UI" panose="020B0604030504040204" pitchFamily="50" charset="-128"/>
              </a:rPr>
              <a:t>すべき</a:t>
            </a:r>
            <a:r>
              <a:rPr lang="ja-JP" altLang="en-US" sz="1400" b="1" dirty="0">
                <a:solidFill>
                  <a:srgbClr val="FF0000"/>
                </a:solidFill>
                <a:latin typeface="Meiryo UI" panose="020B0604030504040204" pitchFamily="50" charset="-128"/>
                <a:ea typeface="Meiryo UI" panose="020B0604030504040204" pitchFamily="50" charset="-128"/>
              </a:rPr>
              <a:t>原形は「被災直前」の状態</a:t>
            </a:r>
            <a:r>
              <a:rPr lang="ja-JP" altLang="en-US" sz="1400" dirty="0">
                <a:latin typeface="Meiryo UI" panose="020B0604030504040204" pitchFamily="50" charset="-128"/>
                <a:ea typeface="Meiryo UI" panose="020B0604030504040204" pitchFamily="50" charset="-128"/>
              </a:rPr>
              <a:t>であって、「施設が作られた直後」の状態ではない。</a:t>
            </a:r>
            <a:endParaRPr lang="en-US" altLang="ja-JP" sz="1400" dirty="0">
              <a:latin typeface="Meiryo UI" panose="020B0604030504040204" pitchFamily="50" charset="-128"/>
              <a:ea typeface="Meiryo UI" panose="020B0604030504040204" pitchFamily="50" charset="-128"/>
            </a:endParaRPr>
          </a:p>
          <a:p>
            <a:endParaRPr kumimoji="1" lang="en-US" altLang="ja-JP" sz="8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 維持</a:t>
            </a:r>
            <a:r>
              <a:rPr lang="ja-JP" altLang="en-US" sz="1400" dirty="0">
                <a:latin typeface="Meiryo UI" panose="020B0604030504040204" pitchFamily="50" charset="-128"/>
                <a:ea typeface="Meiryo UI" panose="020B0604030504040204" pitchFamily="50" charset="-128"/>
              </a:rPr>
              <a:t>管理により状態が左右される施設は</a:t>
            </a:r>
            <a:r>
              <a:rPr lang="ja-JP" altLang="en-US" sz="1400" dirty="0" smtClean="0">
                <a:latin typeface="Meiryo UI" panose="020B0604030504040204" pitchFamily="50" charset="-128"/>
                <a:ea typeface="Meiryo UI" panose="020B0604030504040204" pitchFamily="50" charset="-128"/>
              </a:rPr>
              <a:t>要注意。</a:t>
            </a:r>
            <a:endParaRPr lang="en-US" altLang="ja-JP" sz="1400" dirty="0" smtClean="0">
              <a:latin typeface="Meiryo UI" panose="020B0604030504040204" pitchFamily="50" charset="-128"/>
              <a:ea typeface="Meiryo UI" panose="020B0604030504040204" pitchFamily="50" charset="-128"/>
            </a:endParaRPr>
          </a:p>
          <a:p>
            <a:endParaRPr lang="ja-JP" altLang="en-US" sz="800" dirty="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例</a:t>
            </a:r>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①　芝生が枯死していた公園広場の復旧において、芝生の植生工は採択しない。</a:t>
            </a:r>
            <a:endParaRPr lang="en-US" altLang="ja-JP" sz="1400" dirty="0" smtClean="0">
              <a:latin typeface="Meiryo UI" panose="020B0604030504040204" pitchFamily="50" charset="-128"/>
              <a:ea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②　降雨に伴う河川増水</a:t>
            </a:r>
            <a:r>
              <a:rPr lang="ja-JP" altLang="en-US" sz="1400" dirty="0">
                <a:latin typeface="Meiryo UI" panose="020B0604030504040204" pitchFamily="50" charset="-128"/>
                <a:ea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rPr>
              <a:t>より、河川敷</a:t>
            </a:r>
            <a:r>
              <a:rPr lang="ja-JP" altLang="en-US" sz="1400" dirty="0">
                <a:latin typeface="Meiryo UI" panose="020B0604030504040204" pitchFamily="50" charset="-128"/>
                <a:ea typeface="Meiryo UI" panose="020B0604030504040204" pitchFamily="50" charset="-128"/>
              </a:rPr>
              <a:t>公園の</a:t>
            </a:r>
            <a:r>
              <a:rPr lang="ja-JP" altLang="en-US" sz="1400" dirty="0" smtClean="0">
                <a:latin typeface="Meiryo UI" panose="020B0604030504040204" pitchFamily="50" charset="-128"/>
                <a:ea typeface="Meiryo UI" panose="020B0604030504040204" pitchFamily="50" charset="-128"/>
              </a:rPr>
              <a:t>グラウンドに洗</a:t>
            </a:r>
            <a:r>
              <a:rPr kumimoji="1" lang="ja-JP" altLang="en-US" sz="1400" dirty="0" smtClean="0">
                <a:latin typeface="Meiryo UI" panose="020B0604030504040204" pitchFamily="50" charset="-128"/>
                <a:ea typeface="Meiryo UI" panose="020B0604030504040204" pitchFamily="50" charset="-128"/>
              </a:rPr>
              <a:t>堀・土砂堆積が生じたが、元々のグラウンド</a:t>
            </a:r>
            <a:endParaRPr kumimoji="1"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コンディションが劣悪であり、その程度をわずかに悪化させただけに過ぎない場合は、採択しない。</a:t>
            </a:r>
            <a:endParaRPr kumimoji="1" lang="en-US" altLang="ja-JP" sz="1400" dirty="0" smtClean="0">
              <a:latin typeface="Meiryo UI" panose="020B0604030504040204" pitchFamily="50" charset="-128"/>
              <a:ea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endParaRPr>
          </a:p>
          <a:p>
            <a:r>
              <a:rPr lang="ja-JP" altLang="en-US" sz="2800" b="1" dirty="0" smtClean="0">
                <a:solidFill>
                  <a:srgbClr val="FF0000"/>
                </a:solidFill>
                <a:latin typeface="Meiryo UI" panose="020B0604030504040204" pitchFamily="50" charset="-128"/>
                <a:ea typeface="Meiryo UI" panose="020B0604030504040204" pitchFamily="50" charset="-128"/>
              </a:rPr>
              <a:t>　②比較設計</a:t>
            </a:r>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工法決定に当たっては、</a:t>
            </a:r>
            <a:r>
              <a:rPr kumimoji="1" lang="ja-JP" altLang="en-US" sz="1400" b="1" dirty="0" smtClean="0">
                <a:solidFill>
                  <a:srgbClr val="FF0000"/>
                </a:solidFill>
                <a:latin typeface="Meiryo UI" panose="020B0604030504040204" pitchFamily="50" charset="-128"/>
                <a:ea typeface="Meiryo UI" panose="020B0604030504040204" pitchFamily="50" charset="-128"/>
              </a:rPr>
              <a:t>比較</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設計</a:t>
            </a:r>
            <a:r>
              <a:rPr kumimoji="1" lang="ja-JP" altLang="en-US" sz="1400" dirty="0" smtClean="0">
                <a:latin typeface="Meiryo UI" panose="020B0604030504040204" pitchFamily="50" charset="-128"/>
                <a:ea typeface="Meiryo UI" panose="020B0604030504040204" pitchFamily="50" charset="-128"/>
              </a:rPr>
              <a:t>を試み経済的な工法を</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選定する。</a:t>
            </a:r>
            <a:endParaRPr kumimoji="1" lang="ja-JP" altLang="en-US" sz="1400" dirty="0">
              <a:latin typeface="Meiryo UI" panose="020B0604030504040204" pitchFamily="50" charset="-128"/>
              <a:ea typeface="Meiryo UI" panose="020B0604030504040204" pitchFamily="50" charset="-128"/>
            </a:endParaRPr>
          </a:p>
        </p:txBody>
      </p:sp>
      <p:grpSp>
        <p:nvGrpSpPr>
          <p:cNvPr id="5" name="グループ化 4"/>
          <p:cNvGrpSpPr>
            <a:grpSpLocks noChangeAspect="1"/>
          </p:cNvGrpSpPr>
          <p:nvPr/>
        </p:nvGrpSpPr>
        <p:grpSpPr>
          <a:xfrm>
            <a:off x="2889934" y="2784143"/>
            <a:ext cx="6295796" cy="4094331"/>
            <a:chOff x="690480" y="755640"/>
            <a:chExt cx="8453520" cy="5497560"/>
          </a:xfrm>
        </p:grpSpPr>
        <p:pic>
          <p:nvPicPr>
            <p:cNvPr id="6" name="図 1"/>
            <p:cNvPicPr/>
            <p:nvPr/>
          </p:nvPicPr>
          <p:blipFill>
            <a:blip r:embed="rId2"/>
            <a:srcRect l="9142" t="10873" r="4764" b="9887"/>
            <a:stretch/>
          </p:blipFill>
          <p:spPr>
            <a:xfrm>
              <a:off x="690480" y="755640"/>
              <a:ext cx="8453520" cy="5497560"/>
            </a:xfrm>
            <a:prstGeom prst="rect">
              <a:avLst/>
            </a:prstGeom>
            <a:ln>
              <a:noFill/>
            </a:ln>
          </p:spPr>
        </p:pic>
        <p:sp>
          <p:nvSpPr>
            <p:cNvPr id="7" name="CustomShape 3"/>
            <p:cNvSpPr/>
            <p:nvPr/>
          </p:nvSpPr>
          <p:spPr>
            <a:xfrm>
              <a:off x="2701800" y="1130400"/>
              <a:ext cx="1351080" cy="272880"/>
            </a:xfrm>
            <a:prstGeom prst="ellipse">
              <a:avLst/>
            </a:prstGeom>
            <a:noFill/>
            <a:ln w="25560">
              <a:solidFill>
                <a:srgbClr val="FF0000"/>
              </a:solidFill>
              <a:miter/>
            </a:ln>
          </p:spPr>
          <p:style>
            <a:lnRef idx="0">
              <a:scrgbClr r="0" g="0" b="0"/>
            </a:lnRef>
            <a:fillRef idx="0">
              <a:scrgbClr r="0" g="0" b="0"/>
            </a:fillRef>
            <a:effectRef idx="0">
              <a:scrgbClr r="0" g="0" b="0"/>
            </a:effectRef>
            <a:fontRef idx="minor"/>
          </p:style>
        </p:sp>
        <p:sp>
          <p:nvSpPr>
            <p:cNvPr id="8" name="CustomShape 4"/>
            <p:cNvSpPr/>
            <p:nvPr/>
          </p:nvSpPr>
          <p:spPr>
            <a:xfrm>
              <a:off x="4451400" y="5649840"/>
              <a:ext cx="884160" cy="235080"/>
            </a:xfrm>
            <a:prstGeom prst="ellipse">
              <a:avLst/>
            </a:prstGeom>
            <a:noFill/>
            <a:ln w="25560">
              <a:solidFill>
                <a:srgbClr val="FF0000"/>
              </a:solidFill>
              <a:miter/>
            </a:ln>
          </p:spPr>
          <p:style>
            <a:lnRef idx="0">
              <a:scrgbClr r="0" g="0" b="0"/>
            </a:lnRef>
            <a:fillRef idx="0">
              <a:scrgbClr r="0" g="0" b="0"/>
            </a:fillRef>
            <a:effectRef idx="0">
              <a:scrgbClr r="0" g="0" b="0"/>
            </a:effectRef>
            <a:fontRef idx="minor"/>
          </p:style>
        </p:sp>
      </p:grpSp>
      <p:sp>
        <p:nvSpPr>
          <p:cNvPr id="13" name="テキスト ボックス 12"/>
          <p:cNvSpPr txBox="1"/>
          <p:nvPr/>
        </p:nvSpPr>
        <p:spPr>
          <a:xfrm>
            <a:off x="3132875" y="2630254"/>
            <a:ext cx="797013" cy="307777"/>
          </a:xfrm>
          <a:prstGeom prst="rect">
            <a:avLst/>
          </a:prstGeom>
          <a:noFill/>
          <a:ln w="44450" cmpd="dbl">
            <a:solidFill>
              <a:schemeClr val="tx1"/>
            </a:solidFill>
          </a:ln>
        </p:spPr>
        <p:txBody>
          <a:bodyPr wrap="none" rtlCol="0">
            <a:spAutoFit/>
          </a:bodyPr>
          <a:lstStyle/>
          <a:p>
            <a:r>
              <a:rPr lang="ja-JP" altLang="en-US" sz="1400" dirty="0" smtClean="0"/>
              <a:t>イメージ</a:t>
            </a:r>
            <a:endParaRPr kumimoji="1" lang="ja-JP" altLang="en-US" sz="1400" dirty="0"/>
          </a:p>
        </p:txBody>
      </p:sp>
      <p:sp useBgFill="1">
        <p:nvSpPr>
          <p:cNvPr id="11" name="テキスト ボックス 10"/>
          <p:cNvSpPr txBox="1"/>
          <p:nvPr/>
        </p:nvSpPr>
        <p:spPr>
          <a:xfrm>
            <a:off x="7236296" y="0"/>
            <a:ext cx="1907704" cy="338554"/>
          </a:xfrm>
          <a:prstGeom prst="rect">
            <a:avLst/>
          </a:prstGeom>
        </p:spPr>
        <p:txBody>
          <a:bodyPr wrap="square" rtlCol="0">
            <a:spAutoFit/>
          </a:bodyPr>
          <a:lstStyle/>
          <a:p>
            <a:endParaRPr kumimoji="1" lang="ja-JP" altLang="en-US" sz="1600" dirty="0"/>
          </a:p>
        </p:txBody>
      </p:sp>
      <p:sp>
        <p:nvSpPr>
          <p:cNvPr id="10"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８．査定にあたっての留意事項</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15</a:t>
            </a:fld>
            <a:endParaRPr lang="en-US" altLang="ja-JP"/>
          </a:p>
        </p:txBody>
      </p:sp>
    </p:spTree>
    <p:extLst>
      <p:ext uri="{BB962C8B-B14F-4D97-AF65-F5344CB8AC3E}">
        <p14:creationId xmlns:p14="http://schemas.microsoft.com/office/powerpoint/2010/main" val="515327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p:nvPr/>
        </p:nvPicPr>
        <p:blipFill rotWithShape="1">
          <a:blip r:embed="rId2" cstate="screen">
            <a:extLst>
              <a:ext uri="{28A0092B-C50C-407E-A947-70E740481C1C}">
                <a14:useLocalDpi xmlns:a14="http://schemas.microsoft.com/office/drawing/2010/main"/>
              </a:ext>
            </a:extLst>
          </a:blip>
          <a:srcRect r="5968"/>
          <a:stretch/>
        </p:blipFill>
        <p:spPr>
          <a:xfrm>
            <a:off x="5029398" y="3745273"/>
            <a:ext cx="3867473" cy="2938663"/>
          </a:xfrm>
          <a:prstGeom prst="rect">
            <a:avLst/>
          </a:prstGeom>
        </p:spPr>
      </p:pic>
      <p:pic>
        <p:nvPicPr>
          <p:cNvPr id="13" name="図 12"/>
          <p:cNvPicPr/>
          <p:nvPr/>
        </p:nvPicPr>
        <p:blipFill rotWithShape="1">
          <a:blip r:embed="rId3" cstate="screen">
            <a:extLst>
              <a:ext uri="{28A0092B-C50C-407E-A947-70E740481C1C}">
                <a14:useLocalDpi xmlns:a14="http://schemas.microsoft.com/office/drawing/2010/main"/>
              </a:ext>
            </a:extLst>
          </a:blip>
          <a:srcRect r="5158"/>
          <a:stretch/>
        </p:blipFill>
        <p:spPr>
          <a:xfrm>
            <a:off x="323529" y="3757974"/>
            <a:ext cx="3892871" cy="2938662"/>
          </a:xfrm>
          <a:prstGeom prst="rect">
            <a:avLst/>
          </a:prstGeom>
        </p:spPr>
      </p:pic>
      <p:sp>
        <p:nvSpPr>
          <p:cNvPr id="17" name="テキスト ボックス 16"/>
          <p:cNvSpPr txBox="1"/>
          <p:nvPr/>
        </p:nvSpPr>
        <p:spPr>
          <a:xfrm>
            <a:off x="81887" y="533743"/>
            <a:ext cx="9133872" cy="646331"/>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■河川敷公園の場合　</a:t>
            </a:r>
            <a:endParaRPr lang="en-US" altLang="ja-JP"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＜被災例</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グラウンドの洗掘、土砂堆積、園</a:t>
            </a:r>
            <a:r>
              <a:rPr lang="ja-JP" altLang="en-US" sz="1600" dirty="0">
                <a:latin typeface="Meiryo UI" panose="020B0604030504040204" pitchFamily="50" charset="-128"/>
                <a:ea typeface="Meiryo UI" panose="020B0604030504040204" pitchFamily="50" charset="-128"/>
              </a:rPr>
              <a:t>路のアスファルト舗装・芝生</a:t>
            </a:r>
            <a:r>
              <a:rPr lang="ja-JP" altLang="en-US" sz="1600" dirty="0" smtClean="0">
                <a:latin typeface="Meiryo UI" panose="020B0604030504040204" pitchFamily="50" charset="-128"/>
                <a:ea typeface="Meiryo UI" panose="020B0604030504040204" pitchFamily="50" charset="-128"/>
              </a:rPr>
              <a:t>等</a:t>
            </a:r>
            <a:r>
              <a:rPr lang="ja-JP" altLang="en-US" sz="1600" dirty="0">
                <a:latin typeface="Meiryo UI" panose="020B0604030504040204" pitchFamily="50" charset="-128"/>
                <a:ea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rPr>
              <a:t>流出　等</a:t>
            </a:r>
            <a:r>
              <a:rPr lang="ja-JP" altLang="en-US" dirty="0" smtClean="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sp>
        <p:nvSpPr>
          <p:cNvPr id="12" name="Rectangle 6"/>
          <p:cNvSpPr>
            <a:spLocks noChangeArrowheads="1"/>
          </p:cNvSpPr>
          <p:nvPr/>
        </p:nvSpPr>
        <p:spPr bwMode="auto">
          <a:xfrm>
            <a:off x="207851" y="1256278"/>
            <a:ext cx="8841658" cy="599022"/>
          </a:xfrm>
          <a:prstGeom prst="roundRect">
            <a:avLst/>
          </a:prstGeom>
          <a:noFill/>
          <a:ln w="19050">
            <a:noFill/>
            <a:prstDash val="dash"/>
            <a:miter lim="800000"/>
            <a:headEnd/>
            <a:tailEnd/>
          </a:ln>
        </p:spPr>
        <p:txBody>
          <a:bodyPr lIns="36000" rIns="36000" anchor="ctr"/>
          <a:lstStyle/>
          <a:p>
            <a:pPr>
              <a:lnSpc>
                <a:spcPct val="150000"/>
              </a:lnSpc>
              <a:defRPr/>
            </a:pPr>
            <a:r>
              <a:rPr lang="ja-JP" altLang="en-US" sz="2800" b="1" dirty="0" smtClean="0">
                <a:latin typeface="Meiryo UI" panose="020B0604030504040204" pitchFamily="50" charset="-128"/>
                <a:ea typeface="Meiryo UI" panose="020B0604030504040204" pitchFamily="50" charset="-128"/>
              </a:rPr>
              <a:t>○</a:t>
            </a:r>
            <a:r>
              <a:rPr lang="ja-JP" altLang="en-US" sz="2800" b="1" dirty="0" smtClean="0">
                <a:solidFill>
                  <a:srgbClr val="FF0000"/>
                </a:solidFill>
                <a:latin typeface="Meiryo UI" panose="020B0604030504040204" pitchFamily="50" charset="-128"/>
                <a:ea typeface="Meiryo UI" panose="020B0604030504040204" pitchFamily="50" charset="-128"/>
              </a:rPr>
              <a:t>警戒水位以上</a:t>
            </a: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公園の</a:t>
            </a:r>
            <a:r>
              <a:rPr lang="ja-JP" altLang="en-US" sz="2000" b="1" u="sng" dirty="0" smtClean="0">
                <a:solidFill>
                  <a:srgbClr val="FF0000"/>
                </a:solidFill>
                <a:latin typeface="Meiryo UI" panose="020B0604030504040204" pitchFamily="50" charset="-128"/>
                <a:ea typeface="Meiryo UI" panose="020B0604030504040204" pitchFamily="50" charset="-128"/>
              </a:rPr>
              <a:t>直近上下流の水位観測値</a:t>
            </a:r>
            <a:r>
              <a:rPr lang="ja-JP" altLang="en-US" sz="2000" dirty="0" smtClean="0">
                <a:latin typeface="Meiryo UI" panose="020B0604030504040204" pitchFamily="50" charset="-128"/>
                <a:ea typeface="Meiryo UI" panose="020B0604030504040204" pitchFamily="50" charset="-128"/>
              </a:rPr>
              <a:t>を確認</a:t>
            </a:r>
            <a:endParaRPr lang="en-US" altLang="ja-JP" sz="2000" dirty="0" smtClean="0">
              <a:latin typeface="Meiryo UI" panose="020B0604030504040204" pitchFamily="50" charset="-128"/>
              <a:ea typeface="Meiryo UI" panose="020B0604030504040204" pitchFamily="50" charset="-128"/>
            </a:endParaRPr>
          </a:p>
        </p:txBody>
      </p:sp>
      <p:sp useBgFill="1">
        <p:nvSpPr>
          <p:cNvPr id="15" name="テキスト ボックス 14"/>
          <p:cNvSpPr txBox="1"/>
          <p:nvPr/>
        </p:nvSpPr>
        <p:spPr>
          <a:xfrm>
            <a:off x="7236296" y="0"/>
            <a:ext cx="1907704" cy="338554"/>
          </a:xfrm>
          <a:prstGeom prst="rect">
            <a:avLst/>
          </a:prstGeom>
        </p:spPr>
        <p:txBody>
          <a:bodyPr wrap="square" rtlCol="0">
            <a:spAutoFit/>
          </a:bodyPr>
          <a:lstStyle/>
          <a:p>
            <a:endParaRPr kumimoji="1" lang="ja-JP" altLang="en-US" sz="1600" dirty="0"/>
          </a:p>
        </p:txBody>
      </p:sp>
      <p:sp>
        <p:nvSpPr>
          <p:cNvPr id="19" name="Rectangle 8"/>
          <p:cNvSpPr>
            <a:spLocks noChangeArrowheads="1"/>
          </p:cNvSpPr>
          <p:nvPr/>
        </p:nvSpPr>
        <p:spPr bwMode="auto">
          <a:xfrm>
            <a:off x="5102130" y="3811209"/>
            <a:ext cx="1152525" cy="323566"/>
          </a:xfrm>
          <a:prstGeom prst="rect">
            <a:avLst/>
          </a:prstGeom>
          <a:solidFill>
            <a:schemeClr val="bg1">
              <a:alpha val="50000"/>
            </a:schemeClr>
          </a:solidFill>
          <a:ln w="9525">
            <a:noFill/>
            <a:miter lim="800000"/>
            <a:headEnd/>
            <a:tailEnd/>
          </a:ln>
        </p:spPr>
        <p:txBody>
          <a:bodyPr anchor="b"/>
          <a:lstStyle/>
          <a:p>
            <a:pPr algn="ctr"/>
            <a:r>
              <a:rPr lang="ja-JP" altLang="en-US" dirty="0">
                <a:solidFill>
                  <a:schemeClr val="tx2"/>
                </a:solidFill>
                <a:latin typeface="Meiryo UI" panose="020B0604030504040204" pitchFamily="50" charset="-128"/>
                <a:ea typeface="Meiryo UI" panose="020B0604030504040204" pitchFamily="50" charset="-128"/>
              </a:rPr>
              <a:t>被災後</a:t>
            </a:r>
          </a:p>
        </p:txBody>
      </p:sp>
      <p:sp>
        <p:nvSpPr>
          <p:cNvPr id="20" name="AutoShape 11"/>
          <p:cNvSpPr>
            <a:spLocks noChangeArrowheads="1"/>
          </p:cNvSpPr>
          <p:nvPr/>
        </p:nvSpPr>
        <p:spPr bwMode="auto">
          <a:xfrm>
            <a:off x="4355976" y="4882716"/>
            <a:ext cx="584324" cy="792088"/>
          </a:xfrm>
          <a:prstGeom prst="rightArrow">
            <a:avLst>
              <a:gd name="adj1" fmla="val 50000"/>
              <a:gd name="adj2" fmla="val 54381"/>
            </a:avLst>
          </a:prstGeom>
          <a:solidFill>
            <a:srgbClr val="FF0000"/>
          </a:solidFill>
          <a:ln w="9525">
            <a:solidFill>
              <a:schemeClr val="tx1"/>
            </a:solidFill>
            <a:miter lim="800000"/>
            <a:headEnd/>
            <a:tailEnd/>
          </a:ln>
        </p:spPr>
        <p:txBody>
          <a:bodyPr wrap="none" anchor="ctr"/>
          <a:lstStyle/>
          <a:p>
            <a:endParaRPr lang="ja-JP" altLang="en-US"/>
          </a:p>
        </p:txBody>
      </p:sp>
      <p:sp>
        <p:nvSpPr>
          <p:cNvPr id="11" name="Rectangle 6"/>
          <p:cNvSpPr>
            <a:spLocks noChangeArrowheads="1"/>
          </p:cNvSpPr>
          <p:nvPr/>
        </p:nvSpPr>
        <p:spPr bwMode="auto">
          <a:xfrm>
            <a:off x="1209808" y="2051861"/>
            <a:ext cx="6650478" cy="1379424"/>
          </a:xfrm>
          <a:prstGeom prst="roundRect">
            <a:avLst/>
          </a:prstGeom>
          <a:noFill/>
          <a:ln w="28575">
            <a:solidFill>
              <a:schemeClr val="tx1"/>
            </a:solidFill>
            <a:prstDash val="dash"/>
            <a:miter lim="800000"/>
            <a:headEnd/>
            <a:tailEnd/>
          </a:ln>
        </p:spPr>
        <p:txBody>
          <a:bodyPr lIns="36000" rIns="36000" anchor="ctr"/>
          <a:lstStyle/>
          <a:p>
            <a:pPr marL="266700" indent="-266700">
              <a:lnSpc>
                <a:spcPts val="2000"/>
              </a:lnSpc>
              <a:defRPr/>
            </a:pPr>
            <a:r>
              <a:rPr lang="ja-JP" altLang="en-US" sz="2400" dirty="0" smtClean="0">
                <a:latin typeface="Meiryo UI" panose="020B0604030504040204" pitchFamily="50" charset="-128"/>
                <a:ea typeface="Meiryo UI" panose="020B0604030504040204" pitchFamily="50" charset="-128"/>
              </a:rPr>
              <a:t>＜対象外＞</a:t>
            </a:r>
            <a:endParaRPr lang="en-US" altLang="ja-JP" sz="2400" dirty="0" smtClean="0">
              <a:latin typeface="Meiryo UI" panose="020B0604030504040204" pitchFamily="50" charset="-128"/>
              <a:ea typeface="Meiryo UI" panose="020B0604030504040204" pitchFamily="50" charset="-128"/>
            </a:endParaRPr>
          </a:p>
          <a:p>
            <a:pPr marL="266700" indent="-266700">
              <a:defRPr/>
            </a:pPr>
            <a:r>
              <a:rPr lang="ja-JP" altLang="en-US" sz="2400" dirty="0">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　・</a:t>
            </a:r>
            <a:r>
              <a:rPr lang="ja-JP" altLang="en-US" sz="2400" dirty="0" smtClean="0">
                <a:solidFill>
                  <a:srgbClr val="FF0000"/>
                </a:solidFill>
                <a:latin typeface="Meiryo UI" panose="020B0604030504040204" pitchFamily="50" charset="-128"/>
                <a:ea typeface="Meiryo UI" panose="020B0604030504040204" pitchFamily="50" charset="-128"/>
              </a:rPr>
              <a:t>移動</a:t>
            </a:r>
            <a:r>
              <a:rPr lang="ja-JP" altLang="en-US" sz="2400" dirty="0">
                <a:solidFill>
                  <a:srgbClr val="FF0000"/>
                </a:solidFill>
                <a:latin typeface="Meiryo UI" panose="020B0604030504040204" pitchFamily="50" charset="-128"/>
                <a:ea typeface="Meiryo UI" panose="020B0604030504040204" pitchFamily="50" charset="-128"/>
              </a:rPr>
              <a:t>可能な</a:t>
            </a:r>
            <a:r>
              <a:rPr lang="ja-JP" altLang="en-US" sz="2400" dirty="0" smtClean="0">
                <a:solidFill>
                  <a:srgbClr val="FF0000"/>
                </a:solidFill>
                <a:latin typeface="Meiryo UI" panose="020B0604030504040204" pitchFamily="50" charset="-128"/>
                <a:ea typeface="Meiryo UI" panose="020B0604030504040204" pitchFamily="50" charset="-128"/>
              </a:rPr>
              <a:t>施設</a:t>
            </a:r>
            <a:endParaRPr lang="en-US" altLang="ja-JP" sz="2400" dirty="0" smtClean="0">
              <a:latin typeface="Meiryo UI" panose="020B0604030504040204" pitchFamily="50" charset="-128"/>
              <a:ea typeface="Meiryo UI" panose="020B0604030504040204" pitchFamily="50" charset="-128"/>
            </a:endParaRPr>
          </a:p>
          <a:p>
            <a:pPr marL="266700" indent="-266700">
              <a:defRPr/>
            </a:pPr>
            <a:r>
              <a:rPr lang="ja-JP" altLang="en-US" sz="2400" dirty="0">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　・</a:t>
            </a:r>
            <a:r>
              <a:rPr lang="ja-JP" altLang="en-US" sz="2400" dirty="0" smtClean="0">
                <a:solidFill>
                  <a:srgbClr val="FF0000"/>
                </a:solidFill>
                <a:latin typeface="Meiryo UI" panose="020B0604030504040204" pitchFamily="50" charset="-128"/>
                <a:ea typeface="Meiryo UI" panose="020B0604030504040204" pitchFamily="50" charset="-128"/>
              </a:rPr>
              <a:t>土砂</a:t>
            </a:r>
            <a:r>
              <a:rPr lang="ja-JP" altLang="en-US" sz="2400" dirty="0">
                <a:solidFill>
                  <a:srgbClr val="FF0000"/>
                </a:solidFill>
                <a:latin typeface="Meiryo UI" panose="020B0604030504040204" pitchFamily="50" charset="-128"/>
                <a:ea typeface="Meiryo UI" panose="020B0604030504040204" pitchFamily="50" charset="-128"/>
              </a:rPr>
              <a:t>の補充を伴わず整地</a:t>
            </a:r>
            <a:r>
              <a:rPr lang="ja-JP" altLang="en-US" sz="2400" dirty="0" smtClean="0">
                <a:solidFill>
                  <a:srgbClr val="FF0000"/>
                </a:solidFill>
                <a:latin typeface="Meiryo UI" panose="020B0604030504040204" pitchFamily="50" charset="-128"/>
                <a:ea typeface="Meiryo UI" panose="020B0604030504040204" pitchFamily="50" charset="-128"/>
              </a:rPr>
              <a:t>のみ</a:t>
            </a:r>
            <a:endParaRPr lang="en-US" altLang="ja-JP" sz="2400" dirty="0" smtClean="0">
              <a:latin typeface="Meiryo UI" panose="020B0604030504040204" pitchFamily="50" charset="-128"/>
              <a:ea typeface="Meiryo UI" panose="020B0604030504040204" pitchFamily="50" charset="-128"/>
            </a:endParaRPr>
          </a:p>
        </p:txBody>
      </p:sp>
      <p:sp>
        <p:nvSpPr>
          <p:cNvPr id="23" name="Rectangle 8"/>
          <p:cNvSpPr>
            <a:spLocks noChangeArrowheads="1"/>
          </p:cNvSpPr>
          <p:nvPr/>
        </p:nvSpPr>
        <p:spPr bwMode="auto">
          <a:xfrm>
            <a:off x="393605" y="3808034"/>
            <a:ext cx="1152525" cy="323566"/>
          </a:xfrm>
          <a:prstGeom prst="rect">
            <a:avLst/>
          </a:prstGeom>
          <a:solidFill>
            <a:schemeClr val="bg1">
              <a:alpha val="50000"/>
            </a:schemeClr>
          </a:solidFill>
          <a:ln w="9525">
            <a:noFill/>
            <a:miter lim="800000"/>
            <a:headEnd/>
            <a:tailEnd/>
          </a:ln>
        </p:spPr>
        <p:txBody>
          <a:bodyPr anchor="b"/>
          <a:lstStyle/>
          <a:p>
            <a:pPr algn="ctr"/>
            <a:r>
              <a:rPr lang="ja-JP" altLang="en-US" dirty="0" smtClean="0">
                <a:solidFill>
                  <a:schemeClr val="tx2"/>
                </a:solidFill>
                <a:latin typeface="Meiryo UI" panose="020B0604030504040204" pitchFamily="50" charset="-128"/>
                <a:ea typeface="Meiryo UI" panose="020B0604030504040204" pitchFamily="50" charset="-128"/>
              </a:rPr>
              <a:t>被災前</a:t>
            </a:r>
            <a:endParaRPr lang="ja-JP" altLang="en-US" dirty="0">
              <a:solidFill>
                <a:schemeClr val="tx2"/>
              </a:solidFill>
              <a:latin typeface="Meiryo UI" panose="020B0604030504040204" pitchFamily="50" charset="-128"/>
              <a:ea typeface="Meiryo UI" panose="020B0604030504040204" pitchFamily="50" charset="-128"/>
            </a:endParaRPr>
          </a:p>
        </p:txBody>
      </p:sp>
      <p:sp>
        <p:nvSpPr>
          <p:cNvPr id="16"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８．査定にあたっての留意事項 （河川敷公園①）</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16</a:t>
            </a:fld>
            <a:endParaRPr lang="en-US" altLang="ja-JP"/>
          </a:p>
        </p:txBody>
      </p:sp>
    </p:spTree>
    <p:extLst>
      <p:ext uri="{BB962C8B-B14F-4D97-AF65-F5344CB8AC3E}">
        <p14:creationId xmlns:p14="http://schemas.microsoft.com/office/powerpoint/2010/main" val="3384176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srcRect l="27226"/>
          <a:stretch/>
        </p:blipFill>
        <p:spPr>
          <a:xfrm>
            <a:off x="4495979" y="3550196"/>
            <a:ext cx="4087270" cy="2886376"/>
          </a:xfrm>
          <a:prstGeom prst="rect">
            <a:avLst/>
          </a:prstGeom>
          <a:ln w="15875">
            <a:solidFill>
              <a:srgbClr val="FF0000"/>
            </a:solidFill>
          </a:ln>
        </p:spPr>
      </p:pic>
      <p:sp>
        <p:nvSpPr>
          <p:cNvPr id="20485" name="Rectangle 8"/>
          <p:cNvSpPr>
            <a:spLocks noChangeArrowheads="1"/>
          </p:cNvSpPr>
          <p:nvPr/>
        </p:nvSpPr>
        <p:spPr bwMode="auto">
          <a:xfrm>
            <a:off x="4534130" y="3598984"/>
            <a:ext cx="1760744" cy="333992"/>
          </a:xfrm>
          <a:prstGeom prst="rect">
            <a:avLst/>
          </a:prstGeom>
          <a:solidFill>
            <a:schemeClr val="bg1"/>
          </a:solidFill>
          <a:ln w="9525">
            <a:solidFill>
              <a:schemeClr val="tx1"/>
            </a:solidFill>
            <a:miter lim="800000"/>
            <a:headEnd/>
            <a:tailEnd/>
          </a:ln>
        </p:spPr>
        <p:txBody>
          <a:bodyPr anchor="ctr"/>
          <a:lstStyle/>
          <a:p>
            <a:pPr algn="ctr"/>
            <a:r>
              <a:rPr lang="ja-JP" altLang="en-US" sz="1600" dirty="0" smtClean="0">
                <a:solidFill>
                  <a:schemeClr val="tx2"/>
                </a:solidFill>
                <a:latin typeface="ＭＳ ゴシック" panose="020B0609070205080204" pitchFamily="49" charset="-128"/>
                <a:ea typeface="ＭＳ ゴシック" panose="020B0609070205080204" pitchFamily="49" charset="-128"/>
              </a:rPr>
              <a:t>現地での準備例</a:t>
            </a:r>
            <a:endParaRPr lang="ja-JP" altLang="en-US" sz="1600" dirty="0">
              <a:solidFill>
                <a:schemeClr val="tx2"/>
              </a:solidFill>
              <a:latin typeface="ＭＳ ゴシック" panose="020B0609070205080204" pitchFamily="49" charset="-128"/>
              <a:ea typeface="ＭＳ ゴシック" panose="020B0609070205080204" pitchFamily="49" charset="-128"/>
            </a:endParaRPr>
          </a:p>
        </p:txBody>
      </p:sp>
      <p:pic>
        <p:nvPicPr>
          <p:cNvPr id="4" name="図 3"/>
          <p:cNvPicPr>
            <a:picLocks noChangeAspect="1"/>
          </p:cNvPicPr>
          <p:nvPr/>
        </p:nvPicPr>
        <p:blipFill rotWithShape="1">
          <a:blip r:embed="rId3"/>
          <a:srcRect l="6564" t="42122" r="78268" b="39110"/>
          <a:stretch/>
        </p:blipFill>
        <p:spPr>
          <a:xfrm>
            <a:off x="426599" y="3583992"/>
            <a:ext cx="3581840" cy="2864477"/>
          </a:xfrm>
          <a:prstGeom prst="rect">
            <a:avLst/>
          </a:prstGeom>
          <a:ln w="12700">
            <a:solidFill>
              <a:schemeClr val="tx1"/>
            </a:solidFill>
          </a:ln>
        </p:spPr>
      </p:pic>
      <p:sp>
        <p:nvSpPr>
          <p:cNvPr id="20489" name="Rectangle 12"/>
          <p:cNvSpPr>
            <a:spLocks noChangeArrowheads="1"/>
          </p:cNvSpPr>
          <p:nvPr/>
        </p:nvSpPr>
        <p:spPr bwMode="auto">
          <a:xfrm>
            <a:off x="435749" y="3625110"/>
            <a:ext cx="1109266" cy="282573"/>
          </a:xfrm>
          <a:prstGeom prst="rect">
            <a:avLst/>
          </a:prstGeom>
          <a:solidFill>
            <a:schemeClr val="bg1"/>
          </a:solidFill>
          <a:ln w="9525">
            <a:solidFill>
              <a:schemeClr val="tx1"/>
            </a:solidFill>
            <a:miter lim="800000"/>
            <a:headEnd/>
            <a:tailEnd/>
          </a:ln>
        </p:spPr>
        <p:txBody>
          <a:bodyPr wrap="square" lIns="72000" tIns="36000" rIns="72000" bIns="0" anchor="b">
            <a:spAutoFit/>
          </a:bodyPr>
          <a:lstStyle/>
          <a:p>
            <a:pPr algn="ctr"/>
            <a:r>
              <a:rPr lang="ja-JP" altLang="en-US" sz="1600" dirty="0" smtClean="0">
                <a:solidFill>
                  <a:schemeClr val="tx2"/>
                </a:solidFill>
                <a:latin typeface="ＭＳ ゴシック" panose="020B0609070205080204" pitchFamily="49" charset="-128"/>
                <a:ea typeface="ＭＳ ゴシック" panose="020B0609070205080204" pitchFamily="49" charset="-128"/>
              </a:rPr>
              <a:t>申請図面</a:t>
            </a:r>
            <a:endParaRPr lang="ja-JP" altLang="en-US" sz="1600" dirty="0">
              <a:solidFill>
                <a:schemeClr val="tx2"/>
              </a:solidFill>
              <a:latin typeface="ＭＳ ゴシック" panose="020B0609070205080204" pitchFamily="49" charset="-128"/>
              <a:ea typeface="ＭＳ ゴシック" panose="020B0609070205080204" pitchFamily="49" charset="-128"/>
            </a:endParaRPr>
          </a:p>
        </p:txBody>
      </p:sp>
      <p:sp>
        <p:nvSpPr>
          <p:cNvPr id="20488" name="AutoShape 11"/>
          <p:cNvSpPr>
            <a:spLocks noChangeArrowheads="1"/>
          </p:cNvSpPr>
          <p:nvPr/>
        </p:nvSpPr>
        <p:spPr bwMode="auto">
          <a:xfrm>
            <a:off x="4068141" y="5007674"/>
            <a:ext cx="389992" cy="462111"/>
          </a:xfrm>
          <a:prstGeom prst="rightArrow">
            <a:avLst>
              <a:gd name="adj1" fmla="val 50000"/>
              <a:gd name="adj2" fmla="val 54381"/>
            </a:avLst>
          </a:prstGeom>
          <a:solidFill>
            <a:srgbClr val="FF0000"/>
          </a:solidFill>
          <a:ln w="9525">
            <a:solidFill>
              <a:schemeClr val="tx1"/>
            </a:solidFill>
            <a:miter lim="800000"/>
            <a:headEnd/>
            <a:tailEnd/>
          </a:ln>
        </p:spPr>
        <p:txBody>
          <a:bodyPr wrap="none" anchor="ctr"/>
          <a:lstStyle/>
          <a:p>
            <a:endParaRPr lang="ja-JP" altLang="en-US"/>
          </a:p>
        </p:txBody>
      </p:sp>
      <p:sp>
        <p:nvSpPr>
          <p:cNvPr id="6" name="正方形/長方形 5"/>
          <p:cNvSpPr/>
          <p:nvPr/>
        </p:nvSpPr>
        <p:spPr>
          <a:xfrm>
            <a:off x="899592" y="4169157"/>
            <a:ext cx="1819466" cy="1693692"/>
          </a:xfrm>
          <a:prstGeom prst="rect">
            <a:avLst/>
          </a:prstGeom>
          <a:noFill/>
          <a:ln w="317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Rectangle 8"/>
          <p:cNvSpPr>
            <a:spLocks noChangeArrowheads="1"/>
          </p:cNvSpPr>
          <p:nvPr/>
        </p:nvSpPr>
        <p:spPr bwMode="auto">
          <a:xfrm>
            <a:off x="4736737" y="6142862"/>
            <a:ext cx="3605754" cy="240766"/>
          </a:xfrm>
          <a:prstGeom prst="rect">
            <a:avLst/>
          </a:prstGeom>
          <a:solidFill>
            <a:schemeClr val="bg1"/>
          </a:solidFill>
          <a:ln w="9525">
            <a:noFill/>
            <a:miter lim="800000"/>
            <a:headEnd/>
            <a:tailEnd/>
          </a:ln>
        </p:spPr>
        <p:txBody>
          <a:bodyPr anchor="ctr"/>
          <a:lstStyle/>
          <a:p>
            <a:pPr algn="ctr"/>
            <a:r>
              <a:rPr lang="ja-JP" altLang="en-US" sz="1600" dirty="0" smtClean="0">
                <a:solidFill>
                  <a:srgbClr val="FF0000"/>
                </a:solidFill>
                <a:latin typeface="ＭＳ ゴシック" panose="020B0609070205080204" pitchFamily="49" charset="-128"/>
                <a:ea typeface="ＭＳ ゴシック" panose="020B0609070205080204" pitchFamily="49" charset="-128"/>
              </a:rPr>
              <a:t>ロープにより申請範囲を</a:t>
            </a:r>
            <a:r>
              <a:rPr lang="ja-JP" altLang="en-US" sz="1600" dirty="0">
                <a:solidFill>
                  <a:srgbClr val="FF0000"/>
                </a:solidFill>
                <a:latin typeface="ＭＳ ゴシック" panose="020B0609070205080204" pitchFamily="49" charset="-128"/>
                <a:ea typeface="ＭＳ ゴシック" panose="020B0609070205080204" pitchFamily="49" charset="-128"/>
              </a:rPr>
              <a:t>明示</a:t>
            </a:r>
          </a:p>
        </p:txBody>
      </p:sp>
      <p:cxnSp>
        <p:nvCxnSpPr>
          <p:cNvPr id="8" name="直線矢印コネクタ 7"/>
          <p:cNvCxnSpPr/>
          <p:nvPr/>
        </p:nvCxnSpPr>
        <p:spPr>
          <a:xfrm flipV="1">
            <a:off x="7020272" y="5810330"/>
            <a:ext cx="0" cy="34532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8048884" y="5607356"/>
            <a:ext cx="230537" cy="36599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a:off x="7920803" y="4266291"/>
            <a:ext cx="421688" cy="24045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2713034" y="3576321"/>
            <a:ext cx="1782945" cy="56671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713034" y="5836722"/>
            <a:ext cx="1803698" cy="61174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2140954" y="3715398"/>
            <a:ext cx="611313" cy="253916"/>
          </a:xfrm>
          <a:prstGeom prst="rect">
            <a:avLst/>
          </a:prstGeom>
          <a:solidFill>
            <a:srgbClr val="FFCCCC"/>
          </a:solidFill>
          <a:ln w="12700">
            <a:solidFill>
              <a:srgbClr val="663300"/>
            </a:solidFill>
          </a:ln>
        </p:spPr>
        <p:txBody>
          <a:bodyPr wrap="none" lIns="36000" rIns="36000" rtlCol="0" anchor="ctr" anchorCtr="1">
            <a:spAutoFit/>
          </a:bodyPr>
          <a:lstStyle/>
          <a:p>
            <a:pPr algn="ctr"/>
            <a:r>
              <a:rPr kumimoji="1" lang="ja-JP" altLang="en-US" sz="1050" dirty="0" smtClean="0"/>
              <a:t>申請範囲</a:t>
            </a:r>
            <a:endParaRPr kumimoji="1" lang="en-US" altLang="ja-JP" sz="1050" dirty="0" smtClean="0"/>
          </a:p>
        </p:txBody>
      </p:sp>
      <p:cxnSp>
        <p:nvCxnSpPr>
          <p:cNvPr id="35" name="直線矢印コネクタ 34"/>
          <p:cNvCxnSpPr>
            <a:stCxn id="30" idx="2"/>
          </p:cNvCxnSpPr>
          <p:nvPr/>
        </p:nvCxnSpPr>
        <p:spPr>
          <a:xfrm flipH="1">
            <a:off x="1898132" y="3969314"/>
            <a:ext cx="548479" cy="59294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H="1">
            <a:off x="6168396" y="4182716"/>
            <a:ext cx="516349" cy="6011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5796136" y="5797267"/>
            <a:ext cx="0" cy="34532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useBgFill="1">
        <p:nvSpPr>
          <p:cNvPr id="28" name="テキスト ボックス 27"/>
          <p:cNvSpPr txBox="1"/>
          <p:nvPr/>
        </p:nvSpPr>
        <p:spPr>
          <a:xfrm>
            <a:off x="7236296" y="0"/>
            <a:ext cx="1907704" cy="338554"/>
          </a:xfrm>
          <a:prstGeom prst="rect">
            <a:avLst/>
          </a:prstGeom>
        </p:spPr>
        <p:txBody>
          <a:bodyPr wrap="square" rtlCol="0">
            <a:spAutoFit/>
          </a:bodyPr>
          <a:lstStyle/>
          <a:p>
            <a:endParaRPr kumimoji="1" lang="ja-JP" altLang="en-US" sz="1600" dirty="0"/>
          </a:p>
        </p:txBody>
      </p:sp>
      <p:sp>
        <p:nvSpPr>
          <p:cNvPr id="32" name="テキスト ボックス 31"/>
          <p:cNvSpPr txBox="1"/>
          <p:nvPr/>
        </p:nvSpPr>
        <p:spPr>
          <a:xfrm>
            <a:off x="0" y="643085"/>
            <a:ext cx="9144000" cy="2791533"/>
          </a:xfrm>
          <a:prstGeom prst="rect">
            <a:avLst/>
          </a:prstGeom>
          <a:noFill/>
        </p:spPr>
        <p:txBody>
          <a:bodyPr wrap="square" rtlCol="0">
            <a:spAutoFit/>
          </a:bodyPr>
          <a:lstStyle/>
          <a:p>
            <a:r>
              <a:rPr lang="ja-JP" altLang="en-US" sz="2800" b="1" dirty="0" smtClean="0">
                <a:solidFill>
                  <a:srgbClr val="FF0000"/>
                </a:solidFill>
                <a:latin typeface="Meiryo UI" panose="020B0604030504040204" pitchFamily="50" charset="-128"/>
                <a:ea typeface="Meiryo UI" panose="020B0604030504040204" pitchFamily="50" charset="-128"/>
              </a:rPr>
              <a:t>　➀</a:t>
            </a:r>
            <a:r>
              <a:rPr kumimoji="1" lang="ja-JP" altLang="en-US" sz="2800" b="1" dirty="0" smtClean="0">
                <a:solidFill>
                  <a:srgbClr val="FF0000"/>
                </a:solidFill>
                <a:latin typeface="Meiryo UI" panose="020B0604030504040204" pitchFamily="50" charset="-128"/>
                <a:ea typeface="Meiryo UI" panose="020B0604030504040204" pitchFamily="50" charset="-128"/>
              </a:rPr>
              <a:t>被災範囲、位置</a:t>
            </a:r>
            <a:endParaRPr kumimoji="1" lang="en-US" altLang="ja-JP" sz="1400" dirty="0" smtClean="0">
              <a:latin typeface="Meiryo UI" panose="020B0604030504040204" pitchFamily="50" charset="-128"/>
              <a:ea typeface="Meiryo UI" panose="020B0604030504040204" pitchFamily="50" charset="-128"/>
            </a:endParaRPr>
          </a:p>
          <a:p>
            <a:endParaRPr lang="en-US" altLang="ja-JP" sz="800" kern="0" dirty="0">
              <a:latin typeface="Meiryo UI" panose="020B0604030504040204" pitchFamily="50" charset="-128"/>
              <a:ea typeface="Meiryo UI" panose="020B0604030504040204" pitchFamily="50" charset="-128"/>
            </a:endParaRPr>
          </a:p>
          <a:p>
            <a:pPr>
              <a:lnSpc>
                <a:spcPts val="1800"/>
              </a:lnSpc>
              <a:spcBef>
                <a:spcPct val="20000"/>
              </a:spcBef>
              <a:defRPr/>
            </a:pPr>
            <a:r>
              <a:rPr lang="ja-JP" altLang="en-US" sz="1400" kern="0" dirty="0" smtClean="0">
                <a:latin typeface="Meiryo UI" panose="020B0604030504040204" pitchFamily="50" charset="-128"/>
                <a:ea typeface="Meiryo UI" panose="020B0604030504040204" pitchFamily="50" charset="-128"/>
              </a:rPr>
              <a:t>　　　　　現地</a:t>
            </a:r>
            <a:r>
              <a:rPr lang="ja-JP" altLang="en-US" sz="1400" kern="0" dirty="0">
                <a:latin typeface="Meiryo UI" panose="020B0604030504040204" pitchFamily="50" charset="-128"/>
                <a:ea typeface="Meiryo UI" panose="020B0604030504040204" pitchFamily="50" charset="-128"/>
              </a:rPr>
              <a:t>において、被災範囲や位置が申請図面と照合できるよう</a:t>
            </a:r>
            <a:r>
              <a:rPr lang="ja-JP" altLang="en-US" sz="1400" kern="0" dirty="0" smtClean="0">
                <a:latin typeface="Meiryo UI" panose="020B0604030504040204" pitchFamily="50" charset="-128"/>
                <a:ea typeface="Meiryo UI" panose="020B0604030504040204" pitchFamily="50" charset="-128"/>
              </a:rPr>
              <a:t>、</a:t>
            </a:r>
            <a:endParaRPr lang="en-US" altLang="ja-JP" sz="1400" kern="0" dirty="0" smtClean="0">
              <a:latin typeface="Meiryo UI" panose="020B0604030504040204" pitchFamily="50" charset="-128"/>
              <a:ea typeface="Meiryo UI" panose="020B0604030504040204" pitchFamily="50" charset="-128"/>
            </a:endParaRPr>
          </a:p>
          <a:p>
            <a:pPr>
              <a:lnSpc>
                <a:spcPts val="1800"/>
              </a:lnSpc>
              <a:spcBef>
                <a:spcPct val="20000"/>
              </a:spcBef>
              <a:defRPr/>
            </a:pPr>
            <a:r>
              <a:rPr lang="ja-JP" altLang="en-US" sz="1400" kern="0" dirty="0" smtClean="0">
                <a:solidFill>
                  <a:srgbClr val="FF0000"/>
                </a:solidFill>
                <a:latin typeface="Meiryo UI" panose="020B0604030504040204" pitchFamily="50" charset="-128"/>
                <a:ea typeface="Meiryo UI" panose="020B0604030504040204" pitchFamily="50" charset="-128"/>
              </a:rPr>
              <a:t>　　　　　</a:t>
            </a:r>
            <a:r>
              <a:rPr lang="ja-JP" altLang="en-US" sz="2400" u="sng" kern="0" dirty="0" smtClean="0">
                <a:solidFill>
                  <a:srgbClr val="FF0000"/>
                </a:solidFill>
                <a:latin typeface="Meiryo UI" panose="020B0604030504040204" pitchFamily="50" charset="-128"/>
                <a:ea typeface="Meiryo UI" panose="020B0604030504040204" pitchFamily="50" charset="-128"/>
              </a:rPr>
              <a:t>目印</a:t>
            </a:r>
            <a:r>
              <a:rPr lang="ja-JP" altLang="en-US" sz="2400" u="sng" kern="0" dirty="0">
                <a:solidFill>
                  <a:srgbClr val="FF0000"/>
                </a:solidFill>
                <a:latin typeface="Meiryo UI" panose="020B0604030504040204" pitchFamily="50" charset="-128"/>
                <a:ea typeface="Meiryo UI" panose="020B0604030504040204" pitchFamily="50" charset="-128"/>
              </a:rPr>
              <a:t>となるものを設置したり、範囲をロープで囲う</a:t>
            </a:r>
            <a:r>
              <a:rPr lang="ja-JP" altLang="en-US" sz="1400" kern="0" dirty="0">
                <a:latin typeface="Meiryo UI" panose="020B0604030504040204" pitchFamily="50" charset="-128"/>
                <a:ea typeface="Meiryo UI" panose="020B0604030504040204" pitchFamily="50" charset="-128"/>
              </a:rPr>
              <a:t>などの準備が重要</a:t>
            </a:r>
            <a:r>
              <a:rPr lang="en-US" altLang="ja-JP" sz="1400" kern="0" dirty="0">
                <a:latin typeface="Meiryo UI" panose="020B0604030504040204" pitchFamily="50" charset="-128"/>
                <a:ea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rPr>
              <a:t>下図</a:t>
            </a:r>
            <a:r>
              <a:rPr lang="en-US" altLang="ja-JP" sz="1400" kern="0" dirty="0" smtClean="0">
                <a:latin typeface="Meiryo UI" panose="020B0604030504040204" pitchFamily="50" charset="-128"/>
                <a:ea typeface="Meiryo UI" panose="020B0604030504040204" pitchFamily="50" charset="-128"/>
              </a:rPr>
              <a:t>】</a:t>
            </a:r>
          </a:p>
          <a:p>
            <a:pPr>
              <a:lnSpc>
                <a:spcPts val="1800"/>
              </a:lnSpc>
              <a:spcBef>
                <a:spcPct val="20000"/>
              </a:spcBef>
              <a:defRPr/>
            </a:pPr>
            <a:endParaRPr lang="en-US" altLang="ja-JP" sz="1400" kern="0" dirty="0">
              <a:latin typeface="Meiryo UI" panose="020B0604030504040204" pitchFamily="50" charset="-128"/>
              <a:ea typeface="Meiryo UI" panose="020B0604030504040204" pitchFamily="50" charset="-128"/>
            </a:endParaRPr>
          </a:p>
          <a:p>
            <a:pPr>
              <a:lnSpc>
                <a:spcPts val="1800"/>
              </a:lnSpc>
              <a:spcBef>
                <a:spcPct val="20000"/>
              </a:spcBef>
              <a:defRPr/>
            </a:pPr>
            <a:endParaRPr lang="en-US" altLang="ja-JP" sz="1400" kern="0" dirty="0" smtClean="0">
              <a:latin typeface="Meiryo UI" panose="020B0604030504040204" pitchFamily="50" charset="-128"/>
              <a:ea typeface="Meiryo UI" panose="020B0604030504040204" pitchFamily="50" charset="-128"/>
            </a:endParaRPr>
          </a:p>
          <a:p>
            <a:pPr>
              <a:lnSpc>
                <a:spcPts val="1800"/>
              </a:lnSpc>
              <a:spcBef>
                <a:spcPct val="20000"/>
              </a:spcBef>
              <a:defRPr/>
            </a:pPr>
            <a:r>
              <a:rPr lang="ja-JP" altLang="en-US" sz="2800" b="1" kern="0" dirty="0" smtClean="0">
                <a:solidFill>
                  <a:srgbClr val="FF0000"/>
                </a:solidFill>
                <a:latin typeface="Meiryo UI" panose="020B0604030504040204" pitchFamily="50" charset="-128"/>
                <a:ea typeface="Meiryo UI" panose="020B0604030504040204" pitchFamily="50" charset="-128"/>
              </a:rPr>
              <a:t>　②堆積</a:t>
            </a:r>
            <a:r>
              <a:rPr lang="ja-JP" altLang="en-US" sz="2800" b="1" kern="0" dirty="0">
                <a:solidFill>
                  <a:srgbClr val="FF0000"/>
                </a:solidFill>
                <a:latin typeface="Meiryo UI" panose="020B0604030504040204" pitchFamily="50" charset="-128"/>
                <a:ea typeface="Meiryo UI" panose="020B0604030504040204" pitchFamily="50" charset="-128"/>
              </a:rPr>
              <a:t>厚、洗堀深</a:t>
            </a:r>
            <a:endParaRPr lang="en-US" altLang="ja-JP" sz="2800" b="1" kern="0" dirty="0">
              <a:solidFill>
                <a:srgbClr val="FF0000"/>
              </a:solidFill>
              <a:latin typeface="Meiryo UI" panose="020B0604030504040204" pitchFamily="50" charset="-128"/>
              <a:ea typeface="Meiryo UI" panose="020B0604030504040204" pitchFamily="50" charset="-128"/>
            </a:endParaRPr>
          </a:p>
          <a:p>
            <a:pPr>
              <a:lnSpc>
                <a:spcPts val="1800"/>
              </a:lnSpc>
              <a:spcBef>
                <a:spcPct val="20000"/>
              </a:spcBef>
              <a:defRPr/>
            </a:pPr>
            <a:r>
              <a:rPr lang="ja-JP" altLang="en-US" sz="1400" kern="0" dirty="0" smtClean="0">
                <a:latin typeface="Meiryo UI" panose="020B0604030504040204" pitchFamily="50" charset="-128"/>
                <a:ea typeface="Meiryo UI" panose="020B0604030504040204" pitchFamily="50" charset="-128"/>
              </a:rPr>
              <a:t>　　　　　現地</a:t>
            </a:r>
            <a:r>
              <a:rPr lang="ja-JP" altLang="en-US" sz="1400" kern="0" dirty="0">
                <a:latin typeface="Meiryo UI" panose="020B0604030504040204" pitchFamily="50" charset="-128"/>
                <a:ea typeface="Meiryo UI" panose="020B0604030504040204" pitchFamily="50" charset="-128"/>
              </a:rPr>
              <a:t>において、</a:t>
            </a:r>
            <a:r>
              <a:rPr lang="ja-JP" altLang="en-US" sz="1400" u="sng" kern="0" dirty="0">
                <a:solidFill>
                  <a:srgbClr val="FF0000"/>
                </a:solidFill>
                <a:latin typeface="Meiryo UI" panose="020B0604030504040204" pitchFamily="50" charset="-128"/>
                <a:ea typeface="Meiryo UI" panose="020B0604030504040204" pitchFamily="50" charset="-128"/>
              </a:rPr>
              <a:t>実測と原地盤高との対比等</a:t>
            </a:r>
            <a:r>
              <a:rPr lang="ja-JP" altLang="en-US" sz="1400" kern="0" dirty="0">
                <a:latin typeface="Meiryo UI" panose="020B0604030504040204" pitchFamily="50" charset="-128"/>
                <a:ea typeface="Meiryo UI" panose="020B0604030504040204" pitchFamily="50" charset="-128"/>
              </a:rPr>
              <a:t>により堆積厚や洗堀深が確認できることが重要</a:t>
            </a:r>
            <a:endParaRPr lang="en-US" altLang="ja-JP" sz="1400" kern="0" dirty="0">
              <a:latin typeface="Meiryo UI" panose="020B0604030504040204" pitchFamily="50" charset="-128"/>
              <a:ea typeface="Meiryo UI" panose="020B0604030504040204" pitchFamily="50" charset="-128"/>
            </a:endParaRPr>
          </a:p>
          <a:p>
            <a:pPr>
              <a:lnSpc>
                <a:spcPts val="1800"/>
              </a:lnSpc>
              <a:spcBef>
                <a:spcPct val="20000"/>
              </a:spcBef>
              <a:defRPr/>
            </a:pPr>
            <a:r>
              <a:rPr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原形の</a:t>
            </a:r>
            <a:r>
              <a:rPr lang="ja-JP" altLang="en-US" sz="2400" u="sng" dirty="0">
                <a:solidFill>
                  <a:srgbClr val="FF0000"/>
                </a:solidFill>
                <a:latin typeface="Meiryo UI" panose="020B0604030504040204" pitchFamily="50" charset="-128"/>
                <a:ea typeface="Meiryo UI" panose="020B0604030504040204" pitchFamily="50" charset="-128"/>
              </a:rPr>
              <a:t>地盤高を確認できる資料</a:t>
            </a:r>
            <a:r>
              <a:rPr lang="ja-JP" altLang="en-US" sz="1400" dirty="0">
                <a:solidFill>
                  <a:srgbClr val="FF0000"/>
                </a:solidFill>
                <a:latin typeface="Meiryo UI" panose="020B0604030504040204" pitchFamily="50" charset="-128"/>
                <a:ea typeface="Meiryo UI" panose="020B0604030504040204" pitchFamily="50" charset="-128"/>
              </a:rPr>
              <a:t>（整備段階</a:t>
            </a:r>
            <a:r>
              <a:rPr lang="en-US" altLang="ja-JP" sz="1400" dirty="0">
                <a:solidFill>
                  <a:srgbClr val="FF0000"/>
                </a:solidFill>
                <a:latin typeface="Meiryo UI" panose="020B0604030504040204" pitchFamily="50" charset="-128"/>
                <a:ea typeface="Meiryo UI" panose="020B0604030504040204" pitchFamily="50" charset="-128"/>
              </a:rPr>
              <a:t>or</a:t>
            </a:r>
            <a:r>
              <a:rPr lang="ja-JP" altLang="en-US" sz="1400" dirty="0">
                <a:solidFill>
                  <a:srgbClr val="FF0000"/>
                </a:solidFill>
                <a:latin typeface="Meiryo UI" panose="020B0604030504040204" pitchFamily="50" charset="-128"/>
                <a:ea typeface="Meiryo UI" panose="020B0604030504040204" pitchFamily="50" charset="-128"/>
              </a:rPr>
              <a:t>維持段階での完成図面等）</a:t>
            </a:r>
            <a:r>
              <a:rPr lang="ja-JP" altLang="en-US" sz="1400" dirty="0">
                <a:latin typeface="Meiryo UI" panose="020B0604030504040204" pitchFamily="50" charset="-128"/>
                <a:ea typeface="Meiryo UI" panose="020B0604030504040204" pitchFamily="50" charset="-128"/>
              </a:rPr>
              <a:t>をあらかじめ</a:t>
            </a:r>
            <a:r>
              <a:rPr lang="ja-JP" altLang="en-US" sz="1400" dirty="0" smtClean="0">
                <a:latin typeface="Meiryo UI" panose="020B0604030504040204" pitchFamily="50" charset="-128"/>
                <a:ea typeface="Meiryo UI" panose="020B0604030504040204" pitchFamily="50" charset="-128"/>
              </a:rPr>
              <a:t>準備</a:t>
            </a:r>
          </a:p>
          <a:p>
            <a:endParaRPr lang="en-US" altLang="ja-JP" sz="800" dirty="0" smtClean="0">
              <a:latin typeface="+mn-ea"/>
              <a:ea typeface="+mn-ea"/>
            </a:endParaRPr>
          </a:p>
        </p:txBody>
      </p:sp>
      <p:sp>
        <p:nvSpPr>
          <p:cNvPr id="22"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８．査定にあたっての留意事項 （河川敷公園②）</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17</a:t>
            </a:fld>
            <a:endParaRPr lang="en-US" altLang="ja-JP"/>
          </a:p>
        </p:txBody>
      </p:sp>
    </p:spTree>
    <p:extLst>
      <p:ext uri="{BB962C8B-B14F-4D97-AF65-F5344CB8AC3E}">
        <p14:creationId xmlns:p14="http://schemas.microsoft.com/office/powerpoint/2010/main" val="4283474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テキスト ボックス 27"/>
          <p:cNvSpPr txBox="1"/>
          <p:nvPr/>
        </p:nvSpPr>
        <p:spPr>
          <a:xfrm>
            <a:off x="7236296" y="0"/>
            <a:ext cx="1907704" cy="338554"/>
          </a:xfrm>
          <a:prstGeom prst="rect">
            <a:avLst/>
          </a:prstGeom>
        </p:spPr>
        <p:txBody>
          <a:bodyPr wrap="square" rtlCol="0">
            <a:spAutoFit/>
          </a:bodyPr>
          <a:lstStyle/>
          <a:p>
            <a:endParaRPr kumimoji="1" lang="ja-JP" altLang="en-US" sz="1600" dirty="0"/>
          </a:p>
        </p:txBody>
      </p:sp>
      <p:sp>
        <p:nvSpPr>
          <p:cNvPr id="31" name="タイトル 1"/>
          <p:cNvSpPr>
            <a:spLocks noGrp="1"/>
          </p:cNvSpPr>
          <p:nvPr>
            <p:ph type="title"/>
          </p:nvPr>
        </p:nvSpPr>
        <p:spPr>
          <a:xfrm>
            <a:off x="75007" y="26126"/>
            <a:ext cx="7605951" cy="476250"/>
          </a:xfrm>
        </p:spPr>
        <p:txBody>
          <a:bodyPr/>
          <a:lstStyle/>
          <a:p>
            <a:r>
              <a:rPr lang="ja-JP" altLang="en-US" sz="2600" dirty="0"/>
              <a:t>８．査定にあたっての留意事項 （河川敷</a:t>
            </a:r>
            <a:r>
              <a:rPr lang="ja-JP" altLang="en-US" sz="2600" dirty="0" smtClean="0"/>
              <a:t>公園③）</a:t>
            </a:r>
            <a:endParaRPr kumimoji="1" lang="ja-JP" altLang="en-US" sz="2600" b="1" dirty="0">
              <a:solidFill>
                <a:srgbClr val="FF0000"/>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0" y="643085"/>
            <a:ext cx="9144000" cy="1498872"/>
          </a:xfrm>
          <a:prstGeom prst="rect">
            <a:avLst/>
          </a:prstGeom>
          <a:noFill/>
        </p:spPr>
        <p:txBody>
          <a:bodyPr wrap="square" rtlCol="0">
            <a:spAutoFit/>
          </a:bodyPr>
          <a:lstStyle/>
          <a:p>
            <a:r>
              <a:rPr lang="ja-JP" altLang="en-US" sz="2800" b="1" dirty="0" smtClean="0">
                <a:solidFill>
                  <a:srgbClr val="FF0000"/>
                </a:solidFill>
                <a:latin typeface="Meiryo UI" panose="020B0604030504040204" pitchFamily="50" charset="-128"/>
                <a:ea typeface="Meiryo UI" panose="020B0604030504040204" pitchFamily="50" charset="-128"/>
              </a:rPr>
              <a:t>　③園路の損傷原因と復旧範囲</a:t>
            </a:r>
            <a:endParaRPr kumimoji="1" lang="en-US" altLang="ja-JP" sz="1400" dirty="0" smtClean="0">
              <a:latin typeface="Meiryo UI" panose="020B0604030504040204" pitchFamily="50" charset="-128"/>
              <a:ea typeface="Meiryo UI" panose="020B0604030504040204" pitchFamily="50" charset="-128"/>
            </a:endParaRPr>
          </a:p>
          <a:p>
            <a:endParaRPr lang="en-US" altLang="ja-JP" sz="800" kern="0" dirty="0">
              <a:latin typeface="Meiryo UI" panose="020B0604030504040204" pitchFamily="50" charset="-128"/>
              <a:ea typeface="Meiryo UI" panose="020B0604030504040204" pitchFamily="50" charset="-128"/>
            </a:endParaRPr>
          </a:p>
          <a:p>
            <a:pPr>
              <a:lnSpc>
                <a:spcPts val="1800"/>
              </a:lnSpc>
              <a:spcBef>
                <a:spcPct val="20000"/>
              </a:spcBef>
              <a:defRPr/>
            </a:pPr>
            <a:r>
              <a:rPr lang="ja-JP" altLang="en-US" sz="1400" kern="0" dirty="0" smtClean="0">
                <a:latin typeface="Meiryo UI" panose="020B0604030504040204" pitchFamily="50" charset="-128"/>
                <a:ea typeface="Meiryo UI" panose="020B0604030504040204" pitchFamily="50" charset="-128"/>
              </a:rPr>
              <a:t>　　　　　園路（アスファルト）は、被災したメカニズムをよく整理し、</a:t>
            </a:r>
            <a:endParaRPr lang="en-US" altLang="ja-JP" sz="1400" kern="0" dirty="0" smtClean="0">
              <a:latin typeface="Meiryo UI" panose="020B0604030504040204" pitchFamily="50" charset="-128"/>
              <a:ea typeface="Meiryo UI" panose="020B0604030504040204" pitchFamily="50" charset="-128"/>
            </a:endParaRPr>
          </a:p>
          <a:p>
            <a:pPr>
              <a:lnSpc>
                <a:spcPts val="1800"/>
              </a:lnSpc>
              <a:spcBef>
                <a:spcPct val="20000"/>
              </a:spcBef>
              <a:defRPr/>
            </a:pPr>
            <a:r>
              <a:rPr lang="ja-JP" altLang="en-US" sz="1400" kern="0" dirty="0" smtClean="0">
                <a:solidFill>
                  <a:srgbClr val="FF0000"/>
                </a:solidFill>
                <a:latin typeface="Meiryo UI" panose="020B0604030504040204" pitchFamily="50" charset="-128"/>
                <a:ea typeface="Meiryo UI" panose="020B0604030504040204" pitchFamily="50" charset="-128"/>
              </a:rPr>
              <a:t>　　　　　</a:t>
            </a:r>
            <a:r>
              <a:rPr lang="ja-JP" altLang="en-US" sz="2400" u="sng" kern="0" dirty="0" smtClean="0">
                <a:solidFill>
                  <a:srgbClr val="FF0000"/>
                </a:solidFill>
                <a:latin typeface="Meiryo UI" panose="020B0604030504040204" pitchFamily="50" charset="-128"/>
                <a:ea typeface="Meiryo UI" panose="020B0604030504040204" pitchFamily="50" charset="-128"/>
              </a:rPr>
              <a:t>被災範囲は適切なのか、日頃からの維持管理が適切だったか</a:t>
            </a:r>
            <a:endParaRPr lang="en-US" altLang="ja-JP" sz="1400" kern="0" dirty="0" smtClean="0">
              <a:latin typeface="Meiryo UI" panose="020B0604030504040204" pitchFamily="50" charset="-128"/>
              <a:ea typeface="Meiryo UI" panose="020B0604030504040204" pitchFamily="50" charset="-128"/>
            </a:endParaRPr>
          </a:p>
          <a:p>
            <a:pPr>
              <a:lnSpc>
                <a:spcPts val="1800"/>
              </a:lnSpc>
              <a:spcBef>
                <a:spcPct val="20000"/>
              </a:spcBef>
              <a:defRPr/>
            </a:pPr>
            <a:r>
              <a:rPr lang="ja-JP" altLang="en-US" sz="1400" kern="0" dirty="0">
                <a:latin typeface="Meiryo UI" panose="020B0604030504040204" pitchFamily="50" charset="-128"/>
                <a:ea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rPr>
              <a:t>　　　　あらかじめ精査が必要</a:t>
            </a:r>
            <a:endParaRPr lang="en-US" altLang="ja-JP" sz="1400" kern="0" dirty="0" smtClean="0">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2"/>
          <a:stretch>
            <a:fillRect/>
          </a:stretch>
        </p:blipFill>
        <p:spPr>
          <a:xfrm>
            <a:off x="639639" y="2407299"/>
            <a:ext cx="3975478" cy="2592288"/>
          </a:xfrm>
          <a:prstGeom prst="rect">
            <a:avLst/>
          </a:prstGeom>
        </p:spPr>
      </p:pic>
      <p:cxnSp>
        <p:nvCxnSpPr>
          <p:cNvPr id="24" name="直線コネクタ 23"/>
          <p:cNvCxnSpPr/>
          <p:nvPr/>
        </p:nvCxnSpPr>
        <p:spPr>
          <a:xfrm>
            <a:off x="927671" y="4423522"/>
            <a:ext cx="3288928" cy="3735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94426" y="4512417"/>
            <a:ext cx="923330" cy="184666"/>
          </a:xfrm>
          <a:prstGeom prst="rect">
            <a:avLst/>
          </a:prstGeom>
          <a:solidFill>
            <a:schemeClr val="bg1"/>
          </a:solidFill>
        </p:spPr>
        <p:txBody>
          <a:bodyPr wrap="none" lIns="0" tIns="0" rIns="0" bIns="0" rtlCol="0">
            <a:spAutoFit/>
          </a:bodyPr>
          <a:lstStyle/>
          <a:p>
            <a:r>
              <a:rPr kumimoji="1" lang="ja-JP" altLang="en-US" sz="1200" dirty="0" smtClean="0">
                <a:solidFill>
                  <a:srgbClr val="FF0000"/>
                </a:solidFill>
              </a:rPr>
              <a:t>申請範囲端部</a:t>
            </a:r>
            <a:endParaRPr kumimoji="1" lang="ja-JP" altLang="en-US" sz="1200" dirty="0">
              <a:solidFill>
                <a:srgbClr val="FF0000"/>
              </a:solidFill>
            </a:endParaRPr>
          </a:p>
        </p:txBody>
      </p:sp>
      <p:sp>
        <p:nvSpPr>
          <p:cNvPr id="27" name="環状矢印 26"/>
          <p:cNvSpPr/>
          <p:nvPr/>
        </p:nvSpPr>
        <p:spPr>
          <a:xfrm rot="9277991">
            <a:off x="3412374" y="2849459"/>
            <a:ext cx="1337210" cy="1378026"/>
          </a:xfrm>
          <a:prstGeom prst="circularArrow">
            <a:avLst>
              <a:gd name="adj1" fmla="val 12500"/>
              <a:gd name="adj2" fmla="val 1142319"/>
              <a:gd name="adj3" fmla="val 20457681"/>
              <a:gd name="adj4" fmla="val 16978084"/>
              <a:gd name="adj5" fmla="val 12500"/>
            </a:avLst>
          </a:prstGeom>
          <a:solidFill>
            <a:srgbClr val="4133C8">
              <a:alpha val="50196"/>
            </a:srgbClr>
          </a:solidFill>
          <a:ln>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テキスト ボックス 28"/>
          <p:cNvSpPr txBox="1"/>
          <p:nvPr/>
        </p:nvSpPr>
        <p:spPr>
          <a:xfrm>
            <a:off x="3762500" y="4166743"/>
            <a:ext cx="636960" cy="241980"/>
          </a:xfrm>
          <a:prstGeom prst="rect">
            <a:avLst/>
          </a:prstGeom>
          <a:solidFill>
            <a:schemeClr val="bg1">
              <a:alpha val="70000"/>
            </a:schemeClr>
          </a:solidFill>
          <a:ln>
            <a:solidFill>
              <a:srgbClr val="4133C8"/>
            </a:solidFill>
          </a:ln>
        </p:spPr>
        <p:txBody>
          <a:bodyPr wrap="none" lIns="36000" tIns="36000" rIns="36000" bIns="36000" rtlCol="0">
            <a:spAutoFit/>
          </a:bodyPr>
          <a:lstStyle/>
          <a:p>
            <a:r>
              <a:rPr kumimoji="1" lang="ja-JP" altLang="en-US" sz="1100" dirty="0" smtClean="0">
                <a:solidFill>
                  <a:srgbClr val="4133C8"/>
                </a:solidFill>
              </a:rPr>
              <a:t>水の流れ</a:t>
            </a:r>
            <a:endParaRPr kumimoji="1" lang="ja-JP" altLang="en-US" sz="1100" dirty="0">
              <a:solidFill>
                <a:srgbClr val="4133C8"/>
              </a:solidFill>
            </a:endParaRPr>
          </a:p>
        </p:txBody>
      </p:sp>
      <p:pic>
        <p:nvPicPr>
          <p:cNvPr id="33" name="図 32"/>
          <p:cNvPicPr>
            <a:picLocks noChangeAspect="1"/>
          </p:cNvPicPr>
          <p:nvPr/>
        </p:nvPicPr>
        <p:blipFill>
          <a:blip r:embed="rId3"/>
          <a:stretch>
            <a:fillRect/>
          </a:stretch>
        </p:blipFill>
        <p:spPr>
          <a:xfrm>
            <a:off x="5157605" y="2399738"/>
            <a:ext cx="3364684" cy="2592288"/>
          </a:xfrm>
          <a:prstGeom prst="rect">
            <a:avLst/>
          </a:prstGeom>
        </p:spPr>
      </p:pic>
      <p:sp>
        <p:nvSpPr>
          <p:cNvPr id="34" name="環状矢印 33"/>
          <p:cNvSpPr/>
          <p:nvPr/>
        </p:nvSpPr>
        <p:spPr>
          <a:xfrm rot="11564905">
            <a:off x="6639921" y="3275828"/>
            <a:ext cx="1517716" cy="1568067"/>
          </a:xfrm>
          <a:prstGeom prst="circularArrow">
            <a:avLst>
              <a:gd name="adj1" fmla="val 12500"/>
              <a:gd name="adj2" fmla="val 1142319"/>
              <a:gd name="adj3" fmla="val 20457681"/>
              <a:gd name="adj4" fmla="val 16978084"/>
              <a:gd name="adj5" fmla="val 12500"/>
            </a:avLst>
          </a:prstGeom>
          <a:solidFill>
            <a:srgbClr val="4133C8">
              <a:alpha val="50196"/>
            </a:srgbClr>
          </a:solidFill>
          <a:ln>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テキスト ボックス 35"/>
          <p:cNvSpPr txBox="1"/>
          <p:nvPr/>
        </p:nvSpPr>
        <p:spPr>
          <a:xfrm>
            <a:off x="7080299" y="4653341"/>
            <a:ext cx="636960" cy="241980"/>
          </a:xfrm>
          <a:prstGeom prst="rect">
            <a:avLst/>
          </a:prstGeom>
          <a:solidFill>
            <a:schemeClr val="bg1">
              <a:alpha val="70000"/>
            </a:schemeClr>
          </a:solidFill>
          <a:ln>
            <a:solidFill>
              <a:srgbClr val="4133C8"/>
            </a:solidFill>
          </a:ln>
        </p:spPr>
        <p:txBody>
          <a:bodyPr wrap="none" lIns="36000" tIns="36000" rIns="36000" bIns="36000" rtlCol="0">
            <a:spAutoFit/>
          </a:bodyPr>
          <a:lstStyle/>
          <a:p>
            <a:r>
              <a:rPr kumimoji="1" lang="ja-JP" altLang="en-US" sz="1100" dirty="0" smtClean="0">
                <a:solidFill>
                  <a:srgbClr val="4133C8"/>
                </a:solidFill>
              </a:rPr>
              <a:t>水の流れ</a:t>
            </a:r>
            <a:endParaRPr kumimoji="1" lang="ja-JP" altLang="en-US" sz="1100" dirty="0">
              <a:solidFill>
                <a:srgbClr val="4133C8"/>
              </a:solidFill>
            </a:endParaRPr>
          </a:p>
        </p:txBody>
      </p:sp>
      <p:sp>
        <p:nvSpPr>
          <p:cNvPr id="38" name="テキスト ボックス 37"/>
          <p:cNvSpPr txBox="1"/>
          <p:nvPr/>
        </p:nvSpPr>
        <p:spPr>
          <a:xfrm>
            <a:off x="269967" y="4923360"/>
            <a:ext cx="4462717" cy="1384995"/>
          </a:xfrm>
          <a:prstGeom prst="rect">
            <a:avLst/>
          </a:prstGeom>
          <a:noFill/>
        </p:spPr>
        <p:txBody>
          <a:bodyPr wrap="square" rtlCol="0">
            <a:spAutoFit/>
          </a:bodyPr>
          <a:lstStyle/>
          <a:p>
            <a:r>
              <a:rPr lang="ja-JP" altLang="en-US" sz="2800" b="1" dirty="0" smtClean="0">
                <a:solidFill>
                  <a:srgbClr val="FF0000"/>
                </a:solidFill>
                <a:latin typeface="Meiryo UI" panose="020B0604030504040204" pitchFamily="50" charset="-128"/>
                <a:ea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rPr>
              <a:t>増水</a:t>
            </a:r>
            <a:r>
              <a:rPr lang="ja-JP" altLang="en-US" sz="1400" kern="0" dirty="0">
                <a:latin typeface="Meiryo UI" panose="020B0604030504040204" pitchFamily="50" charset="-128"/>
                <a:ea typeface="Meiryo UI" panose="020B0604030504040204" pitchFamily="50" charset="-128"/>
              </a:rPr>
              <a:t>により、舗装端部から浮き上がるような水流</a:t>
            </a:r>
            <a:r>
              <a:rPr lang="ja-JP" altLang="en-US" sz="1400" kern="0" dirty="0" smtClean="0">
                <a:latin typeface="Meiryo UI" panose="020B0604030504040204" pitchFamily="50" charset="-128"/>
                <a:ea typeface="Meiryo UI" panose="020B0604030504040204" pitchFamily="50" charset="-128"/>
              </a:rPr>
              <a:t>が</a:t>
            </a:r>
            <a:endParaRPr lang="en-US" altLang="ja-JP" sz="1400" kern="0" dirty="0" smtClean="0">
              <a:latin typeface="Meiryo UI" panose="020B0604030504040204" pitchFamily="50" charset="-128"/>
              <a:ea typeface="Meiryo UI" panose="020B0604030504040204" pitchFamily="50" charset="-128"/>
            </a:endParaRPr>
          </a:p>
          <a:p>
            <a:r>
              <a:rPr lang="ja-JP" altLang="en-US" sz="1400" kern="0" dirty="0">
                <a:latin typeface="Meiryo UI" panose="020B0604030504040204" pitchFamily="50" charset="-128"/>
                <a:ea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rPr>
              <a:t>　　　発生</a:t>
            </a:r>
            <a:r>
              <a:rPr lang="ja-JP" altLang="en-US" sz="1400" kern="0" dirty="0">
                <a:latin typeface="Meiryo UI" panose="020B0604030504040204" pitchFamily="50" charset="-128"/>
                <a:ea typeface="Meiryo UI" panose="020B0604030504040204" pitchFamily="50" charset="-128"/>
              </a:rPr>
              <a:t>。舗装全体が剥離した</a:t>
            </a:r>
            <a:r>
              <a:rPr lang="ja-JP" altLang="en-US" sz="1400" kern="0" dirty="0" smtClean="0">
                <a:latin typeface="Meiryo UI" panose="020B0604030504040204" pitchFamily="50" charset="-128"/>
                <a:ea typeface="Meiryo UI" panose="020B0604030504040204" pitchFamily="50" charset="-128"/>
              </a:rPr>
              <a:t>。</a:t>
            </a:r>
            <a:endParaRPr lang="en-US" altLang="ja-JP" sz="1400" kern="0" dirty="0" smtClean="0">
              <a:latin typeface="Meiryo UI" panose="020B0604030504040204" pitchFamily="50" charset="-128"/>
              <a:ea typeface="Meiryo UI" panose="020B0604030504040204" pitchFamily="50" charset="-128"/>
            </a:endParaRPr>
          </a:p>
          <a:p>
            <a:endParaRPr lang="ja-JP" altLang="en-US" sz="1400" kern="0" dirty="0">
              <a:latin typeface="Meiryo UI" panose="020B0604030504040204" pitchFamily="50" charset="-128"/>
              <a:ea typeface="Meiryo UI" panose="020B0604030504040204" pitchFamily="50" charset="-128"/>
            </a:endParaRPr>
          </a:p>
          <a:p>
            <a:r>
              <a:rPr lang="ja-JP" altLang="en-US" sz="1400" kern="0" dirty="0" smtClean="0">
                <a:latin typeface="Meiryo UI" panose="020B0604030504040204" pitchFamily="50" charset="-128"/>
                <a:ea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rPr>
              <a:t>見た目の被災範囲以上に復旧範囲を申請。</a:t>
            </a:r>
          </a:p>
          <a:p>
            <a:r>
              <a:rPr lang="ja-JP" altLang="en-US" sz="1400" kern="0" dirty="0">
                <a:latin typeface="Meiryo UI" panose="020B0604030504040204" pitchFamily="50" charset="-128"/>
                <a:ea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rPr>
              <a:t>　　　　　  適切</a:t>
            </a:r>
            <a:r>
              <a:rPr lang="ja-JP" altLang="en-US" sz="1400" kern="0" dirty="0">
                <a:latin typeface="Meiryo UI" panose="020B0604030504040204" pitchFamily="50" charset="-128"/>
                <a:ea typeface="Meiryo UI" panose="020B0604030504040204" pitchFamily="50" charset="-128"/>
              </a:rPr>
              <a:t>な範囲の考え方は？</a:t>
            </a:r>
            <a:endParaRPr lang="en-US" altLang="ja-JP" sz="1400" kern="0" dirty="0" smtClean="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4654747" y="4919004"/>
            <a:ext cx="4462717" cy="1384995"/>
          </a:xfrm>
          <a:prstGeom prst="rect">
            <a:avLst/>
          </a:prstGeom>
          <a:noFill/>
        </p:spPr>
        <p:txBody>
          <a:bodyPr wrap="square" rtlCol="0">
            <a:spAutoFit/>
          </a:bodyPr>
          <a:lstStyle/>
          <a:p>
            <a:r>
              <a:rPr lang="ja-JP" altLang="en-US" sz="2800" b="1" dirty="0" smtClean="0">
                <a:solidFill>
                  <a:srgbClr val="FF0000"/>
                </a:solidFill>
                <a:latin typeface="Meiryo UI" panose="020B0604030504040204" pitchFamily="50" charset="-128"/>
                <a:ea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rPr>
              <a:t>増水</a:t>
            </a:r>
            <a:r>
              <a:rPr lang="ja-JP" altLang="en-US" sz="1400" kern="0" dirty="0">
                <a:latin typeface="Meiryo UI" panose="020B0604030504040204" pitchFamily="50" charset="-128"/>
                <a:ea typeface="Meiryo UI" panose="020B0604030504040204" pitchFamily="50" charset="-128"/>
              </a:rPr>
              <a:t>により、舗装ひび割れから浸水し、舗装</a:t>
            </a:r>
            <a:r>
              <a:rPr lang="ja-JP" altLang="en-US" sz="1400" kern="0" dirty="0" smtClean="0">
                <a:latin typeface="Meiryo UI" panose="020B0604030504040204" pitchFamily="50" charset="-128"/>
                <a:ea typeface="Meiryo UI" panose="020B0604030504040204" pitchFamily="50" charset="-128"/>
              </a:rPr>
              <a:t>が</a:t>
            </a:r>
            <a:endParaRPr lang="en-US" altLang="ja-JP" sz="1400" kern="0" dirty="0" smtClean="0">
              <a:latin typeface="Meiryo UI" panose="020B0604030504040204" pitchFamily="50" charset="-128"/>
              <a:ea typeface="Meiryo UI" panose="020B0604030504040204" pitchFamily="50" charset="-128"/>
            </a:endParaRPr>
          </a:p>
          <a:p>
            <a:r>
              <a:rPr lang="ja-JP" altLang="en-US" sz="1400" kern="0" dirty="0">
                <a:latin typeface="Meiryo UI" panose="020B0604030504040204" pitchFamily="50" charset="-128"/>
                <a:ea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rPr>
              <a:t>　　　えぐり</a:t>
            </a:r>
            <a:r>
              <a:rPr lang="ja-JP" altLang="en-US" sz="1400" kern="0" dirty="0">
                <a:latin typeface="Meiryo UI" panose="020B0604030504040204" pitchFamily="50" charset="-128"/>
                <a:ea typeface="Meiryo UI" panose="020B0604030504040204" pitchFamily="50" charset="-128"/>
              </a:rPr>
              <a:t>取られた</a:t>
            </a:r>
            <a:r>
              <a:rPr lang="ja-JP" altLang="en-US" sz="1400" kern="0" dirty="0" smtClean="0">
                <a:latin typeface="Meiryo UI" panose="020B0604030504040204" pitchFamily="50" charset="-128"/>
                <a:ea typeface="Meiryo UI" panose="020B0604030504040204" pitchFamily="50" charset="-128"/>
              </a:rPr>
              <a:t>。</a:t>
            </a:r>
            <a:endParaRPr lang="en-US" altLang="ja-JP" sz="1400" kern="0" dirty="0" smtClean="0">
              <a:latin typeface="Meiryo UI" panose="020B0604030504040204" pitchFamily="50" charset="-128"/>
              <a:ea typeface="Meiryo UI" panose="020B0604030504040204" pitchFamily="50" charset="-128"/>
            </a:endParaRPr>
          </a:p>
          <a:p>
            <a:endParaRPr lang="ja-JP" altLang="en-US" sz="1400" kern="0" dirty="0">
              <a:latin typeface="Meiryo UI" panose="020B0604030504040204" pitchFamily="50" charset="-128"/>
              <a:ea typeface="Meiryo UI" panose="020B0604030504040204" pitchFamily="50" charset="-128"/>
            </a:endParaRPr>
          </a:p>
          <a:p>
            <a:r>
              <a:rPr lang="ja-JP" altLang="en-US" sz="1400" kern="0" dirty="0" smtClean="0">
                <a:latin typeface="Meiryo UI" panose="020B0604030504040204" pitchFamily="50" charset="-128"/>
                <a:ea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rPr>
              <a:t>舗装に浸水しないよう、日頃の維持</a:t>
            </a:r>
            <a:r>
              <a:rPr lang="ja-JP" altLang="en-US" sz="1400" kern="0" dirty="0" smtClean="0">
                <a:latin typeface="Meiryo UI" panose="020B0604030504040204" pitchFamily="50" charset="-128"/>
                <a:ea typeface="Meiryo UI" panose="020B0604030504040204" pitchFamily="50" charset="-128"/>
              </a:rPr>
              <a:t>管理</a:t>
            </a:r>
            <a:endParaRPr lang="en-US" altLang="ja-JP" sz="1400" kern="0" dirty="0" smtClean="0">
              <a:latin typeface="Meiryo UI" panose="020B0604030504040204" pitchFamily="50" charset="-128"/>
              <a:ea typeface="Meiryo UI" panose="020B0604030504040204" pitchFamily="50" charset="-128"/>
            </a:endParaRPr>
          </a:p>
          <a:p>
            <a:r>
              <a:rPr lang="ja-JP" altLang="en-US" sz="1400" kern="0" dirty="0">
                <a:latin typeface="Meiryo UI" panose="020B0604030504040204" pitchFamily="50" charset="-128"/>
                <a:ea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rPr>
              <a:t>　　　　　　は</a:t>
            </a:r>
            <a:r>
              <a:rPr lang="ja-JP" altLang="en-US" sz="1400" kern="0" dirty="0">
                <a:latin typeface="Meiryo UI" panose="020B0604030504040204" pitchFamily="50" charset="-128"/>
                <a:ea typeface="Meiryo UI" panose="020B0604030504040204" pitchFamily="50" charset="-128"/>
              </a:rPr>
              <a:t>適切</a:t>
            </a:r>
            <a:r>
              <a:rPr lang="ja-JP" altLang="en-US" sz="1400" kern="0" dirty="0" smtClean="0">
                <a:latin typeface="Meiryo UI" panose="020B0604030504040204" pitchFamily="50" charset="-128"/>
                <a:ea typeface="Meiryo UI" panose="020B0604030504040204" pitchFamily="50" charset="-128"/>
              </a:rPr>
              <a:t>だったか？</a:t>
            </a:r>
            <a:endParaRPr lang="en-US" altLang="ja-JP" sz="1400" kern="0" dirty="0" smtClean="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18</a:t>
            </a:fld>
            <a:endParaRPr lang="en-US" altLang="ja-JP"/>
          </a:p>
        </p:txBody>
      </p:sp>
    </p:spTree>
    <p:extLst>
      <p:ext uri="{BB962C8B-B14F-4D97-AF65-F5344CB8AC3E}">
        <p14:creationId xmlns:p14="http://schemas.microsoft.com/office/powerpoint/2010/main" val="2120571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948683" y="79226"/>
            <a:ext cx="3312368" cy="613470"/>
          </a:xfrm>
          <a:prstGeom prst="horizontalScroll">
            <a:avLst/>
          </a:prstGeom>
          <a:solidFill>
            <a:srgbClr val="CCFFFF"/>
          </a:solidFill>
          <a:effectLst>
            <a:innerShdw blurRad="63500" dist="50800" dir="27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sz="2400" dirty="0" smtClean="0">
                <a:solidFill>
                  <a:srgbClr val="0000CC"/>
                </a:solidFill>
                <a:effectLst>
                  <a:outerShdw blurRad="38100" dist="38100" dir="2700000" algn="tl">
                    <a:srgbClr val="000000">
                      <a:alpha val="43137"/>
                    </a:srgbClr>
                  </a:outerShdw>
                </a:effectLst>
                <a:latin typeface="+mj-ea"/>
                <a:ea typeface="+mj-ea"/>
              </a:rPr>
              <a:t>目　　　次</a:t>
            </a:r>
            <a:endParaRPr kumimoji="1" lang="ja-JP" altLang="en-US" sz="2400" dirty="0">
              <a:solidFill>
                <a:srgbClr val="0000CC"/>
              </a:solidFill>
              <a:effectLst>
                <a:outerShdw blurRad="38100" dist="38100" dir="2700000" algn="tl">
                  <a:srgbClr val="000000">
                    <a:alpha val="43137"/>
                  </a:srgbClr>
                </a:outerShdw>
              </a:effectLst>
              <a:latin typeface="+mj-ea"/>
              <a:ea typeface="+mj-ea"/>
            </a:endParaRPr>
          </a:p>
        </p:txBody>
      </p:sp>
      <p:sp>
        <p:nvSpPr>
          <p:cNvPr id="6" name="角丸四角形 5"/>
          <p:cNvSpPr/>
          <p:nvPr/>
        </p:nvSpPr>
        <p:spPr>
          <a:xfrm>
            <a:off x="719572" y="908720"/>
            <a:ext cx="7704856" cy="4643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indent="0">
              <a:lnSpc>
                <a:spcPts val="3600"/>
              </a:lnSpc>
              <a:spcBef>
                <a:spcPts val="800"/>
              </a:spcBef>
              <a:buNone/>
            </a:pPr>
            <a:r>
              <a:rPr lang="ja-JP" altLang="en-US" sz="2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都市災害復旧事業の概要</a:t>
            </a:r>
            <a:endParaRPr lang="en-US" altLang="ja-JP" sz="2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コンテンツ プレースホルダ 2"/>
          <p:cNvSpPr>
            <a:spLocks noGrp="1"/>
          </p:cNvSpPr>
          <p:nvPr>
            <p:ph idx="1"/>
          </p:nvPr>
        </p:nvSpPr>
        <p:spPr>
          <a:xfrm>
            <a:off x="916483" y="1500233"/>
            <a:ext cx="7632849" cy="4608512"/>
          </a:xfrm>
        </p:spPr>
        <p:txBody>
          <a:bodyPr lIns="72000" tIns="0" rIns="72000" bIns="0"/>
          <a:lstStyle/>
          <a:p>
            <a:pPr marL="0" indent="0">
              <a:lnSpc>
                <a:spcPct val="150000"/>
              </a:lnSpc>
              <a:spcBef>
                <a:spcPts val="0"/>
              </a:spcBef>
              <a:buNone/>
            </a:pPr>
            <a:r>
              <a:rPr lang="en-US" altLang="ja-JP" sz="2000" dirty="0">
                <a:latin typeface="+mn-ea"/>
              </a:rPr>
              <a:t> </a:t>
            </a:r>
            <a:r>
              <a:rPr lang="ja-JP" altLang="en-US" sz="2000" dirty="0" smtClean="0">
                <a:latin typeface="+mn-ea"/>
              </a:rPr>
              <a:t>１．都市災害復旧事業（補助）の実績</a:t>
            </a:r>
            <a:endParaRPr lang="en-US" altLang="ja-JP" sz="2000" dirty="0">
              <a:latin typeface="+mn-ea"/>
            </a:endParaRPr>
          </a:p>
          <a:p>
            <a:pPr marL="0" indent="0">
              <a:lnSpc>
                <a:spcPct val="150000"/>
              </a:lnSpc>
              <a:spcBef>
                <a:spcPts val="0"/>
              </a:spcBef>
              <a:buNone/>
            </a:pPr>
            <a:r>
              <a:rPr lang="ja-JP" altLang="en-US" sz="2000" dirty="0" smtClean="0">
                <a:latin typeface="+mn-ea"/>
              </a:rPr>
              <a:t> </a:t>
            </a:r>
            <a:r>
              <a:rPr lang="ja-JP" altLang="en-US" sz="2000" dirty="0">
                <a:latin typeface="+mn-ea"/>
              </a:rPr>
              <a:t>２</a:t>
            </a:r>
            <a:r>
              <a:rPr kumimoji="1" lang="ja-JP" altLang="en-US" sz="2000" dirty="0" smtClean="0">
                <a:latin typeface="+mn-ea"/>
              </a:rPr>
              <a:t>．</a:t>
            </a:r>
            <a:r>
              <a:rPr lang="ja-JP" altLang="en-US" sz="2000" dirty="0" smtClean="0">
                <a:latin typeface="+mn-ea"/>
              </a:rPr>
              <a:t>災害</a:t>
            </a:r>
            <a:r>
              <a:rPr lang="ja-JP" altLang="en-US" sz="2000" dirty="0">
                <a:latin typeface="+mn-ea"/>
              </a:rPr>
              <a:t>復旧事業とは</a:t>
            </a:r>
            <a:endParaRPr kumimoji="1" lang="ja-JP" altLang="en-US" sz="2000" dirty="0" smtClean="0">
              <a:latin typeface="+mn-ea"/>
            </a:endParaRPr>
          </a:p>
          <a:p>
            <a:pPr marL="0" indent="0">
              <a:lnSpc>
                <a:spcPct val="150000"/>
              </a:lnSpc>
              <a:spcBef>
                <a:spcPts val="0"/>
              </a:spcBef>
              <a:buNone/>
            </a:pPr>
            <a:r>
              <a:rPr lang="ja-JP" altLang="en-US" sz="2000" dirty="0">
                <a:latin typeface="+mn-ea"/>
              </a:rPr>
              <a:t> </a:t>
            </a:r>
            <a:r>
              <a:rPr lang="ja-JP" altLang="en-US" sz="2000" dirty="0" smtClean="0">
                <a:latin typeface="+mn-ea"/>
              </a:rPr>
              <a:t>３．</a:t>
            </a:r>
            <a:r>
              <a:rPr lang="ja-JP" altLang="en-US" sz="2000" dirty="0">
                <a:latin typeface="+mn-ea"/>
              </a:rPr>
              <a:t>都市局所管災害復旧事業（補助）</a:t>
            </a:r>
            <a:r>
              <a:rPr lang="ja-JP" altLang="en-US" sz="2000" dirty="0" smtClean="0">
                <a:latin typeface="+mn-ea"/>
              </a:rPr>
              <a:t>の対象一覧</a:t>
            </a:r>
            <a:endParaRPr lang="en-US" altLang="ja-JP" sz="2000" dirty="0" smtClean="0">
              <a:latin typeface="+mn-ea"/>
            </a:endParaRPr>
          </a:p>
          <a:p>
            <a:pPr marL="0" indent="0">
              <a:lnSpc>
                <a:spcPct val="150000"/>
              </a:lnSpc>
              <a:spcBef>
                <a:spcPts val="0"/>
              </a:spcBef>
              <a:buNone/>
            </a:pPr>
            <a:r>
              <a:rPr lang="ja-JP" altLang="en-US" sz="2000" dirty="0" smtClean="0">
                <a:latin typeface="+mn-ea"/>
              </a:rPr>
              <a:t> ４．都市局所管災害復旧事業（補助）の対象施設等の範囲</a:t>
            </a:r>
            <a:endParaRPr lang="en-US" altLang="ja-JP" sz="2000" dirty="0" smtClean="0">
              <a:latin typeface="+mn-ea"/>
            </a:endParaRPr>
          </a:p>
          <a:p>
            <a:pPr marL="0" indent="0">
              <a:lnSpc>
                <a:spcPct val="150000"/>
              </a:lnSpc>
              <a:spcBef>
                <a:spcPts val="0"/>
              </a:spcBef>
              <a:buNone/>
            </a:pPr>
            <a:r>
              <a:rPr kumimoji="1" lang="ja-JP" altLang="en-US" sz="2000" dirty="0" smtClean="0">
                <a:latin typeface="+mn-ea"/>
              </a:rPr>
              <a:t> ５．</a:t>
            </a:r>
            <a:r>
              <a:rPr lang="ja-JP" altLang="en-US" sz="2000" dirty="0" smtClean="0">
                <a:latin typeface="+mn-ea"/>
              </a:rPr>
              <a:t>国庫</a:t>
            </a:r>
            <a:r>
              <a:rPr lang="ja-JP" altLang="en-US" sz="2000" dirty="0">
                <a:latin typeface="+mn-ea"/>
              </a:rPr>
              <a:t>負担の適用除外となる</a:t>
            </a:r>
            <a:r>
              <a:rPr lang="ja-JP" altLang="en-US" sz="2000" dirty="0" smtClean="0">
                <a:latin typeface="+mn-ea"/>
              </a:rPr>
              <a:t>もの</a:t>
            </a:r>
            <a:endParaRPr lang="en-US" altLang="ja-JP" sz="2000" dirty="0" smtClean="0">
              <a:latin typeface="+mn-ea"/>
            </a:endParaRPr>
          </a:p>
          <a:p>
            <a:pPr marL="0" indent="0">
              <a:lnSpc>
                <a:spcPct val="150000"/>
              </a:lnSpc>
              <a:spcBef>
                <a:spcPts val="0"/>
              </a:spcBef>
              <a:buNone/>
            </a:pPr>
            <a:r>
              <a:rPr lang="ja-JP" altLang="en-US" sz="2000" dirty="0">
                <a:latin typeface="+mn-ea"/>
              </a:rPr>
              <a:t> </a:t>
            </a:r>
            <a:r>
              <a:rPr lang="ja-JP" altLang="en-US" sz="2000" dirty="0" smtClean="0">
                <a:latin typeface="+mn-ea"/>
              </a:rPr>
              <a:t>６．</a:t>
            </a:r>
            <a:r>
              <a:rPr lang="ja-JP" altLang="en-US" sz="2000" dirty="0">
                <a:latin typeface="+mn-ea"/>
              </a:rPr>
              <a:t>災害復旧事業の事務の流れ</a:t>
            </a:r>
            <a:endParaRPr lang="en-US" altLang="ja-JP" sz="2000" dirty="0" smtClean="0">
              <a:latin typeface="+mn-ea"/>
            </a:endParaRPr>
          </a:p>
          <a:p>
            <a:pPr marL="0" indent="0">
              <a:lnSpc>
                <a:spcPct val="150000"/>
              </a:lnSpc>
              <a:spcBef>
                <a:spcPts val="0"/>
              </a:spcBef>
              <a:buNone/>
            </a:pPr>
            <a:r>
              <a:rPr lang="ja-JP" altLang="en-US" sz="2000" dirty="0" smtClean="0">
                <a:latin typeface="+mn-ea"/>
              </a:rPr>
              <a:t> ７．査定設計委託費等の補助 </a:t>
            </a:r>
            <a:endParaRPr lang="en-US" altLang="ja-JP" sz="2000" dirty="0" smtClean="0">
              <a:latin typeface="+mn-ea"/>
            </a:endParaRPr>
          </a:p>
          <a:p>
            <a:pPr marL="0" indent="0">
              <a:lnSpc>
                <a:spcPct val="150000"/>
              </a:lnSpc>
              <a:spcBef>
                <a:spcPts val="0"/>
              </a:spcBef>
              <a:buNone/>
            </a:pPr>
            <a:r>
              <a:rPr lang="ja-JP" altLang="en-US" sz="2000" dirty="0" smtClean="0">
                <a:latin typeface="+mn-ea"/>
              </a:rPr>
              <a:t> ８．査定にあたっての留意事項</a:t>
            </a:r>
            <a:endParaRPr lang="en-US" altLang="ja-JP" sz="2000" dirty="0" smtClean="0">
              <a:latin typeface="+mn-ea"/>
            </a:endParaRPr>
          </a:p>
          <a:p>
            <a:pPr marL="0" indent="0">
              <a:lnSpc>
                <a:spcPct val="150000"/>
              </a:lnSpc>
              <a:spcBef>
                <a:spcPts val="0"/>
              </a:spcBef>
              <a:buNone/>
            </a:pPr>
            <a:r>
              <a:rPr lang="ja-JP" altLang="en-US" sz="2000" dirty="0" smtClean="0">
                <a:latin typeface="+mn-ea"/>
              </a:rPr>
              <a:t> ９．堆積土砂排除事業（概要、留意事項）</a:t>
            </a:r>
            <a:endParaRPr lang="en-US" altLang="ja-JP" sz="2000" dirty="0" smtClean="0">
              <a:latin typeface="+mn-ea"/>
            </a:endParaRPr>
          </a:p>
          <a:p>
            <a:pPr marL="0" indent="0">
              <a:lnSpc>
                <a:spcPct val="150000"/>
              </a:lnSpc>
              <a:spcBef>
                <a:spcPts val="0"/>
              </a:spcBef>
              <a:buNone/>
            </a:pPr>
            <a:r>
              <a:rPr kumimoji="1" lang="en-US" altLang="ja-JP" sz="2000" dirty="0" smtClean="0">
                <a:latin typeface="+mn-ea"/>
              </a:rPr>
              <a:t>10</a:t>
            </a:r>
            <a:r>
              <a:rPr kumimoji="1" lang="ja-JP" altLang="en-US" sz="2000" dirty="0" err="1" smtClean="0">
                <a:latin typeface="+mn-ea"/>
              </a:rPr>
              <a:t>．</a:t>
            </a:r>
            <a:r>
              <a:rPr kumimoji="1" lang="ja-JP" altLang="en-US" sz="2000" dirty="0" smtClean="0">
                <a:latin typeface="+mn-ea"/>
              </a:rPr>
              <a:t>降灰除去事業の概要</a:t>
            </a:r>
            <a:endParaRPr lang="en-US" altLang="ja-JP" sz="2000" dirty="0" smtClean="0">
              <a:latin typeface="+mn-ea"/>
            </a:endParaRPr>
          </a:p>
          <a:p>
            <a:pPr marL="0" indent="0">
              <a:lnSpc>
                <a:spcPct val="150000"/>
              </a:lnSpc>
              <a:spcBef>
                <a:spcPts val="0"/>
              </a:spcBef>
              <a:buNone/>
            </a:pPr>
            <a:r>
              <a:rPr lang="en-US" altLang="ja-JP" sz="2000" dirty="0" smtClean="0">
                <a:latin typeface="+mn-ea"/>
              </a:rPr>
              <a:t>11</a:t>
            </a:r>
            <a:r>
              <a:rPr lang="ja-JP" altLang="en-US" sz="2000" dirty="0" err="1" smtClean="0">
                <a:latin typeface="+mn-ea"/>
              </a:rPr>
              <a:t>．</a:t>
            </a:r>
            <a:r>
              <a:rPr lang="ja-JP" altLang="en-US" sz="2000" dirty="0" smtClean="0">
                <a:latin typeface="+mn-ea"/>
              </a:rPr>
              <a:t>降灰除去事業の手続きの流れ</a:t>
            </a:r>
            <a:endParaRPr lang="ja-JP" altLang="en-US" sz="2000" dirty="0">
              <a:latin typeface="+mn-ea"/>
            </a:endParaRPr>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1</a:t>
            </a:fld>
            <a:endParaRPr lang="en-US" altLang="ja-JP"/>
          </a:p>
        </p:txBody>
      </p:sp>
    </p:spTree>
    <p:extLst>
      <p:ext uri="{BB962C8B-B14F-4D97-AF65-F5344CB8AC3E}">
        <p14:creationId xmlns:p14="http://schemas.microsoft.com/office/powerpoint/2010/main" val="2092168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テキスト ボックス 9"/>
          <p:cNvSpPr txBox="1"/>
          <p:nvPr/>
        </p:nvSpPr>
        <p:spPr>
          <a:xfrm>
            <a:off x="7236296" y="0"/>
            <a:ext cx="1907704" cy="338554"/>
          </a:xfrm>
          <a:prstGeom prst="rect">
            <a:avLst/>
          </a:prstGeom>
        </p:spPr>
        <p:txBody>
          <a:bodyPr wrap="square" rtlCol="0">
            <a:spAutoFit/>
          </a:bodyPr>
          <a:lstStyle/>
          <a:p>
            <a:endParaRPr kumimoji="1" lang="ja-JP" altLang="en-US" sz="1600" dirty="0"/>
          </a:p>
        </p:txBody>
      </p:sp>
      <p:sp>
        <p:nvSpPr>
          <p:cNvPr id="12" name="テキスト ボックス 11"/>
          <p:cNvSpPr txBox="1"/>
          <p:nvPr/>
        </p:nvSpPr>
        <p:spPr>
          <a:xfrm>
            <a:off x="10128" y="500272"/>
            <a:ext cx="9133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■公園内の法面崩壊の場合</a:t>
            </a:r>
            <a:endParaRPr lang="ja-JP" altLang="en-US" dirty="0">
              <a:latin typeface="Meiryo UI" panose="020B0604030504040204" pitchFamily="50" charset="-128"/>
              <a:ea typeface="Meiryo UI" panose="020B0604030504040204" pitchFamily="50" charset="-128"/>
            </a:endParaRPr>
          </a:p>
        </p:txBody>
      </p:sp>
      <p:sp useBgFill="1">
        <p:nvSpPr>
          <p:cNvPr id="15" name="テキスト ボックス 14"/>
          <p:cNvSpPr txBox="1"/>
          <p:nvPr/>
        </p:nvSpPr>
        <p:spPr>
          <a:xfrm>
            <a:off x="7236296" y="0"/>
            <a:ext cx="1907704" cy="338554"/>
          </a:xfrm>
          <a:prstGeom prst="rect">
            <a:avLst/>
          </a:prstGeom>
        </p:spPr>
        <p:txBody>
          <a:bodyPr wrap="square" rtlCol="0">
            <a:spAutoFit/>
          </a:bodyPr>
          <a:lstStyle/>
          <a:p>
            <a:endParaRPr kumimoji="1" lang="ja-JP" altLang="en-US" sz="1600" dirty="0"/>
          </a:p>
        </p:txBody>
      </p:sp>
      <p:sp>
        <p:nvSpPr>
          <p:cNvPr id="17" name="正方形/長方形 16"/>
          <p:cNvSpPr/>
          <p:nvPr/>
        </p:nvSpPr>
        <p:spPr>
          <a:xfrm>
            <a:off x="41994" y="843478"/>
            <a:ext cx="9060012" cy="387286"/>
          </a:xfrm>
          <a:prstGeom prst="rect">
            <a:avLst/>
          </a:prstGeom>
          <a:ln>
            <a:solidFill>
              <a:schemeClr val="bg1"/>
            </a:solidFill>
            <a:prstDash val="solid"/>
          </a:ln>
        </p:spPr>
        <p:txBody>
          <a:bodyPr wrap="square">
            <a:spAutoFit/>
          </a:bodyPr>
          <a:lstStyle/>
          <a:p>
            <a:pPr algn="ctr">
              <a:lnSpc>
                <a:spcPts val="2300"/>
              </a:lnSpc>
            </a:pPr>
            <a:r>
              <a:rPr lang="ja-JP" altLang="en-US" sz="2200" dirty="0">
                <a:latin typeface="Meiryo UI" panose="020B0604030504040204" pitchFamily="50" charset="-128"/>
                <a:ea typeface="Meiryo UI" panose="020B0604030504040204" pitchFamily="50" charset="-128"/>
              </a:rPr>
              <a:t>公園</a:t>
            </a:r>
            <a:r>
              <a:rPr lang="ja-JP" altLang="en-US" sz="2200" dirty="0" smtClean="0">
                <a:latin typeface="Meiryo UI" panose="020B0604030504040204" pitchFamily="50" charset="-128"/>
                <a:ea typeface="Meiryo UI" panose="020B0604030504040204" pitchFamily="50" charset="-128"/>
              </a:rPr>
              <a:t>の法面</a:t>
            </a:r>
            <a:r>
              <a:rPr lang="ja-JP" altLang="en-US" sz="2200" dirty="0">
                <a:latin typeface="Meiryo UI" panose="020B0604030504040204" pitchFamily="50" charset="-128"/>
                <a:ea typeface="Meiryo UI" panose="020B0604030504040204" pitchFamily="50" charset="-128"/>
              </a:rPr>
              <a:t>は</a:t>
            </a:r>
            <a:r>
              <a:rPr lang="ja-JP" altLang="en-US" sz="2200" dirty="0" smtClean="0">
                <a:latin typeface="Meiryo UI" panose="020B0604030504040204" pitchFamily="50" charset="-128"/>
                <a:ea typeface="Meiryo UI" panose="020B0604030504040204" pitchFamily="50" charset="-128"/>
              </a:rPr>
              <a:t>「公園施設」ではない！　⇒　補助対象外！！</a:t>
            </a:r>
            <a:endParaRPr lang="en-US" altLang="ja-JP" sz="2200" dirty="0" smtClean="0">
              <a:latin typeface="Meiryo UI" panose="020B0604030504040204" pitchFamily="50" charset="-128"/>
              <a:ea typeface="Meiryo UI" panose="020B0604030504040204" pitchFamily="50" charset="-128"/>
            </a:endParaRPr>
          </a:p>
        </p:txBody>
      </p:sp>
      <p:sp>
        <p:nvSpPr>
          <p:cNvPr id="18" name="正方形/長方形 17"/>
          <p:cNvSpPr/>
          <p:nvPr/>
        </p:nvSpPr>
        <p:spPr>
          <a:xfrm>
            <a:off x="44273" y="1253242"/>
            <a:ext cx="9060012" cy="387286"/>
          </a:xfrm>
          <a:prstGeom prst="rect">
            <a:avLst/>
          </a:prstGeom>
          <a:ln>
            <a:solidFill>
              <a:schemeClr val="bg1"/>
            </a:solidFill>
            <a:prstDash val="solid"/>
          </a:ln>
        </p:spPr>
        <p:txBody>
          <a:bodyPr wrap="square">
            <a:spAutoFit/>
          </a:bodyPr>
          <a:lstStyle/>
          <a:p>
            <a:pPr>
              <a:lnSpc>
                <a:spcPts val="2300"/>
              </a:lnSpc>
            </a:pPr>
            <a:r>
              <a:rPr lang="ja-JP" altLang="en-US" sz="2400" dirty="0" smtClean="0">
                <a:latin typeface="Meiryo UI" panose="020B0604030504040204" pitchFamily="50" charset="-128"/>
                <a:ea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rPr>
              <a:t>法面崩壊により、</a:t>
            </a:r>
            <a:r>
              <a:rPr lang="ja-JP" altLang="en-US" sz="2400" dirty="0" smtClean="0">
                <a:solidFill>
                  <a:srgbClr val="FF0000"/>
                </a:solidFill>
                <a:latin typeface="Meiryo UI" panose="020B0604030504040204" pitchFamily="50" charset="-128"/>
                <a:ea typeface="Meiryo UI" panose="020B0604030504040204" pitchFamily="50" charset="-128"/>
              </a:rPr>
              <a:t>　</a:t>
            </a:r>
            <a:r>
              <a:rPr lang="ja-JP" altLang="en-US" sz="2800" u="sng" dirty="0" smtClean="0">
                <a:solidFill>
                  <a:srgbClr val="FF0000"/>
                </a:solidFill>
                <a:latin typeface="Meiryo UI" panose="020B0604030504040204" pitchFamily="50" charset="-128"/>
                <a:ea typeface="Meiryo UI" panose="020B0604030504040204" pitchFamily="50" charset="-128"/>
              </a:rPr>
              <a:t>「公園施設」が被災してるか？</a:t>
            </a:r>
            <a:endParaRPr lang="en-US" altLang="ja-JP" sz="2800" u="sng" dirty="0" smtClean="0">
              <a:solidFill>
                <a:srgbClr val="FF0000"/>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41994" y="6233834"/>
            <a:ext cx="9060012" cy="654282"/>
          </a:xfrm>
          <a:prstGeom prst="rect">
            <a:avLst/>
          </a:prstGeom>
          <a:ln>
            <a:solidFill>
              <a:schemeClr val="bg1"/>
            </a:solidFill>
            <a:prstDash val="solid"/>
          </a:ln>
        </p:spPr>
        <p:txBody>
          <a:bodyPr wrap="square">
            <a:spAutoFit/>
          </a:bodyPr>
          <a:lstStyle/>
          <a:p>
            <a:pPr>
              <a:lnSpc>
                <a:spcPts val="2300"/>
              </a:lnSpc>
            </a:pPr>
            <a:r>
              <a:rPr lang="ja-JP" altLang="en-US" dirty="0" smtClean="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なお、対象となる場合、法面崩壊などのいわゆる「地すべり」については、調査・観測等に時間を　　</a:t>
            </a:r>
            <a:endParaRPr lang="en-US" altLang="ja-JP" dirty="0" smtClean="0">
              <a:latin typeface="Meiryo UI" panose="020B0604030504040204" pitchFamily="50" charset="-128"/>
              <a:ea typeface="Meiryo UI" panose="020B0604030504040204" pitchFamily="50" charset="-128"/>
            </a:endParaRPr>
          </a:p>
          <a:p>
            <a:pPr>
              <a:lnSpc>
                <a:spcPts val="2300"/>
              </a:lnSpc>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要することが多いことから、施設被災の</a:t>
            </a:r>
            <a:r>
              <a:rPr lang="ja-JP" altLang="en-US" dirty="0" smtClean="0">
                <a:solidFill>
                  <a:srgbClr val="FF0000"/>
                </a:solidFill>
                <a:latin typeface="Meiryo UI" panose="020B0604030504040204" pitchFamily="50" charset="-128"/>
                <a:ea typeface="Meiryo UI" panose="020B0604030504040204" pitchFamily="50" charset="-128"/>
              </a:rPr>
              <a:t>全容を把握した年の年災</a:t>
            </a:r>
            <a:r>
              <a:rPr lang="ja-JP" altLang="en-US" dirty="0" smtClean="0">
                <a:latin typeface="Meiryo UI" panose="020B0604030504040204" pitchFamily="50" charset="-128"/>
                <a:ea typeface="Meiryo UI" panose="020B0604030504040204" pitchFamily="50" charset="-128"/>
              </a:rPr>
              <a:t>として取扱っている。</a:t>
            </a:r>
            <a:endParaRPr lang="en-US" altLang="ja-JP" dirty="0" smtClean="0">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179512" y="1683636"/>
            <a:ext cx="8732008" cy="4567390"/>
            <a:chOff x="179510" y="2271560"/>
            <a:chExt cx="8732008" cy="4567390"/>
          </a:xfrm>
        </p:grpSpPr>
        <p:pic>
          <p:nvPicPr>
            <p:cNvPr id="21" name="図 20"/>
            <p:cNvPicPr>
              <a:picLocks noChangeAspect="1"/>
            </p:cNvPicPr>
            <p:nvPr/>
          </p:nvPicPr>
          <p:blipFill rotWithShape="1">
            <a:blip r:embed="rId2" cstate="print">
              <a:extLst>
                <a:ext uri="{28A0092B-C50C-407E-A947-70E740481C1C}">
                  <a14:useLocalDpi xmlns:a14="http://schemas.microsoft.com/office/drawing/2010/main" val="0"/>
                </a:ext>
              </a:extLst>
            </a:blip>
            <a:srcRect l="8848" t="21129" r="47986" b="56548"/>
            <a:stretch/>
          </p:blipFill>
          <p:spPr>
            <a:xfrm>
              <a:off x="4609195" y="2286771"/>
              <a:ext cx="4240944" cy="3229478"/>
            </a:xfrm>
            <a:prstGeom prst="rect">
              <a:avLst/>
            </a:prstGeom>
          </p:spPr>
        </p:pic>
        <p:pic>
          <p:nvPicPr>
            <p:cNvPr id="19460" name="Picture 7"/>
            <p:cNvPicPr>
              <a:picLocks noChangeAspect="1" noChangeArrowheads="1"/>
            </p:cNvPicPr>
            <p:nvPr/>
          </p:nvPicPr>
          <p:blipFill>
            <a:blip r:embed="rId3" cstate="print"/>
            <a:srcRect/>
            <a:stretch>
              <a:fillRect/>
            </a:stretch>
          </p:blipFill>
          <p:spPr bwMode="auto">
            <a:xfrm>
              <a:off x="179510" y="2271560"/>
              <a:ext cx="4271041" cy="3258294"/>
            </a:xfrm>
            <a:prstGeom prst="rect">
              <a:avLst/>
            </a:prstGeom>
            <a:noFill/>
            <a:ln w="9525">
              <a:noFill/>
              <a:miter lim="800000"/>
              <a:headEnd/>
              <a:tailEnd/>
            </a:ln>
          </p:spPr>
        </p:pic>
        <p:sp>
          <p:nvSpPr>
            <p:cNvPr id="19461" name="Rectangle 8"/>
            <p:cNvSpPr>
              <a:spLocks noChangeArrowheads="1"/>
            </p:cNvSpPr>
            <p:nvPr/>
          </p:nvSpPr>
          <p:spPr bwMode="auto">
            <a:xfrm>
              <a:off x="1792383" y="2313761"/>
              <a:ext cx="1385930" cy="360362"/>
            </a:xfrm>
            <a:prstGeom prst="rect">
              <a:avLst/>
            </a:prstGeom>
            <a:ln w="38100">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ja-JP" altLang="en-US" sz="1800" b="1" dirty="0" smtClean="0">
                  <a:latin typeface="Meiryo UI" panose="020B0604030504040204" pitchFamily="50" charset="-128"/>
                  <a:ea typeface="Meiryo UI" panose="020B0604030504040204" pitchFamily="50" charset="-128"/>
                </a:rPr>
                <a:t>対　象</a:t>
              </a:r>
              <a:endParaRPr lang="ja-JP" altLang="en-US" sz="1800" b="1" dirty="0">
                <a:latin typeface="Meiryo UI" panose="020B0604030504040204" pitchFamily="50" charset="-128"/>
                <a:ea typeface="Meiryo UI" panose="020B0604030504040204" pitchFamily="50" charset="-128"/>
              </a:endParaRPr>
            </a:p>
          </p:txBody>
        </p:sp>
        <p:sp>
          <p:nvSpPr>
            <p:cNvPr id="19462" name="Rectangle 9"/>
            <p:cNvSpPr>
              <a:spLocks noChangeArrowheads="1"/>
            </p:cNvSpPr>
            <p:nvPr/>
          </p:nvSpPr>
          <p:spPr bwMode="auto">
            <a:xfrm>
              <a:off x="6033454" y="2313761"/>
              <a:ext cx="1512108" cy="360362"/>
            </a:xfrm>
            <a:prstGeom prst="rect">
              <a:avLst/>
            </a:prstGeom>
            <a:solidFill>
              <a:schemeClr val="bg1"/>
            </a:solidFill>
            <a:ln w="9525">
              <a:solidFill>
                <a:schemeClr val="tx1"/>
              </a:solidFill>
              <a:miter lim="800000"/>
              <a:headEnd/>
              <a:tailEnd/>
            </a:ln>
          </p:spPr>
          <p:txBody>
            <a:bodyPr wrap="none" anchor="ctr"/>
            <a:lstStyle/>
            <a:p>
              <a:pPr algn="ctr"/>
              <a:r>
                <a:rPr lang="ja-JP" altLang="en-US" sz="1800" b="1" dirty="0" smtClean="0">
                  <a:latin typeface="Meiryo UI" panose="020B0604030504040204" pitchFamily="50" charset="-128"/>
                  <a:ea typeface="Meiryo UI" panose="020B0604030504040204" pitchFamily="50" charset="-128"/>
                </a:rPr>
                <a:t>対象</a:t>
              </a:r>
              <a:r>
                <a:rPr lang="ja-JP" altLang="en-US" b="1" dirty="0">
                  <a:latin typeface="Meiryo UI" panose="020B0604030504040204" pitchFamily="50" charset="-128"/>
                  <a:ea typeface="Meiryo UI" panose="020B0604030504040204" pitchFamily="50" charset="-128"/>
                </a:rPr>
                <a:t>外</a:t>
              </a:r>
              <a:endParaRPr lang="ja-JP" altLang="en-US" sz="1800" b="1" dirty="0">
                <a:latin typeface="Meiryo UI" panose="020B0604030504040204" pitchFamily="50" charset="-128"/>
                <a:ea typeface="Meiryo UI" panose="020B0604030504040204" pitchFamily="50" charset="-128"/>
              </a:endParaRPr>
            </a:p>
          </p:txBody>
        </p:sp>
        <p:sp>
          <p:nvSpPr>
            <p:cNvPr id="19463" name="Rectangle 10"/>
            <p:cNvSpPr>
              <a:spLocks noChangeArrowheads="1"/>
            </p:cNvSpPr>
            <p:nvPr/>
          </p:nvSpPr>
          <p:spPr bwMode="auto">
            <a:xfrm>
              <a:off x="179511" y="5227089"/>
              <a:ext cx="4271041" cy="1596790"/>
            </a:xfrm>
            <a:prstGeom prst="roundRect">
              <a:avLst/>
            </a:prstGeom>
            <a:ln>
              <a:solidFill>
                <a:schemeClr val="accent2"/>
              </a:solidFill>
              <a:headEnd/>
              <a:tailEnd/>
            </a:ln>
          </p:spPr>
          <p:style>
            <a:lnRef idx="2">
              <a:schemeClr val="accent2"/>
            </a:lnRef>
            <a:fillRef idx="1">
              <a:schemeClr val="lt1"/>
            </a:fillRef>
            <a:effectRef idx="0">
              <a:schemeClr val="accent2"/>
            </a:effectRef>
            <a:fontRef idx="minor">
              <a:schemeClr val="dk1"/>
            </a:fontRef>
          </p:style>
          <p:txBody>
            <a:bodyPr wrap="none" anchor="ctr"/>
            <a:lstStyle/>
            <a:p>
              <a:r>
                <a:rPr lang="ja-JP" altLang="en-US" sz="1600" dirty="0" smtClean="0">
                  <a:latin typeface="Meiryo UI" panose="020B0604030504040204" pitchFamily="50" charset="-128"/>
                  <a:ea typeface="Meiryo UI" panose="020B0604030504040204" pitchFamily="50" charset="-128"/>
                </a:rPr>
                <a:t>　　法面崩壊</a:t>
              </a:r>
              <a:r>
                <a:rPr lang="ja-JP" altLang="en-US" sz="1600" dirty="0">
                  <a:latin typeface="Meiryo UI" panose="020B0604030504040204" pitchFamily="50" charset="-128"/>
                  <a:ea typeface="Meiryo UI" panose="020B0604030504040204" pitchFamily="50" charset="-128"/>
                </a:rPr>
                <a:t>に</a:t>
              </a:r>
              <a:r>
                <a:rPr lang="ja-JP" altLang="en-US" sz="1600" dirty="0" smtClean="0">
                  <a:latin typeface="Meiryo UI" panose="020B0604030504040204" pitchFamily="50" charset="-128"/>
                  <a:ea typeface="Meiryo UI" panose="020B0604030504040204" pitchFamily="50" charset="-128"/>
                </a:rPr>
                <a:t>より</a:t>
              </a:r>
              <a:r>
                <a:rPr lang="ja-JP" altLang="en-US" sz="1600" dirty="0" smtClean="0">
                  <a:solidFill>
                    <a:schemeClr val="tx1"/>
                  </a:solidFill>
                  <a:latin typeface="Meiryo UI" panose="020B0604030504040204" pitchFamily="50" charset="-128"/>
                  <a:ea typeface="Meiryo UI" panose="020B0604030504040204" pitchFamily="50" charset="-128"/>
                </a:rPr>
                <a:t>園路</a:t>
              </a:r>
              <a:r>
                <a:rPr lang="ja-JP" altLang="en-US" sz="1600" dirty="0">
                  <a:solidFill>
                    <a:schemeClr val="tx1"/>
                  </a:solidFill>
                  <a:latin typeface="Meiryo UI" panose="020B0604030504040204" pitchFamily="50" charset="-128"/>
                  <a:ea typeface="Meiryo UI" panose="020B0604030504040204" pitchFamily="50" charset="-128"/>
                </a:rPr>
                <a:t>に</a:t>
              </a:r>
              <a:r>
                <a:rPr lang="ja-JP" altLang="en-US" sz="1600" dirty="0" smtClean="0">
                  <a:latin typeface="Meiryo UI" panose="020B0604030504040204" pitchFamily="50" charset="-128"/>
                  <a:ea typeface="Meiryo UI" panose="020B0604030504040204" pitchFamily="50" charset="-128"/>
                </a:rPr>
                <a:t>影響が及んでいる</a:t>
              </a:r>
              <a:endParaRPr lang="en-US" altLang="ja-JP" sz="1600" dirty="0" smtClean="0">
                <a:latin typeface="Meiryo UI" panose="020B0604030504040204" pitchFamily="50" charset="-128"/>
                <a:ea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「公園施設」である</a:t>
              </a:r>
              <a:r>
                <a:rPr lang="ja-JP" altLang="en-US" sz="3200" dirty="0" smtClean="0">
                  <a:solidFill>
                    <a:srgbClr val="FF0000"/>
                  </a:solidFill>
                  <a:latin typeface="Meiryo UI" panose="020B0604030504040204" pitchFamily="50" charset="-128"/>
                  <a:ea typeface="Meiryo UI" panose="020B0604030504040204" pitchFamily="50" charset="-128"/>
                </a:rPr>
                <a:t>園路</a:t>
              </a:r>
              <a:r>
                <a:rPr lang="ja-JP" altLang="en-US" sz="1600" dirty="0" smtClean="0">
                  <a:latin typeface="Meiryo UI" panose="020B0604030504040204" pitchFamily="50" charset="-128"/>
                  <a:ea typeface="Meiryo UI" panose="020B0604030504040204" pitchFamily="50" charset="-128"/>
                </a:rPr>
                <a:t>が被災</a:t>
              </a:r>
              <a:endParaRPr lang="en-US" altLang="ja-JP" sz="1600" dirty="0" smtClean="0">
                <a:latin typeface="Meiryo UI" panose="020B0604030504040204" pitchFamily="50" charset="-128"/>
                <a:ea typeface="Meiryo UI" panose="020B0604030504040204" pitchFamily="50" charset="-128"/>
              </a:endParaRPr>
            </a:p>
          </p:txBody>
        </p:sp>
        <p:sp>
          <p:nvSpPr>
            <p:cNvPr id="19464" name="Rectangle 11"/>
            <p:cNvSpPr>
              <a:spLocks noChangeArrowheads="1"/>
            </p:cNvSpPr>
            <p:nvPr/>
          </p:nvSpPr>
          <p:spPr bwMode="auto">
            <a:xfrm>
              <a:off x="4640477" y="5242163"/>
              <a:ext cx="4271041" cy="1596787"/>
            </a:xfrm>
            <a:prstGeom prst="roundRect">
              <a:avLst/>
            </a:prstGeom>
            <a:ln>
              <a:solidFill>
                <a:schemeClr val="tx1"/>
              </a:solidFill>
              <a:headEnd/>
              <a:tailEnd/>
            </a:ln>
          </p:spPr>
          <p:style>
            <a:lnRef idx="2">
              <a:schemeClr val="accent2"/>
            </a:lnRef>
            <a:fillRef idx="1">
              <a:schemeClr val="lt1"/>
            </a:fillRef>
            <a:effectRef idx="0">
              <a:schemeClr val="accent2"/>
            </a:effectRef>
            <a:fontRef idx="minor">
              <a:schemeClr val="dk1"/>
            </a:fontRef>
          </p:style>
          <p:txBody>
            <a:bodyPr wrap="none" anchor="ctr"/>
            <a:lstStyle/>
            <a:p>
              <a:r>
                <a:rPr lang="ja-JP" altLang="en-US" sz="1600" dirty="0" smtClean="0">
                  <a:latin typeface="Meiryo UI" panose="020B0604030504040204" pitchFamily="50" charset="-128"/>
                  <a:ea typeface="Meiryo UI" panose="020B0604030504040204" pitchFamily="50" charset="-128"/>
                </a:rPr>
                <a:t>　　法面は崩壊しているが、園路等に影響なし</a:t>
              </a:r>
              <a:endParaRPr lang="en-US" altLang="ja-JP" sz="1600" dirty="0" smtClean="0">
                <a:latin typeface="Meiryo UI" panose="020B0604030504040204" pitchFamily="50" charset="-128"/>
                <a:ea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「公園施設」は被災していない</a:t>
              </a:r>
              <a:endParaRPr lang="en-US" altLang="ja-JP" b="1" dirty="0" smtClean="0">
                <a:latin typeface="Meiryo UI" panose="020B0604030504040204" pitchFamily="50" charset="-128"/>
                <a:ea typeface="Meiryo UI" panose="020B0604030504040204" pitchFamily="50" charset="-128"/>
              </a:endParaRPr>
            </a:p>
          </p:txBody>
        </p:sp>
        <p:sp>
          <p:nvSpPr>
            <p:cNvPr id="2" name="円/楕円 1"/>
            <p:cNvSpPr/>
            <p:nvPr/>
          </p:nvSpPr>
          <p:spPr>
            <a:xfrm>
              <a:off x="1828803" y="3138982"/>
              <a:ext cx="1678673" cy="1650996"/>
            </a:xfrm>
            <a:prstGeom prst="ellipse">
              <a:avLst/>
            </a:prstGeom>
            <a:noFill/>
            <a:ln w="952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a:off x="1558109" y="5852480"/>
              <a:ext cx="1214650" cy="28660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a:off x="6173337" y="5859436"/>
              <a:ext cx="1214650" cy="28660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 name="グループ化 2"/>
            <p:cNvGrpSpPr/>
            <p:nvPr/>
          </p:nvGrpSpPr>
          <p:grpSpPr>
            <a:xfrm>
              <a:off x="4807882" y="3616146"/>
              <a:ext cx="3503236" cy="1491138"/>
              <a:chOff x="4781657" y="3669706"/>
              <a:chExt cx="3503236" cy="1491138"/>
            </a:xfrm>
          </p:grpSpPr>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t="12998" b="31944"/>
              <a:stretch/>
            </p:blipFill>
            <p:spPr>
              <a:xfrm>
                <a:off x="4781657" y="3686855"/>
                <a:ext cx="2007851" cy="1473989"/>
              </a:xfrm>
              <a:prstGeom prst="rect">
                <a:avLst/>
              </a:prstGeom>
              <a:ln w="25400">
                <a:solidFill>
                  <a:srgbClr val="FFFF00"/>
                </a:solidFill>
              </a:ln>
            </p:spPr>
          </p:pic>
          <p:sp>
            <p:nvSpPr>
              <p:cNvPr id="23" name="円/楕円 1"/>
              <p:cNvSpPr/>
              <p:nvPr/>
            </p:nvSpPr>
            <p:spPr>
              <a:xfrm>
                <a:off x="7847840" y="4313674"/>
                <a:ext cx="437053" cy="439482"/>
              </a:xfrm>
              <a:prstGeom prst="ellipse">
                <a:avLst/>
              </a:pr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a:stCxn id="23" idx="0"/>
              </p:cNvCxnSpPr>
              <p:nvPr/>
            </p:nvCxnSpPr>
            <p:spPr>
              <a:xfrm flipH="1" flipV="1">
                <a:off x="6789508" y="3669706"/>
                <a:ext cx="1276859" cy="643968"/>
              </a:xfrm>
              <a:prstGeom prst="line">
                <a:avLst/>
              </a:prstGeom>
              <a:ln w="254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23" idx="4"/>
              </p:cNvCxnSpPr>
              <p:nvPr/>
            </p:nvCxnSpPr>
            <p:spPr>
              <a:xfrm flipH="1">
                <a:off x="6820790" y="4753156"/>
                <a:ext cx="1245577" cy="407688"/>
              </a:xfrm>
              <a:prstGeom prst="line">
                <a:avLst/>
              </a:prstGeom>
              <a:ln w="25400">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27"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８．査定にあたっての留意事項 （公園内の法面崩壊）</a:t>
            </a:r>
            <a:endParaRPr lang="ja-JP" altLang="en-US" sz="2600" kern="0" dirty="0"/>
          </a:p>
        </p:txBody>
      </p:sp>
      <p:sp>
        <p:nvSpPr>
          <p:cNvPr id="7" name="スライド番号プレースホルダー 6"/>
          <p:cNvSpPr>
            <a:spLocks noGrp="1"/>
          </p:cNvSpPr>
          <p:nvPr>
            <p:ph type="sldNum" sz="quarter" idx="12"/>
          </p:nvPr>
        </p:nvSpPr>
        <p:spPr/>
        <p:txBody>
          <a:bodyPr/>
          <a:lstStyle/>
          <a:p>
            <a:pPr>
              <a:defRPr/>
            </a:pPr>
            <a:fld id="{893F5A36-5605-494D-9191-21C9E0C89EDB}" type="slidenum">
              <a:rPr lang="en-US" altLang="ja-JP" smtClean="0"/>
              <a:pPr>
                <a:defRPr/>
              </a:pPr>
              <a:t>19</a:t>
            </a:fld>
            <a:endParaRPr lang="en-US" altLang="ja-JP"/>
          </a:p>
        </p:txBody>
      </p:sp>
    </p:spTree>
    <p:extLst>
      <p:ext uri="{BB962C8B-B14F-4D97-AF65-F5344CB8AC3E}">
        <p14:creationId xmlns:p14="http://schemas.microsoft.com/office/powerpoint/2010/main" val="19209593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p:cNvPicPr>
            <a:picLocks noGrp="1" noChangeAspect="1" noChangeArrowheads="1"/>
          </p:cNvPicPr>
          <p:nvPr>
            <p:ph type="body" idx="1"/>
          </p:nvPr>
        </p:nvPicPr>
        <p:blipFill>
          <a:blip r:embed="rId2" cstate="print"/>
          <a:srcRect/>
          <a:stretch>
            <a:fillRect/>
          </a:stretch>
        </p:blipFill>
        <p:spPr>
          <a:xfrm>
            <a:off x="1617356" y="1485224"/>
            <a:ext cx="5919415" cy="4423674"/>
          </a:xfrm>
          <a:noFill/>
        </p:spPr>
      </p:pic>
      <p:sp>
        <p:nvSpPr>
          <p:cNvPr id="23556" name="Rectangle 6"/>
          <p:cNvSpPr>
            <a:spLocks noChangeArrowheads="1"/>
          </p:cNvSpPr>
          <p:nvPr/>
        </p:nvSpPr>
        <p:spPr bwMode="auto">
          <a:xfrm>
            <a:off x="244554" y="1126302"/>
            <a:ext cx="9133872" cy="360362"/>
          </a:xfrm>
          <a:prstGeom prst="rect">
            <a:avLst/>
          </a:prstGeom>
          <a:noFill/>
          <a:ln w="9525">
            <a:noFill/>
            <a:miter lim="800000"/>
            <a:headEnd/>
            <a:tailEnd/>
          </a:ln>
        </p:spPr>
        <p:txBody>
          <a:bodyPr anchor="b"/>
          <a:lstStyle/>
          <a:p>
            <a:r>
              <a:rPr lang="ja-JP" altLang="en-US" sz="3200" dirty="0" smtClean="0">
                <a:solidFill>
                  <a:srgbClr val="FF0000"/>
                </a:solidFill>
                <a:latin typeface="Meiryo UI" panose="020B0604030504040204" pitchFamily="50" charset="-128"/>
                <a:ea typeface="Meiryo UI" panose="020B0604030504040204" pitchFamily="50" charset="-128"/>
              </a:rPr>
              <a:t>園路</a:t>
            </a:r>
            <a:r>
              <a:rPr lang="ja-JP" altLang="en-US" sz="2400" dirty="0" smtClean="0">
                <a:latin typeface="Meiryo UI" panose="020B0604030504040204" pitchFamily="50" charset="-128"/>
                <a:ea typeface="Meiryo UI" panose="020B0604030504040204" pitchFamily="50" charset="-128"/>
              </a:rPr>
              <a:t>の被災＝災害復旧事業の</a:t>
            </a:r>
            <a:r>
              <a:rPr lang="ja-JP" altLang="en-US" sz="2400" dirty="0" smtClean="0">
                <a:solidFill>
                  <a:srgbClr val="FF0000"/>
                </a:solidFill>
                <a:latin typeface="Meiryo UI" panose="020B0604030504040204" pitchFamily="50" charset="-128"/>
                <a:ea typeface="Meiryo UI" panose="020B0604030504040204" pitchFamily="50" charset="-128"/>
              </a:rPr>
              <a:t>対象</a:t>
            </a:r>
            <a:r>
              <a:rPr lang="ja-JP" altLang="en-US" sz="1600" dirty="0" smtClean="0">
                <a:solidFill>
                  <a:srgbClr val="FF0000"/>
                </a:solidFill>
                <a:latin typeface="Meiryo UI" panose="020B0604030504040204" pitchFamily="50" charset="-128"/>
                <a:ea typeface="Meiryo UI" panose="020B0604030504040204" pitchFamily="50" charset="-128"/>
              </a:rPr>
              <a:t>　　　　　　　　　  </a:t>
            </a:r>
            <a:r>
              <a:rPr lang="ja-JP" altLang="en-US" sz="2800" b="1" dirty="0" smtClean="0">
                <a:solidFill>
                  <a:srgbClr val="FF0000"/>
                </a:solidFill>
                <a:latin typeface="Meiryo UI" panose="020B0604030504040204" pitchFamily="50" charset="-128"/>
                <a:ea typeface="Meiryo UI" panose="020B0604030504040204" pitchFamily="50" charset="-128"/>
              </a:rPr>
              <a:t>埋葬地</a:t>
            </a:r>
            <a:r>
              <a:rPr lang="ja-JP" altLang="en-US" sz="2000" b="1" dirty="0" smtClean="0">
                <a:latin typeface="Meiryo UI" panose="020B0604030504040204" pitchFamily="50" charset="-128"/>
                <a:ea typeface="Meiryo UI" panose="020B0604030504040204" pitchFamily="50" charset="-128"/>
              </a:rPr>
              <a:t>は</a:t>
            </a:r>
            <a:r>
              <a:rPr lang="ja-JP" altLang="en-US" sz="2400" dirty="0" smtClean="0">
                <a:solidFill>
                  <a:srgbClr val="FF0000"/>
                </a:solidFill>
                <a:latin typeface="Meiryo UI" panose="020B0604030504040204" pitchFamily="50" charset="-128"/>
                <a:ea typeface="Meiryo UI" panose="020B0604030504040204" pitchFamily="50" charset="-128"/>
              </a:rPr>
              <a:t>対象外</a:t>
            </a:r>
            <a:r>
              <a:rPr lang="ja-JP" altLang="en-US" sz="2400" dirty="0" smtClean="0">
                <a:solidFill>
                  <a:srgbClr val="FF0000"/>
                </a:solidFill>
                <a:latin typeface="ＭＳ ゴシック" panose="020B0609070205080204" pitchFamily="49" charset="-128"/>
                <a:ea typeface="ＭＳ ゴシック" panose="020B0609070205080204" pitchFamily="49" charset="-128"/>
              </a:rPr>
              <a:t>　</a:t>
            </a:r>
            <a:endParaRPr lang="ja-JP" altLang="en-US" sz="2400" dirty="0">
              <a:solidFill>
                <a:srgbClr val="FF0000"/>
              </a:solidFill>
              <a:latin typeface="ＭＳ ゴシック" panose="020B0609070205080204" pitchFamily="49" charset="-128"/>
              <a:ea typeface="ＭＳ ゴシック" panose="020B0609070205080204" pitchFamily="49" charset="-128"/>
            </a:endParaRPr>
          </a:p>
        </p:txBody>
      </p:sp>
      <p:sp>
        <p:nvSpPr>
          <p:cNvPr id="23557" name="Rectangle 7"/>
          <p:cNvSpPr>
            <a:spLocks noChangeArrowheads="1"/>
          </p:cNvSpPr>
          <p:nvPr/>
        </p:nvSpPr>
        <p:spPr bwMode="auto">
          <a:xfrm>
            <a:off x="558067" y="5979080"/>
            <a:ext cx="8102612" cy="643788"/>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ja-JP" altLang="en-US" sz="1800" dirty="0" smtClean="0">
                <a:ea typeface="HGPｺﾞｼｯｸE" pitchFamily="50" charset="-128"/>
              </a:rPr>
              <a:t>　</a:t>
            </a:r>
            <a:r>
              <a:rPr lang="ja-JP" altLang="en-US" sz="3200" dirty="0" smtClean="0">
                <a:latin typeface="Meiryo UI" panose="020B0604030504040204" pitchFamily="50" charset="-128"/>
                <a:ea typeface="Meiryo UI" panose="020B0604030504040204" pitchFamily="50" charset="-128"/>
              </a:rPr>
              <a:t>埋葬地は</a:t>
            </a:r>
            <a:r>
              <a:rPr lang="ja-JP" altLang="en-US" sz="3200" u="sng" dirty="0" smtClean="0">
                <a:solidFill>
                  <a:srgbClr val="FF0000"/>
                </a:solidFill>
                <a:latin typeface="Meiryo UI" panose="020B0604030504040204" pitchFamily="50" charset="-128"/>
                <a:ea typeface="Meiryo UI" panose="020B0604030504040204" pitchFamily="50" charset="-128"/>
              </a:rPr>
              <a:t>「公園施設」ではない</a:t>
            </a:r>
            <a:r>
              <a:rPr lang="ja-JP" altLang="en-US" sz="3200" dirty="0" smtClean="0">
                <a:latin typeface="Meiryo UI" panose="020B0604030504040204" pitchFamily="50" charset="-128"/>
                <a:ea typeface="Meiryo UI" panose="020B0604030504040204" pitchFamily="50" charset="-128"/>
              </a:rPr>
              <a:t>ので、対象外！</a:t>
            </a:r>
            <a:endParaRPr lang="ja-JP" altLang="en-US" sz="3200" dirty="0">
              <a:latin typeface="Meiryo UI" panose="020B0604030504040204" pitchFamily="50" charset="-128"/>
              <a:ea typeface="Meiryo UI" panose="020B0604030504040204" pitchFamily="50" charset="-128"/>
            </a:endParaRPr>
          </a:p>
        </p:txBody>
      </p:sp>
      <p:sp useBgFill="1">
        <p:nvSpPr>
          <p:cNvPr id="7" name="テキスト ボックス 6"/>
          <p:cNvSpPr txBox="1"/>
          <p:nvPr/>
        </p:nvSpPr>
        <p:spPr>
          <a:xfrm>
            <a:off x="7236296" y="0"/>
            <a:ext cx="1907704" cy="338554"/>
          </a:xfrm>
          <a:prstGeom prst="rect">
            <a:avLst/>
          </a:prstGeom>
        </p:spPr>
        <p:txBody>
          <a:bodyPr wrap="square" rtlCol="0">
            <a:spAutoFit/>
          </a:bodyPr>
          <a:lstStyle/>
          <a:p>
            <a:endParaRPr kumimoji="1" lang="ja-JP" altLang="en-US" sz="1600" dirty="0"/>
          </a:p>
        </p:txBody>
      </p:sp>
      <p:sp>
        <p:nvSpPr>
          <p:cNvPr id="10" name="テキスト ボックス 9"/>
          <p:cNvSpPr txBox="1"/>
          <p:nvPr/>
        </p:nvSpPr>
        <p:spPr>
          <a:xfrm>
            <a:off x="10128" y="563749"/>
            <a:ext cx="9133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■墓園における被災</a:t>
            </a:r>
            <a:endParaRPr lang="ja-JP" altLang="en-US" dirty="0">
              <a:latin typeface="Meiryo UI" panose="020B0604030504040204" pitchFamily="50" charset="-128"/>
              <a:ea typeface="Meiryo UI" panose="020B0604030504040204" pitchFamily="50" charset="-128"/>
            </a:endParaRPr>
          </a:p>
        </p:txBody>
      </p:sp>
      <p:cxnSp>
        <p:nvCxnSpPr>
          <p:cNvPr id="3" name="直線コネクタ 2"/>
          <p:cNvCxnSpPr/>
          <p:nvPr/>
        </p:nvCxnSpPr>
        <p:spPr>
          <a:xfrm>
            <a:off x="5186149" y="2077384"/>
            <a:ext cx="2350622" cy="3414039"/>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flipV="1">
            <a:off x="5683348" y="994454"/>
            <a:ext cx="14067" cy="1821095"/>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019751" y="1237957"/>
            <a:ext cx="1327193" cy="0"/>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1"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８．査定にあたっての留意事項 （墓園）</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20</a:t>
            </a:fld>
            <a:endParaRPr lang="en-US" altLang="ja-JP"/>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AutoShape 8"/>
          <p:cNvSpPr>
            <a:spLocks noChangeArrowheads="1"/>
          </p:cNvSpPr>
          <p:nvPr/>
        </p:nvSpPr>
        <p:spPr bwMode="auto">
          <a:xfrm>
            <a:off x="2041619" y="1992664"/>
            <a:ext cx="1439863" cy="648072"/>
          </a:xfrm>
          <a:prstGeom prst="downArrow">
            <a:avLst>
              <a:gd name="adj1" fmla="val 50000"/>
              <a:gd name="adj2" fmla="val 25000"/>
            </a:avLst>
          </a:prstGeom>
          <a:solidFill>
            <a:srgbClr val="FF0000"/>
          </a:solidFill>
          <a:ln w="9525">
            <a:solidFill>
              <a:schemeClr val="tx1"/>
            </a:solidFill>
            <a:miter lim="800000"/>
            <a:headEnd/>
            <a:tailEnd/>
          </a:ln>
        </p:spPr>
        <p:txBody>
          <a:bodyPr vert="eaVert" wrap="none" anchor="ctr"/>
          <a:lstStyle/>
          <a:p>
            <a:endParaRPr lang="ja-JP" altLang="en-US"/>
          </a:p>
        </p:txBody>
      </p:sp>
      <p:sp>
        <p:nvSpPr>
          <p:cNvPr id="29701" name="Rectangle 9"/>
          <p:cNvSpPr>
            <a:spLocks noChangeArrowheads="1"/>
          </p:cNvSpPr>
          <p:nvPr/>
        </p:nvSpPr>
        <p:spPr bwMode="auto">
          <a:xfrm>
            <a:off x="323305" y="2760420"/>
            <a:ext cx="5872779" cy="1960140"/>
          </a:xfrm>
          <a:prstGeom prst="rect">
            <a:avLst/>
          </a:prstGeom>
          <a:noFill/>
          <a:ln w="9525">
            <a:noFill/>
            <a:miter lim="800000"/>
            <a:headEnd/>
            <a:tailEnd/>
          </a:ln>
        </p:spPr>
        <p:txBody>
          <a:bodyPr wrap="none" anchor="ctr"/>
          <a:lstStyle/>
          <a:p>
            <a:pPr>
              <a:spcBef>
                <a:spcPct val="20000"/>
              </a:spcBef>
            </a:pPr>
            <a:r>
              <a:rPr lang="ja-JP" altLang="en-US" dirty="0" smtClean="0">
                <a:latin typeface="Meiryo UI" panose="020B0604030504040204" pitchFamily="50" charset="-128"/>
                <a:ea typeface="Meiryo UI" panose="020B0604030504040204" pitchFamily="50" charset="-128"/>
              </a:rPr>
              <a:t>◆被災</a:t>
            </a:r>
            <a:r>
              <a:rPr lang="ja-JP" altLang="en-US" dirty="0">
                <a:latin typeface="Meiryo UI" panose="020B0604030504040204" pitchFamily="50" charset="-128"/>
                <a:ea typeface="Meiryo UI" panose="020B0604030504040204" pitchFamily="50" charset="-128"/>
              </a:rPr>
              <a:t>状況写真に加え</a:t>
            </a:r>
            <a:r>
              <a:rPr lang="ja-JP" altLang="en-US" dirty="0" smtClean="0">
                <a:latin typeface="Meiryo UI" panose="020B0604030504040204" pitchFamily="50" charset="-128"/>
                <a:ea typeface="Meiryo UI" panose="020B0604030504040204" pitchFamily="50" charset="-128"/>
              </a:rPr>
              <a:t>、以下が必要</a:t>
            </a:r>
            <a:endParaRPr lang="ja-JP" altLang="en-US" dirty="0">
              <a:latin typeface="Meiryo UI" panose="020B0604030504040204" pitchFamily="50" charset="-128"/>
              <a:ea typeface="Meiryo UI" panose="020B0604030504040204" pitchFamily="50" charset="-128"/>
            </a:endParaRPr>
          </a:p>
          <a:p>
            <a:pPr>
              <a:spcBef>
                <a:spcPct val="20000"/>
              </a:spcBef>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b="1" u="sng" dirty="0" smtClean="0">
                <a:solidFill>
                  <a:srgbClr val="FF0000"/>
                </a:solidFill>
                <a:latin typeface="Meiryo UI" panose="020B0604030504040204" pitchFamily="50" charset="-128"/>
                <a:ea typeface="Meiryo UI" panose="020B0604030504040204" pitchFamily="50" charset="-128"/>
              </a:rPr>
              <a:t>第三者</a:t>
            </a:r>
            <a:r>
              <a:rPr lang="ja-JP" altLang="en-US" b="1" u="sng" dirty="0">
                <a:solidFill>
                  <a:srgbClr val="FF0000"/>
                </a:solidFill>
                <a:latin typeface="Meiryo UI" panose="020B0604030504040204" pitchFamily="50" charset="-128"/>
                <a:ea typeface="Meiryo UI" panose="020B0604030504040204" pitchFamily="50" charset="-128"/>
              </a:rPr>
              <a:t>機関の証明書</a:t>
            </a:r>
          </a:p>
          <a:p>
            <a:pPr>
              <a:spcBef>
                <a:spcPct val="20000"/>
              </a:spcBef>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電気保安協会</a:t>
            </a:r>
            <a:r>
              <a:rPr lang="ja-JP" altLang="en-US" dirty="0" smtClean="0">
                <a:latin typeface="Meiryo UI" panose="020B0604030504040204" pitchFamily="50" charset="-128"/>
                <a:ea typeface="Meiryo UI" panose="020B0604030504040204" pitchFamily="50" charset="-128"/>
              </a:rPr>
              <a:t>、都道府県</a:t>
            </a:r>
            <a:r>
              <a:rPr lang="ja-JP" altLang="en-US" dirty="0">
                <a:latin typeface="Meiryo UI" panose="020B0604030504040204" pitchFamily="50" charset="-128"/>
                <a:ea typeface="Meiryo UI" panose="020B0604030504040204" pitchFamily="50" charset="-128"/>
              </a:rPr>
              <a:t>工業技術センター等</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a:spcBef>
                <a:spcPct val="20000"/>
              </a:spcBef>
            </a:pPr>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p>
          <a:p>
            <a:pPr>
              <a:spcBef>
                <a:spcPct val="20000"/>
              </a:spcBef>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・機器</a:t>
            </a:r>
            <a:r>
              <a:rPr lang="ja-JP" altLang="en-US" dirty="0">
                <a:latin typeface="Meiryo UI" panose="020B0604030504040204" pitchFamily="50" charset="-128"/>
                <a:ea typeface="Meiryo UI" panose="020B0604030504040204" pitchFamily="50" charset="-128"/>
              </a:rPr>
              <a:t>の検査結果</a:t>
            </a:r>
            <a:r>
              <a:rPr lang="ja-JP" altLang="en-US" dirty="0" smtClean="0">
                <a:latin typeface="Meiryo UI" panose="020B0604030504040204" pitchFamily="50" charset="-128"/>
                <a:ea typeface="Meiryo UI" panose="020B0604030504040204" pitchFamily="50" charset="-128"/>
              </a:rPr>
              <a:t>データ　など</a:t>
            </a:r>
            <a:endParaRPr lang="en-US" altLang="ja-JP" dirty="0" smtClean="0">
              <a:latin typeface="Meiryo UI" panose="020B0604030504040204" pitchFamily="50" charset="-128"/>
              <a:ea typeface="Meiryo UI" panose="020B0604030504040204" pitchFamily="50" charset="-128"/>
            </a:endParaRPr>
          </a:p>
        </p:txBody>
      </p:sp>
      <p:sp>
        <p:nvSpPr>
          <p:cNvPr id="29702" name="Rectangle 11"/>
          <p:cNvSpPr>
            <a:spLocks noChangeArrowheads="1"/>
          </p:cNvSpPr>
          <p:nvPr/>
        </p:nvSpPr>
        <p:spPr bwMode="auto">
          <a:xfrm>
            <a:off x="323305" y="5088149"/>
            <a:ext cx="8424862" cy="1656160"/>
          </a:xfrm>
          <a:prstGeom prst="rect">
            <a:avLst/>
          </a:prstGeom>
          <a:noFill/>
          <a:ln w="9525">
            <a:noFill/>
            <a:miter lim="800000"/>
            <a:headEnd/>
            <a:tailEnd/>
          </a:ln>
        </p:spPr>
        <p:txBody>
          <a:bodyPr wrap="none" anchor="ctr"/>
          <a:lstStyle/>
          <a:p>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注意事項</a:t>
            </a:r>
            <a:r>
              <a:rPr lang="en-US" altLang="ja-JP" dirty="0">
                <a:latin typeface="Meiryo UI" panose="020B0604030504040204" pitchFamily="50" charset="-128"/>
                <a:ea typeface="Meiryo UI" panose="020B0604030504040204" pitchFamily="50" charset="-128"/>
              </a:rPr>
              <a:t>】</a:t>
            </a:r>
          </a:p>
          <a:p>
            <a:r>
              <a:rPr lang="ja-JP" altLang="en-US" dirty="0">
                <a:latin typeface="Meiryo UI" panose="020B0604030504040204" pitchFamily="50" charset="-128"/>
                <a:ea typeface="Meiryo UI" panose="020B0604030504040204" pitchFamily="50" charset="-128"/>
              </a:rPr>
              <a:t>　・　被災証明は、</a:t>
            </a:r>
            <a:r>
              <a:rPr lang="ja-JP" altLang="en-US" u="sng" dirty="0">
                <a:solidFill>
                  <a:srgbClr val="FF0000"/>
                </a:solidFill>
                <a:latin typeface="Meiryo UI" panose="020B0604030504040204" pitchFamily="50" charset="-128"/>
                <a:ea typeface="Meiryo UI" panose="020B0604030504040204" pitchFamily="50" charset="-128"/>
              </a:rPr>
              <a:t>分解可能な限り細かな単位</a:t>
            </a:r>
            <a:r>
              <a:rPr lang="ja-JP" altLang="en-US" dirty="0">
                <a:latin typeface="Meiryo UI" panose="020B0604030504040204" pitchFamily="50" charset="-128"/>
                <a:ea typeface="Meiryo UI" panose="020B0604030504040204" pitchFamily="50" charset="-128"/>
              </a:rPr>
              <a:t>で</a:t>
            </a:r>
            <a:r>
              <a:rPr lang="ja-JP" altLang="en-US" dirty="0" smtClean="0">
                <a:latin typeface="Meiryo UI" panose="020B0604030504040204" pitchFamily="50" charset="-128"/>
                <a:ea typeface="Meiryo UI" panose="020B0604030504040204" pitchFamily="50" charset="-128"/>
              </a:rPr>
              <a:t>準備</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再利用</a:t>
            </a:r>
            <a:r>
              <a:rPr lang="ja-JP" altLang="en-US" dirty="0">
                <a:latin typeface="Meiryo UI" panose="020B0604030504040204" pitchFamily="50" charset="-128"/>
                <a:ea typeface="Meiryo UI" panose="020B0604030504040204" pitchFamily="50" charset="-128"/>
              </a:rPr>
              <a:t>可能なもの</a:t>
            </a:r>
            <a:r>
              <a:rPr lang="ja-JP" altLang="en-US" dirty="0" smtClean="0">
                <a:latin typeface="Meiryo UI" panose="020B0604030504040204" pitchFamily="50" charset="-128"/>
                <a:ea typeface="Meiryo UI" panose="020B0604030504040204" pitchFamily="50" charset="-128"/>
              </a:rPr>
              <a:t>は再利用</a:t>
            </a:r>
            <a:r>
              <a:rPr lang="ja-JP" altLang="en-US" dirty="0">
                <a:latin typeface="Meiryo UI" panose="020B0604030504040204" pitchFamily="50" charset="-128"/>
                <a:ea typeface="Meiryo UI" panose="020B0604030504040204" pitchFamily="50" charset="-128"/>
              </a:rPr>
              <a:t>が</a:t>
            </a:r>
            <a:r>
              <a:rPr lang="ja-JP" altLang="en-US" dirty="0" smtClean="0">
                <a:latin typeface="Meiryo UI" panose="020B0604030504040204" pitchFamily="50" charset="-128"/>
                <a:ea typeface="Meiryo UI" panose="020B0604030504040204" pitchFamily="50" charset="-128"/>
              </a:rPr>
              <a:t>原則</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b="1" u="sng" dirty="0" smtClean="0">
                <a:solidFill>
                  <a:srgbClr val="FF0000"/>
                </a:solidFill>
                <a:latin typeface="Meiryo UI" panose="020B0604030504040204" pitchFamily="50" charset="-128"/>
                <a:ea typeface="Meiryo UI" panose="020B0604030504040204" pitchFamily="50" charset="-128"/>
              </a:rPr>
              <a:t>再利用の場合と経済比較</a:t>
            </a:r>
            <a:r>
              <a:rPr lang="ja-JP" altLang="en-US" dirty="0" smtClean="0">
                <a:latin typeface="Meiryo UI" panose="020B0604030504040204" pitchFamily="50" charset="-128"/>
                <a:ea typeface="Meiryo UI" panose="020B0604030504040204" pitchFamily="50" charset="-128"/>
              </a:rPr>
              <a:t>する必要がある</a:t>
            </a:r>
            <a:endParaRPr lang="en-US" altLang="ja-JP" dirty="0" smtClean="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　「被災証明≠被災</a:t>
            </a:r>
            <a:r>
              <a:rPr lang="ja-JP" altLang="en-US" dirty="0" smtClean="0">
                <a:latin typeface="Meiryo UI" panose="020B0604030504040204" pitchFamily="50" charset="-128"/>
                <a:ea typeface="Meiryo UI" panose="020B0604030504040204" pitchFamily="50" charset="-128"/>
              </a:rPr>
              <a:t>」　</a:t>
            </a:r>
            <a:r>
              <a:rPr lang="ja-JP" altLang="en-US" u="sng" dirty="0" smtClean="0">
                <a:solidFill>
                  <a:srgbClr val="FF0000"/>
                </a:solidFill>
                <a:latin typeface="Meiryo UI" panose="020B0604030504040204" pitchFamily="50" charset="-128"/>
                <a:ea typeface="Meiryo UI" panose="020B0604030504040204" pitchFamily="50" charset="-128"/>
              </a:rPr>
              <a:t>被災</a:t>
            </a:r>
            <a:r>
              <a:rPr lang="ja-JP" altLang="en-US" u="sng" dirty="0">
                <a:solidFill>
                  <a:srgbClr val="FF0000"/>
                </a:solidFill>
                <a:latin typeface="Meiryo UI" panose="020B0604030504040204" pitchFamily="50" charset="-128"/>
                <a:ea typeface="Meiryo UI" panose="020B0604030504040204" pitchFamily="50" charset="-128"/>
              </a:rPr>
              <a:t>軽微と判断されるものは、</a:t>
            </a:r>
            <a:r>
              <a:rPr lang="ja-JP" altLang="en-US" u="sng" dirty="0" smtClean="0">
                <a:solidFill>
                  <a:srgbClr val="FF0000"/>
                </a:solidFill>
                <a:latin typeface="Meiryo UI" panose="020B0604030504040204" pitchFamily="50" charset="-128"/>
                <a:ea typeface="Meiryo UI" panose="020B0604030504040204" pitchFamily="50" charset="-128"/>
              </a:rPr>
              <a:t>対象外</a:t>
            </a:r>
            <a:endParaRPr lang="ja-JP" altLang="en-US" dirty="0">
              <a:solidFill>
                <a:srgbClr val="FF0000"/>
              </a:solidFill>
              <a:latin typeface="Meiryo UI" panose="020B0604030504040204" pitchFamily="50" charset="-128"/>
              <a:ea typeface="Meiryo UI" panose="020B0604030504040204" pitchFamily="50" charset="-128"/>
            </a:endParaRPr>
          </a:p>
        </p:txBody>
      </p:sp>
      <p:sp>
        <p:nvSpPr>
          <p:cNvPr id="29703" name="Line 12"/>
          <p:cNvSpPr>
            <a:spLocks noChangeShapeType="1"/>
          </p:cNvSpPr>
          <p:nvPr/>
        </p:nvSpPr>
        <p:spPr bwMode="auto">
          <a:xfrm>
            <a:off x="395536" y="4968464"/>
            <a:ext cx="8280400" cy="0"/>
          </a:xfrm>
          <a:prstGeom prst="line">
            <a:avLst/>
          </a:prstGeom>
          <a:noFill/>
          <a:ln w="9525">
            <a:solidFill>
              <a:schemeClr val="tx1"/>
            </a:solidFill>
            <a:round/>
            <a:headEnd/>
            <a:tailEnd/>
          </a:ln>
        </p:spPr>
        <p:txBody>
          <a:bodyPr/>
          <a:lstStyle/>
          <a:p>
            <a:endParaRPr lang="ja-JP" altLang="en-US"/>
          </a:p>
        </p:txBody>
      </p:sp>
      <p:sp useBgFill="1">
        <p:nvSpPr>
          <p:cNvPr id="12" name="テキスト ボックス 11"/>
          <p:cNvSpPr txBox="1"/>
          <p:nvPr/>
        </p:nvSpPr>
        <p:spPr>
          <a:xfrm>
            <a:off x="7236296" y="0"/>
            <a:ext cx="1907704" cy="338554"/>
          </a:xfrm>
          <a:prstGeom prst="rect">
            <a:avLst/>
          </a:prstGeom>
        </p:spPr>
        <p:txBody>
          <a:bodyPr wrap="square" rtlCol="0">
            <a:spAutoFit/>
          </a:bodyPr>
          <a:lstStyle/>
          <a:p>
            <a:endParaRPr kumimoji="1" lang="ja-JP" altLang="en-US" sz="1600" dirty="0"/>
          </a:p>
        </p:txBody>
      </p:sp>
      <p:sp>
        <p:nvSpPr>
          <p:cNvPr id="14" name="テキスト ボックス 13"/>
          <p:cNvSpPr txBox="1"/>
          <p:nvPr/>
        </p:nvSpPr>
        <p:spPr>
          <a:xfrm>
            <a:off x="10128" y="563749"/>
            <a:ext cx="9133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■機械設備、電気設備等が被災した場合</a:t>
            </a:r>
            <a:endParaRPr lang="ja-JP" altLang="en-US" dirty="0">
              <a:latin typeface="Meiryo UI" panose="020B0604030504040204" pitchFamily="50" charset="-128"/>
              <a:ea typeface="Meiryo UI" panose="020B0604030504040204" pitchFamily="50" charset="-128"/>
            </a:endParaRPr>
          </a:p>
        </p:txBody>
      </p:sp>
      <p:sp>
        <p:nvSpPr>
          <p:cNvPr id="10" name="Rectangle 7"/>
          <p:cNvSpPr>
            <a:spLocks noChangeArrowheads="1"/>
          </p:cNvSpPr>
          <p:nvPr/>
        </p:nvSpPr>
        <p:spPr bwMode="auto">
          <a:xfrm>
            <a:off x="323305" y="1020580"/>
            <a:ext cx="4876492" cy="88458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spcBef>
                <a:spcPct val="20000"/>
              </a:spcBef>
            </a:pPr>
            <a:r>
              <a:rPr lang="ja-JP" altLang="en-US" sz="1600" dirty="0" smtClean="0">
                <a:latin typeface="Meiryo UI" panose="020B0604030504040204" pitchFamily="50" charset="-128"/>
                <a:ea typeface="Meiryo UI" panose="020B0604030504040204" pitchFamily="50" charset="-128"/>
              </a:rPr>
              <a:t>・被災</a:t>
            </a:r>
            <a:r>
              <a:rPr lang="ja-JP" altLang="en-US" sz="1600" dirty="0">
                <a:latin typeface="Meiryo UI" panose="020B0604030504040204" pitchFamily="50" charset="-128"/>
                <a:ea typeface="Meiryo UI" panose="020B0604030504040204" pitchFamily="50" charset="-128"/>
              </a:rPr>
              <a:t>状況の目視確認が難しい場合がある</a:t>
            </a:r>
          </a:p>
          <a:p>
            <a:pPr>
              <a:spcBef>
                <a:spcPct val="20000"/>
              </a:spcBef>
            </a:pPr>
            <a:r>
              <a:rPr lang="ja-JP" altLang="en-US" sz="1600" dirty="0" smtClean="0">
                <a:latin typeface="Meiryo UI" panose="020B0604030504040204" pitchFamily="50" charset="-128"/>
                <a:ea typeface="Meiryo UI" panose="020B0604030504040204" pitchFamily="50" charset="-128"/>
              </a:rPr>
              <a:t>・被災</a:t>
            </a:r>
            <a:r>
              <a:rPr lang="ja-JP" altLang="en-US" sz="1600" dirty="0">
                <a:latin typeface="Meiryo UI" panose="020B0604030504040204" pitchFamily="50" charset="-128"/>
                <a:ea typeface="Meiryo UI" panose="020B0604030504040204" pitchFamily="50" charset="-128"/>
              </a:rPr>
              <a:t>の判定に専門知識を要する場合が</a:t>
            </a:r>
            <a:r>
              <a:rPr lang="ja-JP" altLang="en-US" sz="1600" dirty="0" smtClean="0">
                <a:latin typeface="Meiryo UI" panose="020B0604030504040204" pitchFamily="50" charset="-128"/>
                <a:ea typeface="Meiryo UI" panose="020B0604030504040204" pitchFamily="50" charset="-128"/>
              </a:rPr>
              <a:t>ある</a:t>
            </a:r>
            <a:endParaRPr lang="ja-JP" altLang="en-US" sz="1600"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5500049" y="701445"/>
            <a:ext cx="3508520" cy="4185506"/>
            <a:chOff x="5500049" y="701445"/>
            <a:chExt cx="3508520" cy="4185506"/>
          </a:xfrm>
        </p:grpSpPr>
        <p:pic>
          <p:nvPicPr>
            <p:cNvPr id="2" name="図 1"/>
            <p:cNvPicPr>
              <a:picLocks noChangeAspect="1"/>
            </p:cNvPicPr>
            <p:nvPr/>
          </p:nvPicPr>
          <p:blipFill>
            <a:blip r:embed="rId2"/>
            <a:stretch>
              <a:fillRect/>
            </a:stretch>
          </p:blipFill>
          <p:spPr>
            <a:xfrm>
              <a:off x="5500049" y="701445"/>
              <a:ext cx="3508520" cy="4185506"/>
            </a:xfrm>
            <a:prstGeom prst="rect">
              <a:avLst/>
            </a:prstGeom>
            <a:ln w="12700">
              <a:solidFill>
                <a:schemeClr val="tx1"/>
              </a:solidFill>
            </a:ln>
          </p:spPr>
        </p:pic>
        <p:sp>
          <p:nvSpPr>
            <p:cNvPr id="3" name="正方形/長方形 2"/>
            <p:cNvSpPr/>
            <p:nvPr/>
          </p:nvSpPr>
          <p:spPr>
            <a:xfrm>
              <a:off x="7762876" y="928318"/>
              <a:ext cx="338138" cy="87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124829" y="1046780"/>
              <a:ext cx="438146" cy="87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124829" y="1158276"/>
              <a:ext cx="438146" cy="779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8043866" y="1458119"/>
              <a:ext cx="185734" cy="801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8343902" y="1458119"/>
              <a:ext cx="185734" cy="801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8655300" y="1458119"/>
              <a:ext cx="185734" cy="801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800729" y="1768758"/>
              <a:ext cx="1257296" cy="79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7172543" y="1768758"/>
              <a:ext cx="185734" cy="801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5800728" y="1905164"/>
              <a:ext cx="981071" cy="1438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7296155" y="1909547"/>
              <a:ext cx="438146" cy="87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7296155" y="2013915"/>
              <a:ext cx="438146" cy="829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000823" y="2229728"/>
              <a:ext cx="242815" cy="88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800728" y="2439610"/>
              <a:ext cx="928685" cy="794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781799" y="2899886"/>
              <a:ext cx="185734" cy="801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8748167" y="837795"/>
              <a:ext cx="260402" cy="412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p:cNvSpPr txBox="1"/>
          <p:nvPr/>
        </p:nvSpPr>
        <p:spPr>
          <a:xfrm>
            <a:off x="5607441" y="748415"/>
            <a:ext cx="1005403" cy="338554"/>
          </a:xfrm>
          <a:prstGeom prst="rect">
            <a:avLst/>
          </a:prstGeom>
          <a:noFill/>
          <a:ln>
            <a:solidFill>
              <a:srgbClr val="FF0000"/>
            </a:solidFill>
          </a:ln>
        </p:spPr>
        <p:txBody>
          <a:bodyPr wrap="none" rtlCol="0">
            <a:spAutoFit/>
          </a:bodyPr>
          <a:lstStyle/>
          <a:p>
            <a:r>
              <a:rPr kumimoji="1" lang="ja-JP" altLang="en-US" sz="1600" b="1" dirty="0" smtClean="0">
                <a:solidFill>
                  <a:srgbClr val="FF0000"/>
                </a:solidFill>
                <a:latin typeface="ＭＳ ゴシック" panose="020B0609070205080204" pitchFamily="49" charset="-128"/>
                <a:ea typeface="ＭＳ ゴシック" panose="020B0609070205080204" pitchFamily="49" charset="-128"/>
              </a:rPr>
              <a:t>イメージ</a:t>
            </a: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p:txBody>
      </p:sp>
      <p:cxnSp>
        <p:nvCxnSpPr>
          <p:cNvPr id="7" name="直線矢印コネクタ 6"/>
          <p:cNvCxnSpPr>
            <a:endCxn id="5" idx="1"/>
          </p:cNvCxnSpPr>
          <p:nvPr/>
        </p:nvCxnSpPr>
        <p:spPr>
          <a:xfrm flipV="1">
            <a:off x="2965269" y="917692"/>
            <a:ext cx="2642172" cy="3275485"/>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大かっこ 8"/>
          <p:cNvSpPr/>
          <p:nvPr/>
        </p:nvSpPr>
        <p:spPr>
          <a:xfrm>
            <a:off x="808532" y="5672436"/>
            <a:ext cx="4299047" cy="56596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角丸四角形吹き出し 29"/>
          <p:cNvSpPr/>
          <p:nvPr/>
        </p:nvSpPr>
        <p:spPr>
          <a:xfrm>
            <a:off x="6351568" y="5048856"/>
            <a:ext cx="2678670" cy="1519011"/>
          </a:xfrm>
          <a:prstGeom prst="wedgeRoundRectCallout">
            <a:avLst>
              <a:gd name="adj1" fmla="val -64484"/>
              <a:gd name="adj2" fmla="val -11372"/>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srgbClr val="FF0000"/>
                </a:solidFill>
                <a:latin typeface="Meiryo UI" panose="020B0604030504040204" pitchFamily="50" charset="-128"/>
                <a:ea typeface="Meiryo UI" panose="020B0604030504040204" pitchFamily="50" charset="-128"/>
              </a:rPr>
              <a:t>受電盤等が半分水没</a:t>
            </a:r>
            <a:endParaRPr lang="en-US" altLang="ja-JP" sz="2000" b="1" dirty="0" smtClean="0">
              <a:solidFill>
                <a:srgbClr val="FF0000"/>
              </a:solidFill>
              <a:latin typeface="Meiryo UI" panose="020B0604030504040204" pitchFamily="50" charset="-128"/>
              <a:ea typeface="Meiryo UI" panose="020B0604030504040204" pitchFamily="50" charset="-128"/>
            </a:endParaRPr>
          </a:p>
          <a:p>
            <a:pPr algn="ctr"/>
            <a:r>
              <a:rPr kumimoji="1" lang="ja-JP" altLang="en-US" sz="2000" b="1" dirty="0" smtClean="0">
                <a:solidFill>
                  <a:srgbClr val="FF0000"/>
                </a:solidFill>
                <a:latin typeface="Meiryo UI" panose="020B0604030504040204" pitchFamily="50" charset="-128"/>
                <a:ea typeface="Meiryo UI" panose="020B0604030504040204" pitchFamily="50" charset="-128"/>
              </a:rPr>
              <a:t>↓　↓　↓</a:t>
            </a:r>
            <a:endParaRPr kumimoji="1" lang="en-US" altLang="ja-JP" sz="2000" b="1" dirty="0" smtClean="0">
              <a:solidFill>
                <a:srgbClr val="FF0000"/>
              </a:solidFill>
              <a:latin typeface="Meiryo UI" panose="020B0604030504040204" pitchFamily="50" charset="-128"/>
              <a:ea typeface="Meiryo UI" panose="020B0604030504040204" pitchFamily="50" charset="-128"/>
            </a:endParaRPr>
          </a:p>
          <a:p>
            <a:pPr algn="ctr"/>
            <a:r>
              <a:rPr kumimoji="1" lang="ja-JP" altLang="en-US" sz="2000" b="1" dirty="0" smtClean="0">
                <a:solidFill>
                  <a:srgbClr val="FF0000"/>
                </a:solidFill>
                <a:latin typeface="Meiryo UI" panose="020B0604030504040204" pitchFamily="50" charset="-128"/>
                <a:ea typeface="Meiryo UI" panose="020B0604030504040204" pitchFamily="50" charset="-128"/>
              </a:rPr>
              <a:t>全部交換が必要か？</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31"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８．査定にあたっての留意事項 （機械設備、電気設備）</a:t>
            </a:r>
            <a:endParaRPr lang="ja-JP" altLang="en-US" sz="2600" kern="0" dirty="0"/>
          </a:p>
        </p:txBody>
      </p:sp>
      <p:sp>
        <p:nvSpPr>
          <p:cNvPr id="6" name="スライド番号プレースホルダー 5"/>
          <p:cNvSpPr>
            <a:spLocks noGrp="1"/>
          </p:cNvSpPr>
          <p:nvPr>
            <p:ph type="sldNum" sz="quarter" idx="12"/>
          </p:nvPr>
        </p:nvSpPr>
        <p:spPr/>
        <p:txBody>
          <a:bodyPr/>
          <a:lstStyle/>
          <a:p>
            <a:pPr>
              <a:defRPr/>
            </a:pPr>
            <a:fld id="{893F5A36-5605-494D-9191-21C9E0C89EDB}" type="slidenum">
              <a:rPr lang="en-US" altLang="ja-JP" smtClean="0"/>
              <a:pPr>
                <a:defRPr/>
              </a:pPr>
              <a:t>21</a:t>
            </a:fld>
            <a:endParaRPr lang="en-US" altLang="ja-JP"/>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79070" y="3046535"/>
            <a:ext cx="1612737" cy="1661817"/>
          </a:xfrm>
          <a:prstGeom prst="rect">
            <a:avLst/>
          </a:prstGeom>
          <a:solidFill>
            <a:schemeClr val="accent1">
              <a:lumMod val="75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36" b="1" dirty="0" smtClean="0">
                <a:solidFill>
                  <a:schemeClr val="tx1"/>
                </a:solidFill>
                <a:latin typeface="Meiryo UI" panose="020B0604030504040204" pitchFamily="50" charset="-128"/>
                <a:ea typeface="Meiryo UI" panose="020B0604030504040204" pitchFamily="50" charset="-128"/>
              </a:rPr>
              <a:t>宅 地 等</a:t>
            </a:r>
            <a:endParaRPr lang="en-US" altLang="ja-JP" sz="1436" b="1" dirty="0" smtClean="0">
              <a:solidFill>
                <a:schemeClr val="tx1"/>
              </a:solidFill>
              <a:latin typeface="Meiryo UI" panose="020B0604030504040204" pitchFamily="50" charset="-128"/>
              <a:ea typeface="Meiryo UI" panose="020B0604030504040204" pitchFamily="50" charset="-128"/>
            </a:endParaRPr>
          </a:p>
          <a:p>
            <a:pPr algn="ctr">
              <a:defRPr/>
            </a:pPr>
            <a:r>
              <a:rPr lang="ja-JP" altLang="en-US" sz="1436" b="1" dirty="0" smtClean="0">
                <a:solidFill>
                  <a:schemeClr val="tx1"/>
                </a:solidFill>
                <a:latin typeface="Meiryo UI" panose="020B0604030504040204" pitchFamily="50" charset="-128"/>
                <a:ea typeface="Meiryo UI" panose="020B0604030504040204" pitchFamily="50" charset="-128"/>
              </a:rPr>
              <a:t>（下記以外）</a:t>
            </a:r>
            <a:endParaRPr lang="en-US" altLang="ja-JP" sz="1436" b="1" dirty="0">
              <a:solidFill>
                <a:schemeClr val="tx1"/>
              </a:solidFill>
              <a:latin typeface="Meiryo UI" panose="020B0604030504040204" pitchFamily="50" charset="-128"/>
              <a:ea typeface="Meiryo UI" panose="020B0604030504040204" pitchFamily="50" charset="-128"/>
            </a:endParaRPr>
          </a:p>
          <a:p>
            <a:pPr algn="ctr">
              <a:defRPr/>
            </a:pPr>
            <a:endParaRPr lang="en-US" altLang="ja-JP" sz="1436" b="1"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279583" y="4761420"/>
            <a:ext cx="1612224" cy="673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36" dirty="0">
                <a:solidFill>
                  <a:schemeClr val="tx1"/>
                </a:solidFill>
                <a:latin typeface="Meiryo UI" panose="020B0604030504040204" pitchFamily="50" charset="-128"/>
                <a:ea typeface="Meiryo UI" panose="020B0604030504040204" pitchFamily="50" charset="-128"/>
              </a:rPr>
              <a:t>道路、河川、公園</a:t>
            </a:r>
            <a:endParaRPr lang="en-US" altLang="ja-JP" sz="1436" dirty="0">
              <a:solidFill>
                <a:schemeClr val="tx1"/>
              </a:solidFill>
              <a:latin typeface="Meiryo UI" panose="020B0604030504040204" pitchFamily="50" charset="-128"/>
              <a:ea typeface="Meiryo UI" panose="020B0604030504040204" pitchFamily="50" charset="-128"/>
            </a:endParaRPr>
          </a:p>
          <a:p>
            <a:pPr>
              <a:defRPr/>
            </a:pPr>
            <a:r>
              <a:rPr lang="ja-JP" altLang="en-US" sz="1436" dirty="0">
                <a:solidFill>
                  <a:schemeClr val="tx1"/>
                </a:solidFill>
                <a:latin typeface="Meiryo UI" panose="020B0604030504040204" pitchFamily="50" charset="-128"/>
                <a:ea typeface="Meiryo UI" panose="020B0604030504040204" pitchFamily="50" charset="-128"/>
              </a:rPr>
              <a:t>　　　　　　　 　　等</a:t>
            </a:r>
          </a:p>
        </p:txBody>
      </p:sp>
      <p:sp>
        <p:nvSpPr>
          <p:cNvPr id="6" name="正方形/長方形 5"/>
          <p:cNvSpPr/>
          <p:nvPr/>
        </p:nvSpPr>
        <p:spPr>
          <a:xfrm>
            <a:off x="279071" y="5506711"/>
            <a:ext cx="1612735" cy="710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36" dirty="0">
                <a:solidFill>
                  <a:schemeClr val="tx1"/>
                </a:solidFill>
                <a:latin typeface="Meiryo UI" panose="020B0604030504040204" pitchFamily="50" charset="-128"/>
                <a:ea typeface="Meiryo UI" panose="020B0604030504040204" pitchFamily="50" charset="-128"/>
              </a:rPr>
              <a:t>農地、公立学校</a:t>
            </a:r>
            <a:endParaRPr lang="en-US" altLang="ja-JP" sz="1436" dirty="0">
              <a:solidFill>
                <a:schemeClr val="tx1"/>
              </a:solidFill>
              <a:latin typeface="Meiryo UI" panose="020B0604030504040204" pitchFamily="50" charset="-128"/>
              <a:ea typeface="Meiryo UI" panose="020B0604030504040204" pitchFamily="50" charset="-128"/>
            </a:endParaRPr>
          </a:p>
          <a:p>
            <a:pPr>
              <a:defRPr/>
            </a:pPr>
            <a:r>
              <a:rPr lang="en-US" altLang="ja-JP" sz="1436" dirty="0">
                <a:solidFill>
                  <a:schemeClr val="tx1"/>
                </a:solidFill>
                <a:latin typeface="Meiryo UI" panose="020B0604030504040204" pitchFamily="50" charset="-128"/>
                <a:ea typeface="Meiryo UI" panose="020B0604030504040204" pitchFamily="50" charset="-128"/>
              </a:rPr>
              <a:t>   </a:t>
            </a:r>
            <a:r>
              <a:rPr lang="ja-JP" altLang="en-US" sz="1436" dirty="0">
                <a:solidFill>
                  <a:schemeClr val="tx1"/>
                </a:solidFill>
                <a:latin typeface="Meiryo UI" panose="020B0604030504040204" pitchFamily="50" charset="-128"/>
                <a:ea typeface="Meiryo UI" panose="020B0604030504040204" pitchFamily="50" charset="-128"/>
              </a:rPr>
              <a:t>　　　　　　　　等</a:t>
            </a:r>
          </a:p>
        </p:txBody>
      </p:sp>
      <p:cxnSp>
        <p:nvCxnSpPr>
          <p:cNvPr id="16" name="直線矢印コネクタ 15"/>
          <p:cNvCxnSpPr/>
          <p:nvPr/>
        </p:nvCxnSpPr>
        <p:spPr>
          <a:xfrm flipH="1">
            <a:off x="1902988" y="5149731"/>
            <a:ext cx="540000" cy="8767"/>
          </a:xfrm>
          <a:prstGeom prst="straightConnector1">
            <a:avLst/>
          </a:prstGeom>
          <a:ln w="63500" cap="rnd" cmpd="dbl">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18" name="大かっこ 17"/>
          <p:cNvSpPr/>
          <p:nvPr/>
        </p:nvSpPr>
        <p:spPr>
          <a:xfrm>
            <a:off x="2470034" y="4921539"/>
            <a:ext cx="1328375" cy="477674"/>
          </a:xfrm>
          <a:prstGeom prst="bracketPai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57" dirty="0">
                <a:solidFill>
                  <a:schemeClr val="tx1"/>
                </a:solidFill>
                <a:latin typeface="Meiryo UI" panose="020B0604030504040204" pitchFamily="50" charset="-128"/>
                <a:ea typeface="Meiryo UI" panose="020B0604030504040204" pitchFamily="50" charset="-128"/>
              </a:rPr>
              <a:t>負担法等による災害復旧事業</a:t>
            </a:r>
          </a:p>
        </p:txBody>
      </p:sp>
      <p:cxnSp>
        <p:nvCxnSpPr>
          <p:cNvPr id="25" name="直線矢印コネクタ 24"/>
          <p:cNvCxnSpPr/>
          <p:nvPr/>
        </p:nvCxnSpPr>
        <p:spPr>
          <a:xfrm flipH="1">
            <a:off x="2199096" y="6068678"/>
            <a:ext cx="396000" cy="0"/>
          </a:xfrm>
          <a:prstGeom prst="straightConnector1">
            <a:avLst/>
          </a:prstGeom>
          <a:ln w="63500" cap="rnd" cmpd="dbl">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26" name="大かっこ 25"/>
          <p:cNvSpPr/>
          <p:nvPr/>
        </p:nvSpPr>
        <p:spPr>
          <a:xfrm>
            <a:off x="2639795" y="5837155"/>
            <a:ext cx="1225289" cy="448655"/>
          </a:xfrm>
          <a:prstGeom prst="bracketPai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57" dirty="0">
                <a:solidFill>
                  <a:schemeClr val="tx1"/>
                </a:solidFill>
                <a:latin typeface="Meiryo UI" panose="020B0604030504040204" pitchFamily="50" charset="-128"/>
                <a:ea typeface="Meiryo UI" panose="020B0604030504040204" pitchFamily="50" charset="-128"/>
              </a:rPr>
              <a:t>他省庁所管</a:t>
            </a:r>
          </a:p>
        </p:txBody>
      </p:sp>
      <p:sp>
        <p:nvSpPr>
          <p:cNvPr id="34" name="正方形/長方形 33"/>
          <p:cNvSpPr/>
          <p:nvPr/>
        </p:nvSpPr>
        <p:spPr>
          <a:xfrm>
            <a:off x="0" y="2754347"/>
            <a:ext cx="2127642" cy="238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57" dirty="0" smtClean="0">
                <a:solidFill>
                  <a:schemeClr val="tx1"/>
                </a:solidFill>
                <a:latin typeface="Meiryo UI" panose="020B0604030504040204" pitchFamily="50" charset="-128"/>
                <a:ea typeface="Meiryo UI" panose="020B0604030504040204" pitchFamily="50" charset="-128"/>
              </a:rPr>
              <a:t>【</a:t>
            </a:r>
            <a:r>
              <a:rPr lang="ja-JP" altLang="en-US" sz="1257" dirty="0" smtClean="0">
                <a:solidFill>
                  <a:schemeClr val="tx1"/>
                </a:solidFill>
                <a:latin typeface="Meiryo UI" panose="020B0604030504040204" pitchFamily="50" charset="-128"/>
                <a:ea typeface="Meiryo UI" panose="020B0604030504040204" pitchFamily="50" charset="-128"/>
              </a:rPr>
              <a:t>市街地</a:t>
            </a:r>
            <a:r>
              <a:rPr lang="ja-JP" altLang="en-US" sz="1257" dirty="0">
                <a:solidFill>
                  <a:schemeClr val="tx1"/>
                </a:solidFill>
                <a:latin typeface="Meiryo UI" panose="020B0604030504040204" pitchFamily="50" charset="-128"/>
                <a:ea typeface="Meiryo UI" panose="020B0604030504040204" pitchFamily="50" charset="-128"/>
              </a:rPr>
              <a:t>における</a:t>
            </a:r>
            <a:r>
              <a:rPr lang="ja-JP" altLang="en-US" sz="1257" dirty="0" smtClean="0">
                <a:solidFill>
                  <a:schemeClr val="tx1"/>
                </a:solidFill>
                <a:latin typeface="Meiryo UI" panose="020B0604030504040204" pitchFamily="50" charset="-128"/>
                <a:ea typeface="Meiryo UI" panose="020B0604030504040204" pitchFamily="50" charset="-128"/>
              </a:rPr>
              <a:t>堆積</a:t>
            </a:r>
            <a:r>
              <a:rPr lang="en-US" altLang="ja-JP" sz="1257" dirty="0" smtClean="0">
                <a:solidFill>
                  <a:schemeClr val="tx1"/>
                </a:solidFill>
                <a:latin typeface="Meiryo UI" panose="020B0604030504040204" pitchFamily="50" charset="-128"/>
                <a:ea typeface="Meiryo UI" panose="020B0604030504040204" pitchFamily="50" charset="-128"/>
              </a:rPr>
              <a:t>】</a:t>
            </a:r>
            <a:endParaRPr lang="ja-JP" altLang="en-US" sz="1257" dirty="0">
              <a:solidFill>
                <a:schemeClr val="tx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279584" y="6275255"/>
            <a:ext cx="1612221" cy="36128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36" dirty="0">
                <a:solidFill>
                  <a:schemeClr val="tx1"/>
                </a:solidFill>
                <a:latin typeface="Meiryo UI" panose="020B0604030504040204" pitchFamily="50" charset="-128"/>
                <a:ea typeface="Meiryo UI" panose="020B0604030504040204" pitchFamily="50" charset="-128"/>
              </a:rPr>
              <a:t>災害廃棄物等</a:t>
            </a:r>
          </a:p>
        </p:txBody>
      </p:sp>
      <p:sp>
        <p:nvSpPr>
          <p:cNvPr id="32" name="右中かっこ 31"/>
          <p:cNvSpPr/>
          <p:nvPr/>
        </p:nvSpPr>
        <p:spPr>
          <a:xfrm>
            <a:off x="1947257" y="5505407"/>
            <a:ext cx="258747" cy="113113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36"/>
          </a:p>
        </p:txBody>
      </p:sp>
      <p:sp>
        <p:nvSpPr>
          <p:cNvPr id="35" name="Rectangle 3"/>
          <p:cNvSpPr txBox="1">
            <a:spLocks noChangeArrowheads="1"/>
          </p:cNvSpPr>
          <p:nvPr/>
        </p:nvSpPr>
        <p:spPr bwMode="auto">
          <a:xfrm>
            <a:off x="4115743" y="5041331"/>
            <a:ext cx="3944040" cy="1295660"/>
          </a:xfrm>
          <a:prstGeom prst="foldedCorner">
            <a:avLst>
              <a:gd name="adj" fmla="val 11376"/>
            </a:avLst>
          </a:prstGeom>
          <a:solidFill>
            <a:srgbClr val="FFFF66"/>
          </a:solidFill>
          <a:ln w="9525">
            <a:solidFill>
              <a:schemeClr val="tx2"/>
            </a:solidFill>
            <a:miter lim="800000"/>
            <a:headEnd/>
            <a:tailEnd/>
          </a:ln>
        </p:spPr>
        <p:txBody>
          <a:bodyPr wrap="square" bIns="0" anchor="ctr" anchorCtr="0">
            <a:spAutoFit/>
          </a:bodyPr>
          <a:lstStyle/>
          <a:p>
            <a:pPr>
              <a:spcBef>
                <a:spcPts val="0"/>
              </a:spcBef>
              <a:defRPr/>
            </a:pPr>
            <a:r>
              <a:rPr lang="ja-JP" altLang="en-US" sz="1436" b="1" kern="0" dirty="0">
                <a:solidFill>
                  <a:srgbClr val="C00000"/>
                </a:solidFill>
                <a:latin typeface="Meiryo UI" panose="020B0604030504040204" pitchFamily="50" charset="-128"/>
                <a:ea typeface="Meiryo UI" panose="020B0604030504040204" pitchFamily="50" charset="-128"/>
              </a:rPr>
              <a:t>◆適用除外◆</a:t>
            </a:r>
            <a:endParaRPr lang="en-US" altLang="ja-JP" sz="1436" b="1" kern="0" dirty="0">
              <a:solidFill>
                <a:srgbClr val="C00000"/>
              </a:solidFill>
              <a:latin typeface="Meiryo UI" panose="020B0604030504040204" pitchFamily="50" charset="-128"/>
              <a:ea typeface="Meiryo UI" panose="020B0604030504040204" pitchFamily="50" charset="-128"/>
            </a:endParaRPr>
          </a:p>
          <a:p>
            <a:pPr>
              <a:spcBef>
                <a:spcPts val="0"/>
              </a:spcBef>
              <a:defRPr/>
            </a:pPr>
            <a:r>
              <a:rPr lang="ja-JP" altLang="en-US" sz="1436" kern="0" dirty="0">
                <a:latin typeface="Meiryo UI" panose="020B0604030504040204" pitchFamily="50" charset="-128"/>
                <a:ea typeface="Meiryo UI" panose="020B0604030504040204" pitchFamily="50" charset="-128"/>
              </a:rPr>
              <a:t>①</a:t>
            </a:r>
            <a:r>
              <a:rPr lang="ja-JP" altLang="en-US" sz="1436" u="sng" kern="0" dirty="0">
                <a:latin typeface="Meiryo UI" panose="020B0604030504040204" pitchFamily="50" charset="-128"/>
                <a:ea typeface="Meiryo UI" panose="020B0604030504040204" pitchFamily="50" charset="-128"/>
              </a:rPr>
              <a:t>指定した場所以外</a:t>
            </a:r>
            <a:r>
              <a:rPr lang="ja-JP" altLang="en-US" sz="1436" kern="0" dirty="0">
                <a:latin typeface="Meiryo UI" panose="020B0604030504040204" pitchFamily="50" charset="-128"/>
                <a:ea typeface="Meiryo UI" panose="020B0604030504040204" pitchFamily="50" charset="-128"/>
              </a:rPr>
              <a:t>に捨てられた土砂</a:t>
            </a:r>
            <a:endParaRPr lang="en-US" altLang="ja-JP" sz="1436" kern="0" dirty="0">
              <a:latin typeface="Meiryo UI" panose="020B0604030504040204" pitchFamily="50" charset="-128"/>
              <a:ea typeface="Meiryo UI" panose="020B0604030504040204" pitchFamily="50" charset="-128"/>
            </a:endParaRPr>
          </a:p>
          <a:p>
            <a:pPr>
              <a:spcBef>
                <a:spcPts val="0"/>
              </a:spcBef>
              <a:defRPr/>
            </a:pPr>
            <a:r>
              <a:rPr lang="ja-JP" altLang="en-US" sz="1436" kern="0" dirty="0">
                <a:latin typeface="Meiryo UI" panose="020B0604030504040204" pitchFamily="50" charset="-128"/>
                <a:ea typeface="Meiryo UI" panose="020B0604030504040204" pitchFamily="50" charset="-128"/>
              </a:rPr>
              <a:t>②</a:t>
            </a:r>
            <a:r>
              <a:rPr lang="ja-JP" altLang="en-US" sz="1436" u="sng" kern="0" dirty="0">
                <a:latin typeface="Meiryo UI" panose="020B0604030504040204" pitchFamily="50" charset="-128"/>
                <a:ea typeface="Meiryo UI" panose="020B0604030504040204" pitchFamily="50" charset="-128"/>
              </a:rPr>
              <a:t>事業実施が確認できない</a:t>
            </a:r>
            <a:r>
              <a:rPr lang="ja-JP" altLang="en-US" sz="1436" kern="0" dirty="0">
                <a:latin typeface="Meiryo UI" panose="020B0604030504040204" pitchFamily="50" charset="-128"/>
                <a:ea typeface="Meiryo UI" panose="020B0604030504040204" pitchFamily="50" charset="-128"/>
              </a:rPr>
              <a:t>もの</a:t>
            </a:r>
            <a:endParaRPr lang="en-US" altLang="ja-JP" sz="1436" kern="0" dirty="0">
              <a:latin typeface="Meiryo UI" panose="020B0604030504040204" pitchFamily="50" charset="-128"/>
              <a:ea typeface="Meiryo UI" panose="020B0604030504040204" pitchFamily="50" charset="-128"/>
            </a:endParaRPr>
          </a:p>
          <a:p>
            <a:pPr>
              <a:spcBef>
                <a:spcPts val="0"/>
              </a:spcBef>
              <a:defRPr/>
            </a:pPr>
            <a:r>
              <a:rPr lang="ja-JP" altLang="en-US" sz="1436" kern="0" dirty="0">
                <a:latin typeface="Meiryo UI" panose="020B0604030504040204" pitchFamily="50" charset="-128"/>
                <a:ea typeface="Meiryo UI" panose="020B0604030504040204" pitchFamily="50" charset="-128"/>
              </a:rPr>
              <a:t>③自衛隊等が無償で実施したもの又</a:t>
            </a:r>
            <a:r>
              <a:rPr lang="ja-JP" altLang="en-US" sz="1436" kern="0" dirty="0" smtClean="0">
                <a:latin typeface="Meiryo UI" panose="020B0604030504040204" pitchFamily="50" charset="-128"/>
                <a:ea typeface="Meiryo UI" panose="020B0604030504040204" pitchFamily="50" charset="-128"/>
              </a:rPr>
              <a:t>は他</a:t>
            </a:r>
            <a:r>
              <a:rPr lang="ja-JP" altLang="en-US" sz="1436" kern="0" dirty="0">
                <a:latin typeface="Meiryo UI" panose="020B0604030504040204" pitchFamily="50" charset="-128"/>
                <a:ea typeface="Meiryo UI" panose="020B0604030504040204" pitchFamily="50" charset="-128"/>
              </a:rPr>
              <a:t>事業</a:t>
            </a:r>
            <a:r>
              <a:rPr lang="ja-JP" altLang="en-US" sz="1436" kern="0" dirty="0" smtClean="0">
                <a:latin typeface="Meiryo UI" panose="020B0604030504040204" pitchFamily="50" charset="-128"/>
                <a:ea typeface="Meiryo UI" panose="020B0604030504040204" pitchFamily="50" charset="-128"/>
              </a:rPr>
              <a:t>に</a:t>
            </a:r>
            <a:endParaRPr lang="en-US" altLang="ja-JP" sz="1436" kern="0" dirty="0" smtClean="0">
              <a:latin typeface="Meiryo UI" panose="020B0604030504040204" pitchFamily="50" charset="-128"/>
              <a:ea typeface="Meiryo UI" panose="020B0604030504040204" pitchFamily="50" charset="-128"/>
            </a:endParaRPr>
          </a:p>
          <a:p>
            <a:pPr>
              <a:spcBef>
                <a:spcPts val="0"/>
              </a:spcBef>
              <a:defRPr/>
            </a:pPr>
            <a:r>
              <a:rPr lang="ja-JP" altLang="en-US" sz="1436" kern="0" dirty="0" smtClean="0">
                <a:latin typeface="Meiryo UI" panose="020B0604030504040204" pitchFamily="50" charset="-128"/>
                <a:ea typeface="Meiryo UI" panose="020B0604030504040204" pitchFamily="50" charset="-128"/>
              </a:rPr>
              <a:t>　 よって</a:t>
            </a:r>
            <a:r>
              <a:rPr lang="ja-JP" altLang="en-US" sz="1436" kern="0" dirty="0">
                <a:latin typeface="Meiryo UI" panose="020B0604030504040204" pitchFamily="50" charset="-128"/>
                <a:ea typeface="Meiryo UI" panose="020B0604030504040204" pitchFamily="50" charset="-128"/>
              </a:rPr>
              <a:t>実施されたもの</a:t>
            </a:r>
            <a:endParaRPr lang="en-US" altLang="ja-JP" sz="1436" kern="0" dirty="0">
              <a:latin typeface="Meiryo UI" panose="020B0604030504040204" pitchFamily="50" charset="-128"/>
              <a:ea typeface="Meiryo UI" panose="020B0604030504040204" pitchFamily="50" charset="-128"/>
            </a:endParaRPr>
          </a:p>
        </p:txBody>
      </p:sp>
      <p:sp>
        <p:nvSpPr>
          <p:cNvPr id="41" name="右矢印 40"/>
          <p:cNvSpPr/>
          <p:nvPr/>
        </p:nvSpPr>
        <p:spPr>
          <a:xfrm>
            <a:off x="2206004" y="3255709"/>
            <a:ext cx="1227747" cy="969274"/>
          </a:xfrm>
          <a:prstGeom prst="rightArrow">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36" b="1" dirty="0">
                <a:solidFill>
                  <a:schemeClr val="tx1"/>
                </a:solidFill>
                <a:latin typeface="Meiryo UI" panose="020B0604030504040204" pitchFamily="50" charset="-128"/>
                <a:ea typeface="Meiryo UI" panose="020B0604030504040204" pitchFamily="50" charset="-128"/>
              </a:rPr>
              <a:t>搬出</a:t>
            </a:r>
            <a:r>
              <a:rPr lang="en-US" altLang="ja-JP" sz="987" b="1" dirty="0">
                <a:solidFill>
                  <a:srgbClr val="FF0000"/>
                </a:solidFill>
                <a:latin typeface="Meiryo UI" panose="020B0604030504040204" pitchFamily="50" charset="-128"/>
                <a:ea typeface="Meiryo UI" panose="020B0604030504040204" pitchFamily="50" charset="-128"/>
              </a:rPr>
              <a:t>※</a:t>
            </a:r>
            <a:endParaRPr lang="ja-JP" altLang="en-US" sz="987" b="1" dirty="0">
              <a:solidFill>
                <a:srgbClr val="FF0000"/>
              </a:solidFill>
              <a:latin typeface="Meiryo UI" panose="020B0604030504040204" pitchFamily="50" charset="-128"/>
              <a:ea typeface="Meiryo UI" panose="020B0604030504040204" pitchFamily="50" charset="-128"/>
            </a:endParaRPr>
          </a:p>
        </p:txBody>
      </p:sp>
      <p:sp>
        <p:nvSpPr>
          <p:cNvPr id="42" name="フローチャート : 磁気ディスク 8"/>
          <p:cNvSpPr/>
          <p:nvPr/>
        </p:nvSpPr>
        <p:spPr>
          <a:xfrm>
            <a:off x="3617261" y="3055944"/>
            <a:ext cx="1289440" cy="1295781"/>
          </a:xfrm>
          <a:prstGeom prst="flowChartMagneticDisk">
            <a:avLst/>
          </a:prstGeom>
          <a:solidFill>
            <a:srgbClr val="CC9900"/>
          </a:solidFill>
          <a:ln>
            <a:solidFill>
              <a:srgbClr val="66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2735" rIns="32735" anchor="ctr"/>
          <a:lstStyle/>
          <a:p>
            <a:pPr algn="ctr">
              <a:defRPr/>
            </a:pPr>
            <a:endParaRPr lang="en-US" altLang="ja-JP" sz="1436" b="1" dirty="0">
              <a:solidFill>
                <a:schemeClr val="bg1"/>
              </a:solidFill>
            </a:endParaRPr>
          </a:p>
          <a:p>
            <a:pPr algn="ctr">
              <a:defRPr/>
            </a:pPr>
            <a:r>
              <a:rPr lang="ja-JP" altLang="en-US" sz="1436" b="1" dirty="0">
                <a:solidFill>
                  <a:schemeClr val="bg1"/>
                </a:solidFill>
                <a:latin typeface="Meiryo UI" panose="020B0604030504040204" pitchFamily="50" charset="-128"/>
                <a:ea typeface="Meiryo UI" panose="020B0604030504040204" pitchFamily="50" charset="-128"/>
              </a:rPr>
              <a:t>集 積 場</a:t>
            </a:r>
            <a:endParaRPr lang="en-US" altLang="ja-JP" sz="1436" b="1" dirty="0">
              <a:solidFill>
                <a:schemeClr val="bg1"/>
              </a:solidFill>
              <a:latin typeface="Meiryo UI" panose="020B0604030504040204" pitchFamily="50" charset="-128"/>
              <a:ea typeface="Meiryo UI" panose="020B0604030504040204" pitchFamily="50" charset="-128"/>
            </a:endParaRPr>
          </a:p>
          <a:p>
            <a:pPr algn="ctr">
              <a:defRPr/>
            </a:pPr>
            <a:r>
              <a:rPr lang="en-US" altLang="ja-JP" sz="1077" b="1" dirty="0">
                <a:solidFill>
                  <a:schemeClr val="bg1"/>
                </a:solidFill>
                <a:latin typeface="Meiryo UI" panose="020B0604030504040204" pitchFamily="50" charset="-128"/>
                <a:ea typeface="Meiryo UI" panose="020B0604030504040204" pitchFamily="50" charset="-128"/>
              </a:rPr>
              <a:t>(</a:t>
            </a:r>
            <a:r>
              <a:rPr lang="ja-JP" altLang="en-US" sz="1077" b="1" dirty="0">
                <a:solidFill>
                  <a:schemeClr val="bg1"/>
                </a:solidFill>
                <a:latin typeface="Meiryo UI" panose="020B0604030504040204" pitchFamily="50" charset="-128"/>
                <a:ea typeface="Meiryo UI" panose="020B0604030504040204" pitchFamily="50" charset="-128"/>
              </a:rPr>
              <a:t>市町村長が指定</a:t>
            </a:r>
            <a:r>
              <a:rPr lang="en-US" altLang="ja-JP" sz="1077" b="1" dirty="0">
                <a:solidFill>
                  <a:schemeClr val="bg1"/>
                </a:solidFill>
                <a:latin typeface="Meiryo UI" panose="020B0604030504040204" pitchFamily="50" charset="-128"/>
                <a:ea typeface="Meiryo UI" panose="020B0604030504040204" pitchFamily="50" charset="-128"/>
              </a:rPr>
              <a:t>)</a:t>
            </a:r>
            <a:endParaRPr lang="ja-JP" altLang="en-US" sz="1077" b="1" dirty="0">
              <a:solidFill>
                <a:schemeClr val="bg1"/>
              </a:solidFill>
              <a:latin typeface="Meiryo UI" panose="020B0604030504040204" pitchFamily="50" charset="-128"/>
              <a:ea typeface="Meiryo UI" panose="020B0604030504040204" pitchFamily="50" charset="-128"/>
            </a:endParaRPr>
          </a:p>
        </p:txBody>
      </p:sp>
      <p:sp>
        <p:nvSpPr>
          <p:cNvPr id="43" name="台形 42"/>
          <p:cNvSpPr/>
          <p:nvPr/>
        </p:nvSpPr>
        <p:spPr>
          <a:xfrm>
            <a:off x="7568202" y="3055944"/>
            <a:ext cx="1177315" cy="1708772"/>
          </a:xfrm>
          <a:prstGeom prst="trapezoid">
            <a:avLst>
              <a:gd name="adj" fmla="val 15294"/>
            </a:avLst>
          </a:prstGeom>
          <a:solidFill>
            <a:srgbClr val="CC99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36" dirty="0">
                <a:solidFill>
                  <a:schemeClr val="bg1"/>
                </a:solidFill>
                <a:latin typeface="Meiryo UI" panose="020B0604030504040204" pitchFamily="50" charset="-128"/>
                <a:ea typeface="Meiryo UI" panose="020B0604030504040204" pitchFamily="50" charset="-128"/>
              </a:rPr>
              <a:t>処分場</a:t>
            </a:r>
          </a:p>
        </p:txBody>
      </p:sp>
      <p:sp>
        <p:nvSpPr>
          <p:cNvPr id="44" name="右矢印 43"/>
          <p:cNvSpPr/>
          <p:nvPr/>
        </p:nvSpPr>
        <p:spPr>
          <a:xfrm>
            <a:off x="5220897" y="3219890"/>
            <a:ext cx="2102860" cy="969274"/>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36" b="1" dirty="0">
                <a:solidFill>
                  <a:schemeClr val="tx1"/>
                </a:solidFill>
                <a:latin typeface="Meiryo UI" panose="020B0604030504040204" pitchFamily="50" charset="-128"/>
                <a:ea typeface="Meiryo UI" panose="020B0604030504040204" pitchFamily="50" charset="-128"/>
              </a:rPr>
              <a:t>排　除</a:t>
            </a:r>
          </a:p>
        </p:txBody>
      </p:sp>
      <p:sp>
        <p:nvSpPr>
          <p:cNvPr id="47" name="下矢印吹き出し 46"/>
          <p:cNvSpPr/>
          <p:nvPr/>
        </p:nvSpPr>
        <p:spPr>
          <a:xfrm>
            <a:off x="5385137" y="2984888"/>
            <a:ext cx="1292365" cy="458624"/>
          </a:xfrm>
          <a:prstGeom prst="downArrowCallout">
            <a:avLst>
              <a:gd name="adj1" fmla="val 25000"/>
              <a:gd name="adj2" fmla="val 25000"/>
              <a:gd name="adj3" fmla="val 25000"/>
              <a:gd name="adj4" fmla="val 5982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36" b="1" dirty="0">
                <a:solidFill>
                  <a:schemeClr val="bg1"/>
                </a:solidFill>
                <a:latin typeface="Meiryo UI" panose="020B0604030504040204" pitchFamily="50" charset="-128"/>
                <a:ea typeface="Meiryo UI" panose="020B0604030504040204" pitchFamily="50" charset="-128"/>
              </a:rPr>
              <a:t>補助対象</a:t>
            </a:r>
          </a:p>
        </p:txBody>
      </p:sp>
      <p:cxnSp>
        <p:nvCxnSpPr>
          <p:cNvPr id="48" name="直線矢印コネクタ 47"/>
          <p:cNvCxnSpPr/>
          <p:nvPr/>
        </p:nvCxnSpPr>
        <p:spPr>
          <a:xfrm>
            <a:off x="1903297" y="4477518"/>
            <a:ext cx="5580000" cy="0"/>
          </a:xfrm>
          <a:prstGeom prst="straightConnector1">
            <a:avLst/>
          </a:prstGeom>
          <a:ln w="412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2342485" y="4324233"/>
            <a:ext cx="996240" cy="313291"/>
          </a:xfrm>
          <a:prstGeom prst="rect">
            <a:avLst/>
          </a:prstGeom>
          <a:solidFill>
            <a:schemeClr val="bg1"/>
          </a:solidFill>
          <a:ln w="28575" cmpd="sng">
            <a:solidFill>
              <a:schemeClr val="tx1"/>
            </a:solidFill>
          </a:ln>
        </p:spPr>
        <p:txBody>
          <a:bodyPr wrap="none" lIns="65471" rIns="65471" rtlCol="0" anchor="ctr" anchorCtr="1">
            <a:spAutoFit/>
          </a:bodyPr>
          <a:lstStyle/>
          <a:p>
            <a:pPr algn="ctr">
              <a:defRPr/>
            </a:pPr>
            <a:r>
              <a:rPr lang="ja-JP" altLang="en-US" sz="1436" b="1" dirty="0">
                <a:latin typeface="Meiryo UI" panose="020B0604030504040204" pitchFamily="50" charset="-128"/>
                <a:ea typeface="Meiryo UI" panose="020B0604030504040204" pitchFamily="50" charset="-128"/>
              </a:rPr>
              <a:t>直接排除</a:t>
            </a:r>
            <a:r>
              <a:rPr lang="en-US" altLang="ja-JP" sz="987" b="1" dirty="0">
                <a:solidFill>
                  <a:srgbClr val="FF0000"/>
                </a:solidFill>
                <a:latin typeface="Meiryo UI" panose="020B0604030504040204" pitchFamily="50" charset="-128"/>
                <a:ea typeface="Meiryo UI" panose="020B0604030504040204" pitchFamily="50" charset="-128"/>
              </a:rPr>
              <a:t>※</a:t>
            </a:r>
            <a:endParaRPr lang="ja-JP" altLang="en-US" sz="987" b="1" dirty="0">
              <a:solidFill>
                <a:srgbClr val="FF0000"/>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263167" y="710077"/>
            <a:ext cx="8659809" cy="1893312"/>
          </a:xfrm>
          <a:prstGeom prst="rect">
            <a:avLst/>
          </a:prstGeom>
          <a:solidFill>
            <a:srgbClr val="FFFFCC"/>
          </a:solidFill>
          <a:ln w="6350">
            <a:solidFill>
              <a:schemeClr val="tx1"/>
            </a:solidFill>
          </a:ln>
        </p:spPr>
        <p:style>
          <a:lnRef idx="2">
            <a:schemeClr val="dk1"/>
          </a:lnRef>
          <a:fillRef idx="1">
            <a:schemeClr val="lt1"/>
          </a:fillRef>
          <a:effectRef idx="0">
            <a:schemeClr val="dk1"/>
          </a:effectRef>
          <a:fontRef idx="minor">
            <a:schemeClr val="dk1"/>
          </a:fontRef>
        </p:style>
        <p:txBody>
          <a:bodyPr wrap="square" lIns="64618" tIns="64618" rIns="64618" bIns="64618" numCol="1" rtlCol="0" anchor="t" anchorCtr="0">
            <a:noAutofit/>
          </a:bodyPr>
          <a:lstStyle/>
          <a:p>
            <a:pPr marL="258480" indent="-258480"/>
            <a:r>
              <a:rPr lang="en-US" altLang="ja-JP" sz="1436" b="1" dirty="0">
                <a:latin typeface="Meiryo UI" panose="020B0604030504040204" pitchFamily="50" charset="-128"/>
                <a:ea typeface="Meiryo UI" panose="020B0604030504040204" pitchFamily="50" charset="-128"/>
              </a:rPr>
              <a:t>【</a:t>
            </a:r>
            <a:r>
              <a:rPr lang="ja-JP" altLang="en-US" sz="1436" b="1" dirty="0">
                <a:latin typeface="Meiryo UI" panose="020B0604030504040204" pitchFamily="50" charset="-128"/>
                <a:ea typeface="Meiryo UI" panose="020B0604030504040204" pitchFamily="50" charset="-128"/>
              </a:rPr>
              <a:t>事業範囲</a:t>
            </a:r>
            <a:r>
              <a:rPr lang="en-US" altLang="ja-JP" sz="1436" b="1" dirty="0">
                <a:latin typeface="Meiryo UI" panose="020B0604030504040204" pitchFamily="50" charset="-128"/>
                <a:ea typeface="Meiryo UI" panose="020B0604030504040204" pitchFamily="50" charset="-128"/>
              </a:rPr>
              <a:t>】</a:t>
            </a:r>
          </a:p>
          <a:p>
            <a:pPr marL="258480" indent="-258480"/>
            <a:r>
              <a:rPr lang="ja-JP" altLang="en-US" sz="1436" dirty="0">
                <a:latin typeface="Meiryo UI" panose="020B0604030504040204" pitchFamily="50" charset="-128"/>
                <a:ea typeface="Meiryo UI" panose="020B0604030504040204" pitchFamily="50" charset="-128"/>
              </a:rPr>
              <a:t>　市町村の市街地</a:t>
            </a:r>
            <a:r>
              <a:rPr lang="en-US" altLang="ja-JP" sz="1436" baseline="30000" dirty="0">
                <a:latin typeface="Meiryo UI" panose="020B0604030504040204" pitchFamily="50" charset="-128"/>
                <a:ea typeface="Meiryo UI" panose="020B0604030504040204" pitchFamily="50" charset="-128"/>
              </a:rPr>
              <a:t>※</a:t>
            </a:r>
            <a:r>
              <a:rPr lang="ja-JP" altLang="en-US" sz="1436" baseline="30000" dirty="0">
                <a:latin typeface="Meiryo UI" panose="020B0604030504040204" pitchFamily="50" charset="-128"/>
                <a:ea typeface="Meiryo UI" panose="020B0604030504040204" pitchFamily="50" charset="-128"/>
              </a:rPr>
              <a:t>１</a:t>
            </a:r>
            <a:r>
              <a:rPr lang="ja-JP" altLang="en-US" sz="1436" dirty="0">
                <a:latin typeface="Meiryo UI" panose="020B0604030504040204" pitchFamily="50" charset="-128"/>
                <a:ea typeface="Meiryo UI" panose="020B0604030504040204" pitchFamily="50" charset="-128"/>
              </a:rPr>
              <a:t>における</a:t>
            </a:r>
            <a:r>
              <a:rPr lang="en-US" altLang="ja-JP" sz="1436" dirty="0">
                <a:latin typeface="Meiryo UI" panose="020B0604030504040204" pitchFamily="50" charset="-128"/>
                <a:ea typeface="Meiryo UI" panose="020B0604030504040204" pitchFamily="50" charset="-128"/>
              </a:rPr>
              <a:t>(a)</a:t>
            </a:r>
            <a:r>
              <a:rPr lang="ja-JP" altLang="en-US" sz="1436" dirty="0">
                <a:latin typeface="Meiryo UI" panose="020B0604030504040204" pitchFamily="50" charset="-128"/>
                <a:ea typeface="Meiryo UI" panose="020B0604030504040204" pitchFamily="50" charset="-128"/>
              </a:rPr>
              <a:t>～</a:t>
            </a:r>
            <a:r>
              <a:rPr lang="en-US" altLang="ja-JP" sz="1436" dirty="0">
                <a:latin typeface="Meiryo UI" panose="020B0604030504040204" pitchFamily="50" charset="-128"/>
                <a:ea typeface="Meiryo UI" panose="020B0604030504040204" pitchFamily="50" charset="-128"/>
              </a:rPr>
              <a:t>(c)</a:t>
            </a:r>
            <a:r>
              <a:rPr lang="ja-JP" altLang="en-US" sz="1436" dirty="0">
                <a:latin typeface="Meiryo UI" panose="020B0604030504040204" pitchFamily="50" charset="-128"/>
                <a:ea typeface="Meiryo UI" panose="020B0604030504040204" pitchFamily="50" charset="-128"/>
              </a:rPr>
              <a:t>のいずれかの場合において、市町村長が①又は②を排除する事業</a:t>
            </a:r>
            <a:endParaRPr lang="en-US" altLang="ja-JP" sz="1436" dirty="0">
              <a:latin typeface="Meiryo UI" panose="020B0604030504040204" pitchFamily="50" charset="-128"/>
              <a:ea typeface="Meiryo UI" panose="020B0604030504040204" pitchFamily="50" charset="-128"/>
            </a:endParaRPr>
          </a:p>
          <a:p>
            <a:r>
              <a:rPr lang="ja-JP" altLang="en-US" sz="1436" dirty="0">
                <a:latin typeface="Meiryo UI" panose="020B0604030504040204" pitchFamily="50" charset="-128"/>
                <a:ea typeface="Meiryo UI" panose="020B0604030504040204" pitchFamily="50" charset="-128"/>
              </a:rPr>
              <a:t>  （他の法令により処理されるものを除く）　　　　　　　　　　</a:t>
            </a:r>
            <a:r>
              <a:rPr lang="en-US" altLang="ja-JP" sz="1436" dirty="0">
                <a:latin typeface="Meiryo UI" panose="020B0604030504040204" pitchFamily="50" charset="-128"/>
                <a:ea typeface="Meiryo UI" panose="020B0604030504040204" pitchFamily="50" charset="-128"/>
              </a:rPr>
              <a:t>【</a:t>
            </a:r>
            <a:r>
              <a:rPr lang="ja-JP" altLang="en-US" sz="1436" dirty="0">
                <a:latin typeface="Meiryo UI" panose="020B0604030504040204" pitchFamily="50" charset="-128"/>
                <a:ea typeface="Meiryo UI" panose="020B0604030504040204" pitchFamily="50" charset="-128"/>
              </a:rPr>
              <a:t>補助率</a:t>
            </a:r>
            <a:r>
              <a:rPr lang="en-US" altLang="ja-JP" sz="1436" dirty="0">
                <a:latin typeface="Meiryo UI" panose="020B0604030504040204" pitchFamily="50" charset="-128"/>
                <a:ea typeface="Meiryo UI" panose="020B0604030504040204" pitchFamily="50" charset="-128"/>
              </a:rPr>
              <a:t>1/2</a:t>
            </a:r>
            <a:r>
              <a:rPr lang="ja-JP" altLang="en-US" sz="1436" dirty="0">
                <a:latin typeface="Meiryo UI" panose="020B0604030504040204" pitchFamily="50" charset="-128"/>
                <a:ea typeface="Meiryo UI" panose="020B0604030504040204" pitchFamily="50" charset="-128"/>
              </a:rPr>
              <a:t>：起債充当率</a:t>
            </a:r>
            <a:r>
              <a:rPr lang="en-US" altLang="ja-JP" sz="1436" dirty="0">
                <a:latin typeface="Meiryo UI" panose="020B0604030504040204" pitchFamily="50" charset="-128"/>
                <a:ea typeface="Meiryo UI" panose="020B0604030504040204" pitchFamily="50" charset="-128"/>
              </a:rPr>
              <a:t>100%(</a:t>
            </a:r>
            <a:r>
              <a:rPr lang="ja-JP" altLang="en-US" sz="1436" dirty="0">
                <a:latin typeface="Meiryo UI" panose="020B0604030504040204" pitchFamily="50" charset="-128"/>
                <a:ea typeface="Meiryo UI" panose="020B0604030504040204" pitchFamily="50" charset="-128"/>
              </a:rPr>
              <a:t>交付税措置</a:t>
            </a:r>
            <a:r>
              <a:rPr lang="en-US" altLang="ja-JP" sz="1436" dirty="0">
                <a:latin typeface="Meiryo UI" panose="020B0604030504040204" pitchFamily="50" charset="-128"/>
                <a:ea typeface="Meiryo UI" panose="020B0604030504040204" pitchFamily="50" charset="-128"/>
              </a:rPr>
              <a:t>95%)】</a:t>
            </a:r>
          </a:p>
          <a:p>
            <a:endParaRPr lang="en-US" altLang="ja-JP" sz="1436" dirty="0">
              <a:latin typeface="Meiryo UI" panose="020B0604030504040204" pitchFamily="50" charset="-128"/>
              <a:ea typeface="Meiryo UI" panose="020B0604030504040204" pitchFamily="50" charset="-128"/>
            </a:endParaRPr>
          </a:p>
          <a:p>
            <a:endParaRPr lang="en-US" altLang="ja-JP" sz="1436" dirty="0">
              <a:latin typeface="Meiryo UI" panose="020B0604030504040204" pitchFamily="50" charset="-128"/>
              <a:ea typeface="Meiryo UI" panose="020B0604030504040204" pitchFamily="50" charset="-128"/>
            </a:endParaRPr>
          </a:p>
          <a:p>
            <a:endParaRPr lang="en-US" altLang="ja-JP" sz="1436" dirty="0">
              <a:latin typeface="Meiryo UI" panose="020B0604030504040204" pitchFamily="50" charset="-128"/>
              <a:ea typeface="Meiryo UI" panose="020B0604030504040204" pitchFamily="50" charset="-128"/>
            </a:endParaRPr>
          </a:p>
          <a:p>
            <a:endParaRPr lang="en-US" altLang="ja-JP" sz="1436" dirty="0">
              <a:latin typeface="+mn-ea"/>
            </a:endParaRPr>
          </a:p>
          <a:p>
            <a:r>
              <a:rPr lang="en-US" altLang="ja-JP" sz="898" dirty="0" smtClean="0">
                <a:latin typeface="Meiryo UI" panose="020B0604030504040204" pitchFamily="50" charset="-128"/>
                <a:ea typeface="Meiryo UI" panose="020B0604030504040204" pitchFamily="50" charset="-128"/>
              </a:rPr>
              <a:t>  ※</a:t>
            </a:r>
            <a:r>
              <a:rPr lang="ja-JP" altLang="en-US" sz="898" dirty="0">
                <a:latin typeface="Meiryo UI" panose="020B0604030504040204" pitchFamily="50" charset="-128"/>
                <a:ea typeface="Meiryo UI" panose="020B0604030504040204" pitchFamily="50" charset="-128"/>
              </a:rPr>
              <a:t>１ 都市計画区域内及び同区域外の集落地（独立した家屋が</a:t>
            </a:r>
            <a:r>
              <a:rPr lang="en-US" altLang="ja-JP" sz="898" dirty="0">
                <a:latin typeface="Meiryo UI" panose="020B0604030504040204" pitchFamily="50" charset="-128"/>
                <a:ea typeface="Meiryo UI" panose="020B0604030504040204" pitchFamily="50" charset="-128"/>
              </a:rPr>
              <a:t>10</a:t>
            </a:r>
            <a:r>
              <a:rPr lang="ja-JP" altLang="en-US" sz="898" dirty="0">
                <a:latin typeface="Meiryo UI" panose="020B0604030504040204" pitchFamily="50" charset="-128"/>
                <a:ea typeface="Meiryo UI" panose="020B0604030504040204" pitchFamily="50" charset="-128"/>
              </a:rPr>
              <a:t>戸以上隣接） </a:t>
            </a:r>
            <a:endParaRPr lang="en-US" altLang="ja-JP" sz="898" dirty="0">
              <a:latin typeface="Meiryo UI" panose="020B0604030504040204" pitchFamily="50" charset="-128"/>
              <a:ea typeface="Meiryo UI" panose="020B0604030504040204" pitchFamily="50" charset="-128"/>
            </a:endParaRPr>
          </a:p>
          <a:p>
            <a:r>
              <a:rPr lang="en-US" altLang="ja-JP" sz="898" dirty="0" smtClean="0">
                <a:latin typeface="Meiryo UI" panose="020B0604030504040204" pitchFamily="50" charset="-128"/>
                <a:ea typeface="Meiryo UI" panose="020B0604030504040204" pitchFamily="50" charset="-128"/>
              </a:rPr>
              <a:t>  ※</a:t>
            </a:r>
            <a:r>
              <a:rPr lang="ja-JP" altLang="en-US" sz="898" dirty="0">
                <a:latin typeface="Meiryo UI" panose="020B0604030504040204" pitchFamily="50" charset="-128"/>
                <a:ea typeface="Meiryo UI" panose="020B0604030504040204" pitchFamily="50" charset="-128"/>
              </a:rPr>
              <a:t>２ 災害により発生した土砂の流入、崩壊等により堆積した異常に多量の泥土、砂礫、岩石、</a:t>
            </a:r>
            <a:r>
              <a:rPr lang="ja-JP" altLang="en-US" sz="898" dirty="0" smtClean="0">
                <a:latin typeface="Meiryo UI" panose="020B0604030504040204" pitchFamily="50" charset="-128"/>
                <a:ea typeface="Meiryo UI" panose="020B0604030504040204" pitchFamily="50" charset="-128"/>
              </a:rPr>
              <a:t>樹木等</a:t>
            </a:r>
          </a:p>
        </p:txBody>
      </p:sp>
      <p:sp>
        <p:nvSpPr>
          <p:cNvPr id="9" name="テキスト ボックス 8"/>
          <p:cNvSpPr txBox="1"/>
          <p:nvPr/>
        </p:nvSpPr>
        <p:spPr>
          <a:xfrm>
            <a:off x="385679" y="1480859"/>
            <a:ext cx="4044446" cy="713657"/>
          </a:xfrm>
          <a:prstGeom prst="rect">
            <a:avLst/>
          </a:prstGeom>
          <a:solidFill>
            <a:srgbClr val="FFCC99">
              <a:alpha val="50000"/>
            </a:srgbClr>
          </a:solidFill>
          <a:ln>
            <a:solidFill>
              <a:schemeClr val="tx1"/>
            </a:solidFill>
          </a:ln>
        </p:spPr>
        <p:txBody>
          <a:bodyPr wrap="square" rtlCol="0">
            <a:spAutoFit/>
          </a:bodyPr>
          <a:lstStyle/>
          <a:p>
            <a:pPr marL="258480" indent="-258480"/>
            <a:r>
              <a:rPr lang="en-US" altLang="ja-JP" sz="1346" dirty="0">
                <a:latin typeface="Meiryo UI" panose="020B0604030504040204" pitchFamily="50" charset="-128"/>
                <a:ea typeface="Meiryo UI" panose="020B0604030504040204" pitchFamily="50" charset="-128"/>
              </a:rPr>
              <a:t>(a)</a:t>
            </a:r>
            <a:r>
              <a:rPr lang="ja-JP" altLang="en-US" sz="1346" dirty="0">
                <a:latin typeface="Meiryo UI" panose="020B0604030504040204" pitchFamily="50" charset="-128"/>
                <a:ea typeface="Meiryo UI" panose="020B0604030504040204" pitchFamily="50" charset="-128"/>
              </a:rPr>
              <a:t>堆積土砂</a:t>
            </a:r>
            <a:r>
              <a:rPr lang="en-US" altLang="ja-JP" sz="1346" baseline="30000" dirty="0">
                <a:latin typeface="Meiryo UI" panose="020B0604030504040204" pitchFamily="50" charset="-128"/>
                <a:ea typeface="Meiryo UI" panose="020B0604030504040204" pitchFamily="50" charset="-128"/>
              </a:rPr>
              <a:t>※</a:t>
            </a:r>
            <a:r>
              <a:rPr lang="ja-JP" altLang="en-US" sz="1346" baseline="30000" dirty="0">
                <a:latin typeface="Meiryo UI" panose="020B0604030504040204" pitchFamily="50" charset="-128"/>
                <a:ea typeface="Meiryo UI" panose="020B0604030504040204" pitchFamily="50" charset="-128"/>
              </a:rPr>
              <a:t>２</a:t>
            </a:r>
            <a:r>
              <a:rPr lang="ja-JP" altLang="en-US" sz="1346" dirty="0">
                <a:latin typeface="Meiryo UI" panose="020B0604030504040204" pitchFamily="50" charset="-128"/>
                <a:ea typeface="Meiryo UI" panose="020B0604030504040204" pitchFamily="50" charset="-128"/>
              </a:rPr>
              <a:t>の総量が</a:t>
            </a:r>
            <a:r>
              <a:rPr lang="en-US" altLang="ja-JP" sz="1346" dirty="0">
                <a:latin typeface="Meiryo UI" panose="020B0604030504040204" pitchFamily="50" charset="-128"/>
                <a:ea typeface="Meiryo UI" panose="020B0604030504040204" pitchFamily="50" charset="-128"/>
              </a:rPr>
              <a:t>30,000</a:t>
            </a:r>
            <a:r>
              <a:rPr lang="ja-JP" altLang="en-US" sz="1346" dirty="0">
                <a:latin typeface="Meiryo UI" panose="020B0604030504040204" pitchFamily="50" charset="-128"/>
                <a:ea typeface="Meiryo UI" panose="020B0604030504040204" pitchFamily="50" charset="-128"/>
              </a:rPr>
              <a:t>㎥以上</a:t>
            </a:r>
          </a:p>
          <a:p>
            <a:pPr marL="258480" indent="-258480"/>
            <a:r>
              <a:rPr lang="en-US" altLang="ja-JP" sz="1346" dirty="0">
                <a:latin typeface="Meiryo UI" panose="020B0604030504040204" pitchFamily="50" charset="-128"/>
                <a:ea typeface="Meiryo UI" panose="020B0604030504040204" pitchFamily="50" charset="-128"/>
              </a:rPr>
              <a:t>(b)</a:t>
            </a:r>
            <a:r>
              <a:rPr lang="ja-JP" altLang="en-US" sz="1346" dirty="0">
                <a:latin typeface="Meiryo UI" panose="020B0604030504040204" pitchFamily="50" charset="-128"/>
                <a:ea typeface="Meiryo UI" panose="020B0604030504040204" pitchFamily="50" charset="-128"/>
              </a:rPr>
              <a:t>一団をなす堆積土砂が</a:t>
            </a:r>
            <a:r>
              <a:rPr lang="en-US" altLang="ja-JP" sz="1346" dirty="0">
                <a:latin typeface="Meiryo UI" panose="020B0604030504040204" pitchFamily="50" charset="-128"/>
                <a:ea typeface="Meiryo UI" panose="020B0604030504040204" pitchFamily="50" charset="-128"/>
              </a:rPr>
              <a:t>2,000㎥</a:t>
            </a:r>
            <a:r>
              <a:rPr lang="ja-JP" altLang="en-US" sz="1346" dirty="0">
                <a:latin typeface="Meiryo UI" panose="020B0604030504040204" pitchFamily="50" charset="-128"/>
                <a:ea typeface="Meiryo UI" panose="020B0604030504040204" pitchFamily="50" charset="-128"/>
              </a:rPr>
              <a:t>以上</a:t>
            </a:r>
          </a:p>
          <a:p>
            <a:pPr marL="258480" indent="-258480"/>
            <a:r>
              <a:rPr lang="en-US" altLang="ja-JP" sz="1346" dirty="0">
                <a:latin typeface="Meiryo UI" panose="020B0604030504040204" pitchFamily="50" charset="-128"/>
                <a:ea typeface="Meiryo UI" panose="020B0604030504040204" pitchFamily="50" charset="-128"/>
              </a:rPr>
              <a:t>(c)50m</a:t>
            </a:r>
            <a:r>
              <a:rPr lang="ja-JP" altLang="en-US" sz="1346" dirty="0">
                <a:latin typeface="Meiryo UI" panose="020B0604030504040204" pitchFamily="50" charset="-128"/>
                <a:ea typeface="Meiryo UI" panose="020B0604030504040204" pitchFamily="50" charset="-128"/>
              </a:rPr>
              <a:t>以内の間隔で連続する土砂が</a:t>
            </a:r>
            <a:r>
              <a:rPr lang="en-US" altLang="ja-JP" sz="1346" dirty="0">
                <a:latin typeface="Meiryo UI" panose="020B0604030504040204" pitchFamily="50" charset="-128"/>
                <a:ea typeface="Meiryo UI" panose="020B0604030504040204" pitchFamily="50" charset="-128"/>
              </a:rPr>
              <a:t>2,000</a:t>
            </a:r>
            <a:r>
              <a:rPr lang="ja-JP" altLang="en-US" sz="1346" dirty="0">
                <a:latin typeface="Meiryo UI" panose="020B0604030504040204" pitchFamily="50" charset="-128"/>
                <a:ea typeface="Meiryo UI" panose="020B0604030504040204" pitchFamily="50" charset="-128"/>
              </a:rPr>
              <a:t>㎥以上</a:t>
            </a:r>
            <a:r>
              <a:rPr lang="ja-JP" altLang="en-US" sz="1346" dirty="0">
                <a:latin typeface="+mn-ea"/>
                <a:ea typeface="+mn-ea"/>
              </a:rPr>
              <a:t>　</a:t>
            </a:r>
          </a:p>
        </p:txBody>
      </p:sp>
      <p:sp>
        <p:nvSpPr>
          <p:cNvPr id="10" name="正方形/長方形 9"/>
          <p:cNvSpPr/>
          <p:nvPr/>
        </p:nvSpPr>
        <p:spPr>
          <a:xfrm>
            <a:off x="4509095" y="1473157"/>
            <a:ext cx="4330802" cy="713657"/>
          </a:xfrm>
          <a:prstGeom prst="rect">
            <a:avLst/>
          </a:prstGeom>
          <a:solidFill>
            <a:schemeClr val="accent5">
              <a:lumMod val="90000"/>
              <a:alpha val="50000"/>
            </a:schemeClr>
          </a:solidFill>
          <a:ln>
            <a:solidFill>
              <a:schemeClr val="tx1"/>
            </a:solidFill>
          </a:ln>
        </p:spPr>
        <p:txBody>
          <a:bodyPr wrap="square">
            <a:spAutoFit/>
          </a:bodyPr>
          <a:lstStyle/>
          <a:p>
            <a:r>
              <a:rPr lang="ja-JP" altLang="en-US" sz="1346" dirty="0">
                <a:latin typeface="Meiryo UI" panose="020B0604030504040204" pitchFamily="50" charset="-128"/>
                <a:ea typeface="Meiryo UI" panose="020B0604030504040204" pitchFamily="50" charset="-128"/>
              </a:rPr>
              <a:t>①市町村長が指定した場所に搬出集積された堆積土砂</a:t>
            </a:r>
          </a:p>
          <a:p>
            <a:r>
              <a:rPr lang="ja-JP" altLang="en-US" sz="1346" dirty="0">
                <a:latin typeface="Meiryo UI" panose="020B0604030504040204" pitchFamily="50" charset="-128"/>
                <a:ea typeface="Meiryo UI" panose="020B0604030504040204" pitchFamily="50" charset="-128"/>
              </a:rPr>
              <a:t>②市町村長が公益上重大な支障があると認めて搬出集積　　</a:t>
            </a:r>
            <a:endParaRPr lang="en-US" altLang="ja-JP" sz="1346" dirty="0">
              <a:latin typeface="Meiryo UI" panose="020B0604030504040204" pitchFamily="50" charset="-128"/>
              <a:ea typeface="Meiryo UI" panose="020B0604030504040204" pitchFamily="50" charset="-128"/>
            </a:endParaRPr>
          </a:p>
          <a:p>
            <a:r>
              <a:rPr lang="ja-JP" altLang="en-US" sz="1346" dirty="0">
                <a:latin typeface="Meiryo UI" panose="020B0604030504040204" pitchFamily="50" charset="-128"/>
                <a:ea typeface="Meiryo UI" panose="020B0604030504040204" pitchFamily="50" charset="-128"/>
              </a:rPr>
              <a:t>　 又は直接排除された堆積土砂　</a:t>
            </a:r>
          </a:p>
        </p:txBody>
      </p:sp>
      <p:sp>
        <p:nvSpPr>
          <p:cNvPr id="31" name="テキスト ボックス 30"/>
          <p:cNvSpPr txBox="1"/>
          <p:nvPr/>
        </p:nvSpPr>
        <p:spPr>
          <a:xfrm>
            <a:off x="3090515" y="4616533"/>
            <a:ext cx="4620995" cy="285784"/>
          </a:xfrm>
          <a:prstGeom prst="rect">
            <a:avLst/>
          </a:prstGeom>
          <a:noFill/>
          <a:ln>
            <a:noFill/>
          </a:ln>
        </p:spPr>
        <p:txBody>
          <a:bodyPr wrap="square" lIns="65471" rIns="65471" rtlCol="0" anchor="ctr" anchorCtr="1">
            <a:spAutoFit/>
          </a:bodyPr>
          <a:lstStyle/>
          <a:p>
            <a:pPr>
              <a:defRPr/>
            </a:pPr>
            <a:r>
              <a:rPr lang="en-US" altLang="ja-JP" sz="1257" b="1" dirty="0">
                <a:solidFill>
                  <a:srgbClr val="FF0000"/>
                </a:solidFill>
                <a:latin typeface="Meiryo UI" panose="020B0604030504040204" pitchFamily="50" charset="-128"/>
                <a:ea typeface="Meiryo UI" panose="020B0604030504040204" pitchFamily="50" charset="-128"/>
              </a:rPr>
              <a:t>※</a:t>
            </a:r>
            <a:r>
              <a:rPr lang="ja-JP" altLang="en-US" sz="1257" b="1" dirty="0">
                <a:solidFill>
                  <a:srgbClr val="FF0000"/>
                </a:solidFill>
                <a:latin typeface="Meiryo UI" panose="020B0604030504040204" pitchFamily="50" charset="-128"/>
                <a:ea typeface="Meiryo UI" panose="020B0604030504040204" pitchFamily="50" charset="-128"/>
              </a:rPr>
              <a:t>市町村長が公益上必要と認め直接実施する場合は補助対象</a:t>
            </a:r>
            <a:endParaRPr lang="ja-JP" altLang="en-US" sz="1257" dirty="0">
              <a:latin typeface="Meiryo UI" panose="020B0604030504040204" pitchFamily="50" charset="-128"/>
              <a:ea typeface="Meiryo UI" panose="020B0604030504040204" pitchFamily="50" charset="-128"/>
            </a:endParaRPr>
          </a:p>
        </p:txBody>
      </p:sp>
      <p:sp>
        <p:nvSpPr>
          <p:cNvPr id="28"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９．堆積土砂排除事業</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22</a:t>
            </a:fld>
            <a:endParaRPr lang="en-US" altLang="ja-JP"/>
          </a:p>
        </p:txBody>
      </p:sp>
    </p:spTree>
    <p:extLst>
      <p:ext uri="{BB962C8B-B14F-4D97-AF65-F5344CB8AC3E}">
        <p14:creationId xmlns:p14="http://schemas.microsoft.com/office/powerpoint/2010/main" val="1188753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テキスト ボックス 56"/>
          <p:cNvSpPr txBox="1"/>
          <p:nvPr/>
        </p:nvSpPr>
        <p:spPr>
          <a:xfrm>
            <a:off x="338112" y="2081713"/>
            <a:ext cx="2060060" cy="631567"/>
          </a:xfrm>
          <a:prstGeom prst="rect">
            <a:avLst/>
          </a:prstGeom>
          <a:gradFill>
            <a:gsLst>
              <a:gs pos="0">
                <a:srgbClr val="CC6600"/>
              </a:gs>
              <a:gs pos="45000">
                <a:srgbClr val="FFFFCC"/>
              </a:gs>
              <a:gs pos="97000">
                <a:srgbClr val="FFFF99"/>
              </a:gs>
            </a:gsLst>
            <a:lin ang="5400000" scaled="1"/>
          </a:gradFill>
          <a:ln w="28575">
            <a:solidFill>
              <a:schemeClr val="tx1"/>
            </a:solidFill>
          </a:ln>
        </p:spPr>
        <p:txBody>
          <a:bodyPr wrap="square" rtlCol="0" anchor="ctr" anchorCtr="1">
            <a:noAutofit/>
          </a:bodyPr>
          <a:lstStyle/>
          <a:p>
            <a:pPr algn="ctr"/>
            <a:r>
              <a:rPr lang="ja-JP" altLang="en-US" b="1" dirty="0" smtClean="0">
                <a:latin typeface="Meiryo UI" panose="020B0604030504040204" pitchFamily="50" charset="-128"/>
                <a:ea typeface="Meiryo UI" panose="020B0604030504040204" pitchFamily="50" charset="-128"/>
              </a:rPr>
              <a:t>土砂混じりがれき</a:t>
            </a:r>
            <a:endParaRPr kumimoji="1" lang="ja-JP" altLang="en-US" b="1" dirty="0">
              <a:latin typeface="Meiryo UI" panose="020B0604030504040204" pitchFamily="50" charset="-128"/>
              <a:ea typeface="Meiryo UI" panose="020B0604030504040204" pitchFamily="50" charset="-128"/>
            </a:endParaRPr>
          </a:p>
        </p:txBody>
      </p:sp>
      <p:sp>
        <p:nvSpPr>
          <p:cNvPr id="58" name="角丸四角形 57"/>
          <p:cNvSpPr/>
          <p:nvPr/>
        </p:nvSpPr>
        <p:spPr>
          <a:xfrm>
            <a:off x="5866378" y="2176279"/>
            <a:ext cx="985083" cy="400110"/>
          </a:xfrm>
          <a:prstGeom prst="roundRect">
            <a:avLst>
              <a:gd name="adj" fmla="val 30731"/>
            </a:avLst>
          </a:prstGeom>
          <a:solidFill>
            <a:srgbClr val="CC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土　砂</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59" name="角丸四角形 58"/>
          <p:cNvSpPr/>
          <p:nvPr/>
        </p:nvSpPr>
        <p:spPr>
          <a:xfrm>
            <a:off x="5863046" y="2675238"/>
            <a:ext cx="973184" cy="400110"/>
          </a:xfrm>
          <a:prstGeom prst="roundRect">
            <a:avLst>
              <a:gd name="adj" fmla="val 30731"/>
            </a:avLst>
          </a:prstGeom>
          <a:solidFill>
            <a:srgbClr val="CC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流　木</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61" name="角丸四角形 60"/>
          <p:cNvSpPr/>
          <p:nvPr/>
        </p:nvSpPr>
        <p:spPr>
          <a:xfrm>
            <a:off x="2935252" y="2300460"/>
            <a:ext cx="2437680" cy="2693704"/>
          </a:xfrm>
          <a:prstGeom prst="roundRect">
            <a:avLst>
              <a:gd name="adj" fmla="val 11965"/>
            </a:avLst>
          </a:prstGeom>
          <a:gradFill>
            <a:gsLst>
              <a:gs pos="0">
                <a:srgbClr val="CC6600"/>
              </a:gs>
              <a:gs pos="39000">
                <a:srgbClr val="FFFFCC"/>
              </a:gs>
              <a:gs pos="86000">
                <a:srgbClr val="FFFF99"/>
              </a:gs>
            </a:gsLst>
            <a:lin ang="5400000" scaled="1"/>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rPr>
              <a:t>市町村による一括撤去</a:t>
            </a:r>
            <a:endParaRPr kumimoji="1" lang="en-US" altLang="ja-JP" sz="1600" b="1" dirty="0" smtClean="0">
              <a:solidFill>
                <a:schemeClr val="tx1"/>
              </a:solidFill>
              <a:latin typeface="Meiryo UI" panose="020B0604030504040204" pitchFamily="50" charset="-128"/>
              <a:ea typeface="Meiryo UI" panose="020B0604030504040204" pitchFamily="50" charset="-128"/>
            </a:endParaRPr>
          </a:p>
        </p:txBody>
      </p:sp>
      <p:cxnSp>
        <p:nvCxnSpPr>
          <p:cNvPr id="62" name="直線矢印コネクタ 61"/>
          <p:cNvCxnSpPr>
            <a:stCxn id="61" idx="3"/>
            <a:endCxn id="58" idx="1"/>
          </p:cNvCxnSpPr>
          <p:nvPr/>
        </p:nvCxnSpPr>
        <p:spPr>
          <a:xfrm flipV="1">
            <a:off x="5372932" y="2376334"/>
            <a:ext cx="493446" cy="127097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61" idx="3"/>
            <a:endCxn id="59" idx="1"/>
          </p:cNvCxnSpPr>
          <p:nvPr/>
        </p:nvCxnSpPr>
        <p:spPr>
          <a:xfrm flipV="1">
            <a:off x="5372932" y="2875293"/>
            <a:ext cx="490114" cy="77201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4" name="角丸四角形 63"/>
          <p:cNvSpPr/>
          <p:nvPr/>
        </p:nvSpPr>
        <p:spPr>
          <a:xfrm>
            <a:off x="5881610" y="3440737"/>
            <a:ext cx="954620" cy="400110"/>
          </a:xfrm>
          <a:prstGeom prst="roundRect">
            <a:avLst>
              <a:gd name="adj" fmla="val 30731"/>
            </a:avLst>
          </a:prstGeom>
          <a:solidFill>
            <a:srgbClr val="CC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がれき</a:t>
            </a:r>
            <a:endParaRPr kumimoji="1" lang="ja-JP" altLang="en-US" b="1" dirty="0">
              <a:solidFill>
                <a:schemeClr val="tx1"/>
              </a:solidFill>
              <a:latin typeface="Meiryo UI" panose="020B0604030504040204" pitchFamily="50" charset="-128"/>
              <a:ea typeface="Meiryo UI" panose="020B0604030504040204" pitchFamily="50" charset="-128"/>
            </a:endParaRPr>
          </a:p>
        </p:txBody>
      </p:sp>
      <p:cxnSp>
        <p:nvCxnSpPr>
          <p:cNvPr id="65" name="直線矢印コネクタ 64"/>
          <p:cNvCxnSpPr>
            <a:stCxn id="61" idx="3"/>
            <a:endCxn id="64" idx="1"/>
          </p:cNvCxnSpPr>
          <p:nvPr/>
        </p:nvCxnSpPr>
        <p:spPr>
          <a:xfrm flipV="1">
            <a:off x="5372932" y="3640792"/>
            <a:ext cx="508678" cy="652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6833615" y="2328051"/>
            <a:ext cx="1984810" cy="584775"/>
          </a:xfrm>
          <a:prstGeom prst="rect">
            <a:avLst/>
          </a:prstGeom>
          <a:noFill/>
        </p:spPr>
        <p:txBody>
          <a:bodyPr wrap="square" rtlCol="0">
            <a:spAutoFit/>
          </a:bodyPr>
          <a:lstStyle/>
          <a:p>
            <a:r>
              <a:rPr kumimoji="1" lang="ja-JP" altLang="en-US" b="1" dirty="0" smtClean="0">
                <a:solidFill>
                  <a:srgbClr val="0070C0"/>
                </a:solidFill>
                <a:latin typeface="Meiryo UI" panose="020B0604030504040204" pitchFamily="50" charset="-128"/>
                <a:ea typeface="Meiryo UI" panose="020B0604030504040204" pitchFamily="50" charset="-128"/>
              </a:rPr>
              <a:t>国土交通省</a:t>
            </a:r>
            <a:endParaRPr kumimoji="1" lang="en-US" altLang="ja-JP" b="1" dirty="0" smtClean="0">
              <a:solidFill>
                <a:srgbClr val="0070C0"/>
              </a:solidFill>
              <a:latin typeface="Meiryo UI" panose="020B0604030504040204" pitchFamily="50" charset="-128"/>
              <a:ea typeface="Meiryo UI" panose="020B0604030504040204" pitchFamily="50" charset="-128"/>
            </a:endParaRPr>
          </a:p>
          <a:p>
            <a:r>
              <a:rPr lang="en-US" altLang="ja-JP" sz="1400" b="1" dirty="0">
                <a:solidFill>
                  <a:srgbClr val="0070C0"/>
                </a:solidFill>
                <a:latin typeface="Meiryo UI" panose="020B0604030504040204" pitchFamily="50" charset="-128"/>
                <a:ea typeface="Meiryo UI" panose="020B0604030504040204" pitchFamily="50" charset="-128"/>
              </a:rPr>
              <a:t>(</a:t>
            </a:r>
            <a:r>
              <a:rPr kumimoji="1" lang="ja-JP" altLang="en-US" sz="1400" b="1" dirty="0" smtClean="0">
                <a:solidFill>
                  <a:srgbClr val="0070C0"/>
                </a:solidFill>
                <a:latin typeface="Meiryo UI" panose="020B0604030504040204" pitchFamily="50" charset="-128"/>
                <a:ea typeface="Meiryo UI" panose="020B0604030504040204" pitchFamily="50" charset="-128"/>
              </a:rPr>
              <a:t>堆積土砂排除事業</a:t>
            </a:r>
            <a:r>
              <a:rPr kumimoji="1" lang="en-US" altLang="ja-JP" sz="1400" b="1" dirty="0" smtClean="0">
                <a:solidFill>
                  <a:srgbClr val="0070C0"/>
                </a:solidFill>
                <a:latin typeface="Meiryo UI" panose="020B0604030504040204" pitchFamily="50" charset="-128"/>
                <a:ea typeface="Meiryo UI" panose="020B0604030504040204" pitchFamily="50" charset="-128"/>
              </a:rPr>
              <a:t>)</a:t>
            </a:r>
            <a:endParaRPr kumimoji="1" lang="ja-JP" altLang="en-US" sz="1400" b="1" dirty="0">
              <a:solidFill>
                <a:srgbClr val="0070C0"/>
              </a:solidFill>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6740192" y="3294405"/>
            <a:ext cx="2487228" cy="677108"/>
          </a:xfrm>
          <a:prstGeom prst="rect">
            <a:avLst/>
          </a:prstGeom>
          <a:noFill/>
        </p:spPr>
        <p:txBody>
          <a:bodyPr wrap="square" rtlCol="0">
            <a:spAutoFit/>
          </a:bodyPr>
          <a:lstStyle/>
          <a:p>
            <a:r>
              <a:rPr lang="ja-JP" altLang="en-US" b="1" dirty="0">
                <a:solidFill>
                  <a:srgbClr val="00B050"/>
                </a:solidFill>
                <a:latin typeface="HG丸ｺﾞｼｯｸM-PRO" panose="020F0600000000000000" pitchFamily="50" charset="-128"/>
                <a:ea typeface="HG丸ｺﾞｼｯｸM-PRO" panose="020F0600000000000000" pitchFamily="50" charset="-128"/>
              </a:rPr>
              <a:t> </a:t>
            </a:r>
            <a:r>
              <a:rPr kumimoji="1" lang="ja-JP" altLang="en-US" b="1" dirty="0" smtClean="0">
                <a:solidFill>
                  <a:srgbClr val="00B050"/>
                </a:solidFill>
                <a:latin typeface="Meiryo UI" panose="020B0604030504040204" pitchFamily="50" charset="-128"/>
                <a:ea typeface="Meiryo UI" panose="020B0604030504040204" pitchFamily="50" charset="-128"/>
              </a:rPr>
              <a:t>環境省</a:t>
            </a:r>
            <a:endParaRPr kumimoji="1" lang="en-US" altLang="ja-JP" b="1" dirty="0" smtClean="0">
              <a:solidFill>
                <a:srgbClr val="00B050"/>
              </a:solidFill>
              <a:latin typeface="Meiryo UI" panose="020B0604030504040204" pitchFamily="50" charset="-128"/>
              <a:ea typeface="Meiryo UI" panose="020B0604030504040204" pitchFamily="50" charset="-128"/>
            </a:endParaRPr>
          </a:p>
          <a:p>
            <a:r>
              <a:rPr lang="en-US" altLang="ja-JP" sz="2000" b="1" dirty="0">
                <a:solidFill>
                  <a:srgbClr val="00B050"/>
                </a:solidFill>
                <a:latin typeface="Meiryo UI" panose="020B0604030504040204" pitchFamily="50" charset="-128"/>
                <a:ea typeface="Meiryo UI" panose="020B0604030504040204" pitchFamily="50" charset="-128"/>
              </a:rPr>
              <a:t> </a:t>
            </a:r>
            <a:r>
              <a:rPr lang="en-US" altLang="ja-JP" sz="1400" b="1" dirty="0">
                <a:solidFill>
                  <a:srgbClr val="00B050"/>
                </a:solidFill>
                <a:latin typeface="Meiryo UI" panose="020B0604030504040204" pitchFamily="50" charset="-128"/>
                <a:ea typeface="Meiryo UI" panose="020B0604030504040204" pitchFamily="50" charset="-128"/>
              </a:rPr>
              <a:t>(</a:t>
            </a:r>
            <a:r>
              <a:rPr kumimoji="1" lang="ja-JP" altLang="en-US" sz="1400" b="1" dirty="0" smtClean="0">
                <a:solidFill>
                  <a:srgbClr val="00B050"/>
                </a:solidFill>
                <a:latin typeface="Meiryo UI" panose="020B0604030504040204" pitchFamily="50" charset="-128"/>
                <a:ea typeface="Meiryo UI" panose="020B0604030504040204" pitchFamily="50" charset="-128"/>
              </a:rPr>
              <a:t>災害等廃棄物処理事業</a:t>
            </a:r>
            <a:r>
              <a:rPr kumimoji="1" lang="en-US" altLang="ja-JP" sz="1400" b="1" dirty="0" smtClean="0">
                <a:solidFill>
                  <a:srgbClr val="00B050"/>
                </a:solidFill>
                <a:latin typeface="Meiryo UI" panose="020B0604030504040204" pitchFamily="50" charset="-128"/>
                <a:ea typeface="Meiryo UI" panose="020B0604030504040204" pitchFamily="50" charset="-128"/>
              </a:rPr>
              <a:t>)</a:t>
            </a:r>
            <a:endParaRPr kumimoji="1" lang="ja-JP" altLang="en-US" sz="1400" b="1" dirty="0">
              <a:solidFill>
                <a:srgbClr val="00B050"/>
              </a:solidFill>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16113" y="1634981"/>
            <a:ext cx="1539982" cy="400110"/>
          </a:xfrm>
          <a:prstGeom prst="rect">
            <a:avLst/>
          </a:prstGeom>
          <a:noFill/>
        </p:spPr>
        <p:txBody>
          <a:bodyPr wrap="square" rtlCol="0">
            <a:spAutoFit/>
          </a:bodyPr>
          <a:lstStyle/>
          <a:p>
            <a:r>
              <a:rPr kumimoji="1" lang="ja-JP" altLang="en-US" sz="2000" b="1" dirty="0" smtClean="0">
                <a:latin typeface="Meiryo UI" panose="020B0604030504040204" pitchFamily="50" charset="-128"/>
                <a:ea typeface="Meiryo UI" panose="020B0604030504040204" pitchFamily="50" charset="-128"/>
              </a:rPr>
              <a:t>○宅地内</a:t>
            </a:r>
            <a:endParaRPr kumimoji="1" lang="ja-JP" altLang="en-US" sz="2000" b="1" dirty="0">
              <a:latin typeface="Meiryo UI" panose="020B0604030504040204" pitchFamily="50" charset="-128"/>
              <a:ea typeface="Meiryo UI" panose="020B0604030504040204" pitchFamily="50" charset="-128"/>
            </a:endParaRPr>
          </a:p>
        </p:txBody>
      </p:sp>
      <p:cxnSp>
        <p:nvCxnSpPr>
          <p:cNvPr id="73" name="直線矢印コネクタ 72"/>
          <p:cNvCxnSpPr/>
          <p:nvPr/>
        </p:nvCxnSpPr>
        <p:spPr>
          <a:xfrm flipV="1">
            <a:off x="2581946" y="3680044"/>
            <a:ext cx="356202" cy="31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0" y="4128450"/>
            <a:ext cx="2581946" cy="400110"/>
          </a:xfrm>
          <a:prstGeom prst="rect">
            <a:avLst/>
          </a:prstGeom>
          <a:noFill/>
        </p:spPr>
        <p:txBody>
          <a:bodyPr wrap="square" rtlCol="0">
            <a:spAutoFit/>
          </a:bodyPr>
          <a:lstStyle/>
          <a:p>
            <a:r>
              <a:rPr kumimoji="1" lang="ja-JP" altLang="en-US" sz="2000" b="1" dirty="0" smtClean="0">
                <a:latin typeface="Meiryo UI" panose="020B0604030504040204" pitchFamily="50" charset="-128"/>
                <a:ea typeface="Meiryo UI" panose="020B0604030504040204" pitchFamily="50" charset="-128"/>
              </a:rPr>
              <a:t>○道路等公共施設内</a:t>
            </a:r>
            <a:endParaRPr kumimoji="1" lang="ja-JP" altLang="en-US" sz="2000" b="1" dirty="0">
              <a:latin typeface="Meiryo UI" panose="020B0604030504040204" pitchFamily="50" charset="-128"/>
              <a:ea typeface="Meiryo UI" panose="020B0604030504040204" pitchFamily="50" charset="-128"/>
            </a:endParaRPr>
          </a:p>
        </p:txBody>
      </p:sp>
      <p:cxnSp>
        <p:nvCxnSpPr>
          <p:cNvPr id="77" name="直線コネクタ 76"/>
          <p:cNvCxnSpPr/>
          <p:nvPr/>
        </p:nvCxnSpPr>
        <p:spPr>
          <a:xfrm flipV="1">
            <a:off x="2379737" y="2397496"/>
            <a:ext cx="197181" cy="45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2561028" y="2398144"/>
            <a:ext cx="14182" cy="25834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角丸四角形 78"/>
          <p:cNvSpPr/>
          <p:nvPr/>
        </p:nvSpPr>
        <p:spPr>
          <a:xfrm>
            <a:off x="5863045" y="4636300"/>
            <a:ext cx="985083" cy="400110"/>
          </a:xfrm>
          <a:prstGeom prst="roundRect">
            <a:avLst>
              <a:gd name="adj" fmla="val 3073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土砂等</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80" name="テキスト ボックス 79"/>
          <p:cNvSpPr txBox="1"/>
          <p:nvPr/>
        </p:nvSpPr>
        <p:spPr>
          <a:xfrm>
            <a:off x="6898395" y="4525483"/>
            <a:ext cx="1854398" cy="615553"/>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国土交通省</a:t>
            </a:r>
            <a:endParaRPr kumimoji="1" lang="en-US" altLang="ja-JP" b="1" dirty="0" smtClean="0">
              <a:latin typeface="Meiryo UI" panose="020B0604030504040204" pitchFamily="50" charset="-128"/>
              <a:ea typeface="Meiryo UI" panose="020B0604030504040204" pitchFamily="50" charset="-128"/>
            </a:endParaRPr>
          </a:p>
          <a:p>
            <a:r>
              <a:rPr lang="en-US" altLang="ja-JP" sz="1600" b="1" dirty="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災害復旧事業</a:t>
            </a:r>
            <a:r>
              <a:rPr kumimoji="1" lang="en-US" altLang="ja-JP" sz="1600" b="1" dirty="0" smtClean="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cxnSp>
        <p:nvCxnSpPr>
          <p:cNvPr id="81" name="直線矢印コネクタ 80"/>
          <p:cNvCxnSpPr>
            <a:stCxn id="61" idx="3"/>
            <a:endCxn id="79" idx="1"/>
          </p:cNvCxnSpPr>
          <p:nvPr/>
        </p:nvCxnSpPr>
        <p:spPr>
          <a:xfrm>
            <a:off x="5372932" y="3647312"/>
            <a:ext cx="490113" cy="11890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2369354" y="4961918"/>
            <a:ext cx="1916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37" name="テキスト ボックス 36"/>
          <p:cNvSpPr txBox="1"/>
          <p:nvPr/>
        </p:nvSpPr>
        <p:spPr>
          <a:xfrm>
            <a:off x="7236296" y="0"/>
            <a:ext cx="1907704" cy="338554"/>
          </a:xfrm>
          <a:prstGeom prst="rect">
            <a:avLst/>
          </a:prstGeom>
        </p:spPr>
        <p:txBody>
          <a:bodyPr wrap="square" rtlCol="0">
            <a:spAutoFit/>
          </a:bodyPr>
          <a:lstStyle/>
          <a:p>
            <a:endParaRPr kumimoji="1" lang="ja-JP" altLang="en-US" sz="1600" dirty="0"/>
          </a:p>
        </p:txBody>
      </p:sp>
      <p:sp>
        <p:nvSpPr>
          <p:cNvPr id="54" name="大かっこ 53"/>
          <p:cNvSpPr/>
          <p:nvPr/>
        </p:nvSpPr>
        <p:spPr>
          <a:xfrm>
            <a:off x="3222683" y="2875294"/>
            <a:ext cx="1840121" cy="1961062"/>
          </a:xfrm>
          <a:prstGeom prst="bracketPair">
            <a:avLst>
              <a:gd name="adj" fmla="val 8366"/>
            </a:avLst>
          </a:prstGeom>
          <a:ln w="28575" cmpd="sng">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2400" b="1" u="heavy" dirty="0" smtClean="0">
                <a:latin typeface="Meiryo UI" panose="020B0604030504040204" pitchFamily="50" charset="-128"/>
                <a:ea typeface="Meiryo UI" panose="020B0604030504040204" pitchFamily="50" charset="-128"/>
              </a:rPr>
              <a:t>収集運搬</a:t>
            </a:r>
            <a:endParaRPr kumimoji="1" lang="en-US" altLang="ja-JP" sz="2400" b="1" u="heavy" dirty="0" smtClean="0">
              <a:latin typeface="Meiryo UI" panose="020B0604030504040204" pitchFamily="50" charset="-128"/>
              <a:ea typeface="Meiryo UI" panose="020B0604030504040204" pitchFamily="50" charset="-128"/>
            </a:endParaRPr>
          </a:p>
          <a:p>
            <a:pPr algn="ctr"/>
            <a:endParaRPr kumimoji="1" lang="en-US" altLang="ja-JP" sz="2400" b="1" dirty="0" smtClean="0">
              <a:latin typeface="Meiryo UI" panose="020B0604030504040204" pitchFamily="50" charset="-128"/>
              <a:ea typeface="Meiryo UI" panose="020B0604030504040204" pitchFamily="50" charset="-128"/>
            </a:endParaRPr>
          </a:p>
          <a:p>
            <a:pPr algn="ctr"/>
            <a:r>
              <a:rPr kumimoji="1" lang="ja-JP" altLang="en-US" sz="2400" b="1" u="heavy" dirty="0" smtClean="0">
                <a:latin typeface="Meiryo UI" panose="020B0604030504040204" pitchFamily="50" charset="-128"/>
                <a:ea typeface="Meiryo UI" panose="020B0604030504040204" pitchFamily="50" charset="-128"/>
              </a:rPr>
              <a:t>分　  　別</a:t>
            </a:r>
            <a:endParaRPr kumimoji="1" lang="en-US" altLang="ja-JP" sz="2400" b="1" u="heavy" dirty="0" smtClean="0">
              <a:latin typeface="Meiryo UI" panose="020B0604030504040204" pitchFamily="50" charset="-128"/>
              <a:ea typeface="Meiryo UI" panose="020B0604030504040204" pitchFamily="50" charset="-128"/>
            </a:endParaRPr>
          </a:p>
          <a:p>
            <a:pPr algn="ctr"/>
            <a:endParaRPr kumimoji="1" lang="en-US" altLang="ja-JP" sz="2400" b="1" dirty="0" smtClean="0">
              <a:latin typeface="Meiryo UI" panose="020B0604030504040204" pitchFamily="50" charset="-128"/>
              <a:ea typeface="Meiryo UI" panose="020B0604030504040204" pitchFamily="50" charset="-128"/>
            </a:endParaRPr>
          </a:p>
          <a:p>
            <a:pPr algn="ctr"/>
            <a:r>
              <a:rPr kumimoji="1" lang="ja-JP" altLang="en-US" sz="2400" b="1" u="heavy" dirty="0" smtClean="0">
                <a:latin typeface="Meiryo UI" panose="020B0604030504040204" pitchFamily="50" charset="-128"/>
                <a:ea typeface="Meiryo UI" panose="020B0604030504040204" pitchFamily="50" charset="-128"/>
              </a:rPr>
              <a:t>処　　  分</a:t>
            </a:r>
            <a:endParaRPr kumimoji="1" lang="en-US" altLang="ja-JP" sz="2400" b="1" u="heavy" dirty="0" smtClean="0">
              <a:latin typeface="Meiryo UI" panose="020B0604030504040204" pitchFamily="50" charset="-128"/>
              <a:ea typeface="Meiryo UI" panose="020B0604030504040204" pitchFamily="50" charset="-128"/>
            </a:endParaRPr>
          </a:p>
        </p:txBody>
      </p:sp>
      <p:sp>
        <p:nvSpPr>
          <p:cNvPr id="179" name="テキスト ボックス 178"/>
          <p:cNvSpPr txBox="1"/>
          <p:nvPr/>
        </p:nvSpPr>
        <p:spPr>
          <a:xfrm>
            <a:off x="6912909" y="1691442"/>
            <a:ext cx="1753428" cy="400110"/>
          </a:xfrm>
          <a:prstGeom prst="rect">
            <a:avLst/>
          </a:prstGeom>
          <a:noFill/>
        </p:spPr>
        <p:txBody>
          <a:bodyPr wrap="square" rtlCol="0">
            <a:spAutoFit/>
          </a:bodyPr>
          <a:lstStyle/>
          <a:p>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財政支援</a:t>
            </a:r>
            <a:r>
              <a:rPr kumimoji="1" lang="en-US" altLang="ja-JP" sz="2000" b="1" dirty="0" smtClean="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sp>
        <p:nvSpPr>
          <p:cNvPr id="2" name="メモ 1"/>
          <p:cNvSpPr/>
          <p:nvPr/>
        </p:nvSpPr>
        <p:spPr>
          <a:xfrm>
            <a:off x="1908000" y="5629769"/>
            <a:ext cx="4990395" cy="936892"/>
          </a:xfrm>
          <a:prstGeom prst="foldedCorner">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36000" tIns="108000" bIns="36000" rtlCol="0" anchor="ctr" anchorCtr="1"/>
          <a:lstStyle/>
          <a:p>
            <a:r>
              <a:rPr lang="ja-JP" altLang="en-US" b="1" dirty="0">
                <a:solidFill>
                  <a:srgbClr val="FF0000"/>
                </a:solidFill>
                <a:latin typeface="Meiryo UI" panose="020B0604030504040204" pitchFamily="50" charset="-128"/>
                <a:ea typeface="Meiryo UI" panose="020B0604030504040204" pitchFamily="50" charset="-128"/>
              </a:rPr>
              <a:t>➀宅　   </a:t>
            </a:r>
            <a:r>
              <a:rPr lang="ja-JP" altLang="en-US" b="1" dirty="0" smtClean="0">
                <a:solidFill>
                  <a:srgbClr val="FF0000"/>
                </a:solidFill>
                <a:latin typeface="Meiryo UI" panose="020B0604030504040204" pitchFamily="50" charset="-128"/>
                <a:ea typeface="Meiryo UI" panose="020B0604030504040204" pitchFamily="50" charset="-128"/>
              </a:rPr>
              <a:t> 地 </a:t>
            </a:r>
            <a:r>
              <a:rPr lang="ja-JP" altLang="en-US" b="1" dirty="0">
                <a:solidFill>
                  <a:srgbClr val="FF0000"/>
                </a:solidFill>
                <a:latin typeface="Meiryo UI" panose="020B0604030504040204" pitchFamily="50" charset="-128"/>
                <a:ea typeface="Meiryo UI" panose="020B0604030504040204" pitchFamily="50" charset="-128"/>
              </a:rPr>
              <a:t>⇔ 公 共 施 設：</a:t>
            </a:r>
            <a:r>
              <a:rPr lang="ja-JP" altLang="en-US" b="1" dirty="0" smtClean="0">
                <a:solidFill>
                  <a:srgbClr val="FF0000"/>
                </a:solidFill>
                <a:latin typeface="Meiryo UI" panose="020B0604030504040204" pitchFamily="50" charset="-128"/>
                <a:ea typeface="Meiryo UI" panose="020B0604030504040204" pitchFamily="50" charset="-128"/>
              </a:rPr>
              <a:t>面積で費用按分</a:t>
            </a:r>
            <a:endParaRPr lang="en-US" altLang="ja-JP" b="1" dirty="0" smtClean="0">
              <a:solidFill>
                <a:srgbClr val="FF0000"/>
              </a:solidFill>
              <a:latin typeface="Meiryo UI" panose="020B0604030504040204" pitchFamily="50" charset="-128"/>
              <a:ea typeface="Meiryo UI" panose="020B0604030504040204" pitchFamily="50" charset="-128"/>
            </a:endParaRPr>
          </a:p>
          <a:p>
            <a:endParaRPr lang="en-US" altLang="ja-JP" sz="800" b="1" dirty="0">
              <a:solidFill>
                <a:srgbClr val="FF0000"/>
              </a:solidFill>
              <a:latin typeface="Meiryo UI" panose="020B0604030504040204" pitchFamily="50" charset="-128"/>
              <a:ea typeface="Meiryo UI" panose="020B0604030504040204" pitchFamily="50" charset="-128"/>
            </a:endParaRPr>
          </a:p>
          <a:p>
            <a:r>
              <a:rPr lang="ja-JP" altLang="en-US" b="1" dirty="0">
                <a:solidFill>
                  <a:srgbClr val="FF0000"/>
                </a:solidFill>
                <a:latin typeface="Meiryo UI" panose="020B0604030504040204" pitchFamily="50" charset="-128"/>
                <a:ea typeface="Meiryo UI" panose="020B0604030504040204" pitchFamily="50" charset="-128"/>
              </a:rPr>
              <a:t>②宅地内</a:t>
            </a:r>
            <a:r>
              <a:rPr lang="en-US" altLang="ja-JP" b="1" dirty="0">
                <a:solidFill>
                  <a:srgbClr val="FF0000"/>
                </a:solidFill>
                <a:latin typeface="Meiryo UI" panose="020B0604030504040204" pitchFamily="50" charset="-128"/>
                <a:ea typeface="Meiryo UI" panose="020B0604030504040204" pitchFamily="50" charset="-128"/>
              </a:rPr>
              <a:t>(</a:t>
            </a:r>
            <a:r>
              <a:rPr lang="ja-JP" altLang="en-US" b="1" dirty="0">
                <a:solidFill>
                  <a:srgbClr val="FF0000"/>
                </a:solidFill>
                <a:latin typeface="Meiryo UI" panose="020B0604030504040204" pitchFamily="50" charset="-128"/>
                <a:ea typeface="Meiryo UI" panose="020B0604030504040204" pitchFamily="50" charset="-128"/>
              </a:rPr>
              <a:t>土砂等⇔がれき</a:t>
            </a:r>
            <a:r>
              <a:rPr lang="en-US" altLang="ja-JP" b="1" dirty="0">
                <a:solidFill>
                  <a:srgbClr val="FF0000"/>
                </a:solidFill>
                <a:latin typeface="Meiryo UI" panose="020B0604030504040204" pitchFamily="50" charset="-128"/>
                <a:ea typeface="Meiryo UI" panose="020B0604030504040204" pitchFamily="50" charset="-128"/>
              </a:rPr>
              <a:t>)</a:t>
            </a:r>
            <a:r>
              <a:rPr lang="ja-JP" altLang="en-US" b="1" dirty="0">
                <a:solidFill>
                  <a:srgbClr val="FF0000"/>
                </a:solidFill>
                <a:latin typeface="Meiryo UI" panose="020B0604030504040204" pitchFamily="50" charset="-128"/>
                <a:ea typeface="Meiryo UI" panose="020B0604030504040204" pitchFamily="50" charset="-128"/>
              </a:rPr>
              <a:t>：</a:t>
            </a:r>
            <a:r>
              <a:rPr lang="ja-JP" altLang="en-US" b="1" dirty="0" smtClean="0">
                <a:solidFill>
                  <a:srgbClr val="FF0000"/>
                </a:solidFill>
                <a:latin typeface="Meiryo UI" panose="020B0604030504040204" pitchFamily="50" charset="-128"/>
                <a:ea typeface="Meiryo UI" panose="020B0604030504040204" pitchFamily="50" charset="-128"/>
              </a:rPr>
              <a:t>重量で費用按分</a:t>
            </a:r>
            <a:endParaRPr lang="en-US" altLang="ja-JP" b="1" dirty="0">
              <a:solidFill>
                <a:srgbClr val="FF0000"/>
              </a:solidFill>
              <a:latin typeface="Meiryo UI" panose="020B0604030504040204" pitchFamily="50" charset="-128"/>
              <a:ea typeface="Meiryo UI" panose="020B0604030504040204" pitchFamily="50" charset="-128"/>
            </a:endParaRPr>
          </a:p>
        </p:txBody>
      </p:sp>
      <p:sp>
        <p:nvSpPr>
          <p:cNvPr id="3" name="角丸四角形 2"/>
          <p:cNvSpPr/>
          <p:nvPr/>
        </p:nvSpPr>
        <p:spPr>
          <a:xfrm>
            <a:off x="1800000" y="772541"/>
            <a:ext cx="4790795" cy="536152"/>
          </a:xfrm>
          <a:prstGeom prst="roundRect">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kern="0" dirty="0" smtClean="0">
                <a:solidFill>
                  <a:schemeClr val="tx1"/>
                </a:solidFill>
                <a:latin typeface="Meiryo UI" panose="020B0604030504040204" pitchFamily="50" charset="-128"/>
                <a:ea typeface="Meiryo UI" panose="020B0604030504040204" pitchFamily="50" charset="-128"/>
              </a:rPr>
              <a:t>市町村</a:t>
            </a:r>
            <a:r>
              <a:rPr lang="ja-JP" altLang="en-US" sz="2400" b="1" kern="0" dirty="0">
                <a:solidFill>
                  <a:schemeClr val="tx1"/>
                </a:solidFill>
                <a:latin typeface="Meiryo UI" panose="020B0604030504040204" pitchFamily="50" charset="-128"/>
                <a:ea typeface="Meiryo UI" panose="020B0604030504040204" pitchFamily="50" charset="-128"/>
              </a:rPr>
              <a:t>が一括撤去する</a:t>
            </a:r>
            <a:r>
              <a:rPr lang="ja-JP" altLang="en-US" sz="2400" b="1" kern="0" dirty="0" smtClean="0">
                <a:solidFill>
                  <a:schemeClr val="tx1"/>
                </a:solidFill>
                <a:latin typeface="Meiryo UI" panose="020B0604030504040204" pitchFamily="50" charset="-128"/>
                <a:ea typeface="Meiryo UI" panose="020B0604030504040204" pitchFamily="50" charset="-128"/>
              </a:rPr>
              <a:t>スキーム</a:t>
            </a:r>
            <a:endParaRPr lang="en-US" altLang="ja-JP" sz="2400" b="1" kern="0" dirty="0">
              <a:solidFill>
                <a:schemeClr val="tx1"/>
              </a:solidFill>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303974" y="4646134"/>
            <a:ext cx="2060060" cy="631567"/>
          </a:xfrm>
          <a:prstGeom prst="rect">
            <a:avLst/>
          </a:prstGeom>
          <a:gradFill>
            <a:gsLst>
              <a:gs pos="0">
                <a:srgbClr val="CC6600"/>
              </a:gs>
              <a:gs pos="45000">
                <a:srgbClr val="FFFFCC"/>
              </a:gs>
              <a:gs pos="97000">
                <a:srgbClr val="FFFF99"/>
              </a:gs>
            </a:gsLst>
            <a:lin ang="5400000" scaled="1"/>
          </a:gradFill>
          <a:ln w="28575">
            <a:solidFill>
              <a:schemeClr val="tx1"/>
            </a:solidFill>
          </a:ln>
        </p:spPr>
        <p:txBody>
          <a:bodyPr wrap="square" rtlCol="0" anchor="ctr" anchorCtr="1">
            <a:noAutofit/>
          </a:bodyPr>
          <a:lstStyle/>
          <a:p>
            <a:pPr algn="ctr"/>
            <a:r>
              <a:rPr lang="ja-JP" altLang="en-US" b="1" dirty="0" smtClean="0">
                <a:latin typeface="Meiryo UI" panose="020B0604030504040204" pitchFamily="50" charset="-128"/>
                <a:ea typeface="Meiryo UI" panose="020B0604030504040204" pitchFamily="50" charset="-128"/>
              </a:rPr>
              <a:t>土砂混じりがれき</a:t>
            </a:r>
            <a:endParaRPr kumimoji="1" lang="ja-JP" altLang="en-US" b="1" dirty="0">
              <a:latin typeface="Meiryo UI" panose="020B0604030504040204" pitchFamily="50" charset="-128"/>
              <a:ea typeface="Meiryo UI" panose="020B0604030504040204" pitchFamily="50" charset="-128"/>
            </a:endParaRPr>
          </a:p>
        </p:txBody>
      </p:sp>
      <p:sp>
        <p:nvSpPr>
          <p:cNvPr id="31"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９．堆積土砂排除事業 （市町村が一括撤去するスキーム）</a:t>
            </a:r>
            <a:endParaRPr lang="ja-JP" altLang="en-US" sz="2600" kern="0" dirty="0"/>
          </a:p>
        </p:txBody>
      </p:sp>
      <p:sp>
        <p:nvSpPr>
          <p:cNvPr id="4" name="スライド番号プレースホルダー 3"/>
          <p:cNvSpPr>
            <a:spLocks noGrp="1"/>
          </p:cNvSpPr>
          <p:nvPr>
            <p:ph type="sldNum" sz="quarter" idx="12"/>
          </p:nvPr>
        </p:nvSpPr>
        <p:spPr/>
        <p:txBody>
          <a:bodyPr/>
          <a:lstStyle/>
          <a:p>
            <a:pPr>
              <a:defRPr/>
            </a:pPr>
            <a:fld id="{893F5A36-5605-494D-9191-21C9E0C89EDB}" type="slidenum">
              <a:rPr lang="en-US" altLang="ja-JP" smtClean="0"/>
              <a:pPr>
                <a:defRPr/>
              </a:pPr>
              <a:t>23</a:t>
            </a:fld>
            <a:endParaRPr lang="en-US" altLang="ja-JP"/>
          </a:p>
        </p:txBody>
      </p:sp>
    </p:spTree>
    <p:extLst>
      <p:ext uri="{BB962C8B-B14F-4D97-AF65-F5344CB8AC3E}">
        <p14:creationId xmlns:p14="http://schemas.microsoft.com/office/powerpoint/2010/main" val="867316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図 80"/>
          <p:cNvPicPr>
            <a:picLocks noChangeAspect="1"/>
          </p:cNvPicPr>
          <p:nvPr/>
        </p:nvPicPr>
        <p:blipFill rotWithShape="1">
          <a:blip r:embed="rId2" cstate="print">
            <a:extLst>
              <a:ext uri="{28A0092B-C50C-407E-A947-70E740481C1C}">
                <a14:useLocalDpi xmlns:a14="http://schemas.microsoft.com/office/drawing/2010/main" val="0"/>
              </a:ext>
            </a:extLst>
          </a:blip>
          <a:srcRect l="16667" t="13246" r="22272" b="9816"/>
          <a:stretch/>
        </p:blipFill>
        <p:spPr>
          <a:xfrm>
            <a:off x="1288381" y="2487540"/>
            <a:ext cx="2181607" cy="1943387"/>
          </a:xfrm>
          <a:prstGeom prst="rect">
            <a:avLst/>
          </a:prstGeom>
        </p:spPr>
      </p:pic>
      <p:pic>
        <p:nvPicPr>
          <p:cNvPr id="119" name="図 11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6852" y="3756337"/>
            <a:ext cx="1235114" cy="929273"/>
          </a:xfrm>
          <a:prstGeom prst="rect">
            <a:avLst/>
          </a:prstGeom>
        </p:spPr>
      </p:pic>
      <p:pic>
        <p:nvPicPr>
          <p:cNvPr id="57" name="図 56"/>
          <p:cNvPicPr>
            <a:picLocks noChangeAspect="1"/>
          </p:cNvPicPr>
          <p:nvPr/>
        </p:nvPicPr>
        <p:blipFill>
          <a:blip r:embed="rId4"/>
          <a:stretch>
            <a:fillRect/>
          </a:stretch>
        </p:blipFill>
        <p:spPr>
          <a:xfrm>
            <a:off x="92999" y="3027757"/>
            <a:ext cx="1243504" cy="720170"/>
          </a:xfrm>
          <a:prstGeom prst="rect">
            <a:avLst/>
          </a:prstGeom>
        </p:spPr>
      </p:pic>
      <p:pic>
        <p:nvPicPr>
          <p:cNvPr id="118" name="図 4"/>
          <p:cNvPicPr>
            <a:picLocks noChangeAspect="1"/>
          </p:cNvPicPr>
          <p:nvPr/>
        </p:nvPicPr>
        <p:blipFill>
          <a:blip r:embed="rId5"/>
          <a:srcRect l="4237"/>
          <a:stretch>
            <a:fillRect/>
          </a:stretch>
        </p:blipFill>
        <p:spPr>
          <a:xfrm flipH="1">
            <a:off x="97305" y="2249373"/>
            <a:ext cx="1229732" cy="738046"/>
          </a:xfrm>
          <a:prstGeom prst="rect">
            <a:avLst/>
          </a:prstGeom>
        </p:spPr>
      </p:pic>
      <p:pic>
        <p:nvPicPr>
          <p:cNvPr id="116" name="図 115"/>
          <p:cNvPicPr>
            <a:picLocks noChangeAspect="1"/>
          </p:cNvPicPr>
          <p:nvPr/>
        </p:nvPicPr>
        <p:blipFill rotWithShape="1">
          <a:blip r:embed="rId6"/>
          <a:srcRect l="14832" t="11220" r="4920" b="1897"/>
          <a:stretch/>
        </p:blipFill>
        <p:spPr>
          <a:xfrm>
            <a:off x="3414947" y="3864105"/>
            <a:ext cx="1134009" cy="824734"/>
          </a:xfrm>
          <a:prstGeom prst="rect">
            <a:avLst/>
          </a:prstGeom>
        </p:spPr>
      </p:pic>
      <p:pic>
        <p:nvPicPr>
          <p:cNvPr id="114" name="図 11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424074" y="3030576"/>
            <a:ext cx="1094685" cy="818124"/>
          </a:xfrm>
          <a:prstGeom prst="rect">
            <a:avLst/>
          </a:prstGeom>
        </p:spPr>
      </p:pic>
      <p:pic>
        <p:nvPicPr>
          <p:cNvPr id="54" name="図 53"/>
          <p:cNvPicPr>
            <a:picLocks noChangeAspect="1"/>
          </p:cNvPicPr>
          <p:nvPr/>
        </p:nvPicPr>
        <p:blipFill>
          <a:blip r:embed="rId8"/>
          <a:stretch>
            <a:fillRect/>
          </a:stretch>
        </p:blipFill>
        <p:spPr>
          <a:xfrm>
            <a:off x="3424294" y="2193499"/>
            <a:ext cx="1061193" cy="795895"/>
          </a:xfrm>
          <a:prstGeom prst="rect">
            <a:avLst/>
          </a:prstGeom>
          <a:ln w="6350">
            <a:solidFill>
              <a:schemeClr val="tx1"/>
            </a:solidFill>
          </a:ln>
        </p:spPr>
      </p:pic>
      <p:grpSp>
        <p:nvGrpSpPr>
          <p:cNvPr id="105" name="グループ化 104"/>
          <p:cNvGrpSpPr/>
          <p:nvPr/>
        </p:nvGrpSpPr>
        <p:grpSpPr>
          <a:xfrm>
            <a:off x="1329903" y="2585845"/>
            <a:ext cx="2099150" cy="1509013"/>
            <a:chOff x="1336334" y="2580611"/>
            <a:chExt cx="2099150" cy="1509013"/>
          </a:xfrm>
        </p:grpSpPr>
        <p:sp>
          <p:nvSpPr>
            <p:cNvPr id="189" name="楕円 188"/>
            <p:cNvSpPr/>
            <p:nvPr/>
          </p:nvSpPr>
          <p:spPr>
            <a:xfrm>
              <a:off x="2592257" y="3065955"/>
              <a:ext cx="70677" cy="63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 name="直線コネクタ 191"/>
            <p:cNvCxnSpPr/>
            <p:nvPr/>
          </p:nvCxnSpPr>
          <p:spPr>
            <a:xfrm flipH="1" flipV="1">
              <a:off x="1336334" y="2580611"/>
              <a:ext cx="959984" cy="10580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a:stCxn id="90" idx="7"/>
            </p:cNvCxnSpPr>
            <p:nvPr/>
          </p:nvCxnSpPr>
          <p:spPr>
            <a:xfrm flipV="1">
              <a:off x="2341826" y="3581304"/>
              <a:ext cx="1093658" cy="18680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a:stCxn id="94" idx="0"/>
            </p:cNvCxnSpPr>
            <p:nvPr/>
          </p:nvCxnSpPr>
          <p:spPr>
            <a:xfrm flipH="1" flipV="1">
              <a:off x="1344383" y="3370776"/>
              <a:ext cx="179523" cy="7188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a:stCxn id="189" idx="7"/>
            </p:cNvCxnSpPr>
            <p:nvPr/>
          </p:nvCxnSpPr>
          <p:spPr>
            <a:xfrm flipV="1">
              <a:off x="2652584" y="2586212"/>
              <a:ext cx="762304" cy="4891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正方形/長方形 4"/>
          <p:cNvSpPr/>
          <p:nvPr/>
        </p:nvSpPr>
        <p:spPr>
          <a:xfrm>
            <a:off x="4791643" y="1654358"/>
            <a:ext cx="4229084" cy="3049885"/>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bwMode="auto">
          <a:xfrm>
            <a:off x="6096334" y="2223132"/>
            <a:ext cx="845206" cy="43088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36000" tIns="45720" rIns="3600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土砂</a:t>
            </a:r>
            <a:r>
              <a:rPr lang="ja-JP" altLang="en-US" sz="1100" dirty="0" smtClean="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rPr>
              <a:t> </a:t>
            </a:r>
            <a:r>
              <a:rPr kumimoji="1" lang="ja-JP" altLang="en-US"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（国交省）</a:t>
            </a:r>
          </a:p>
        </p:txBody>
      </p:sp>
      <p:sp>
        <p:nvSpPr>
          <p:cNvPr id="9" name="正方形/長方形 8"/>
          <p:cNvSpPr/>
          <p:nvPr/>
        </p:nvSpPr>
        <p:spPr bwMode="auto">
          <a:xfrm>
            <a:off x="6102567" y="2692342"/>
            <a:ext cx="824789" cy="43088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36000" tIns="45720" rIns="3600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廃棄物</a:t>
            </a:r>
            <a:endPar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（環境省）</a:t>
            </a:r>
          </a:p>
        </p:txBody>
      </p:sp>
      <p:sp>
        <p:nvSpPr>
          <p:cNvPr id="10" name="左大かっこ 9"/>
          <p:cNvSpPr/>
          <p:nvPr/>
        </p:nvSpPr>
        <p:spPr bwMode="auto">
          <a:xfrm>
            <a:off x="5963408" y="2282758"/>
            <a:ext cx="65934" cy="647845"/>
          </a:xfrm>
          <a:prstGeom prst="leftBracke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charset="-128"/>
            </a:endParaRPr>
          </a:p>
        </p:txBody>
      </p:sp>
      <p:sp>
        <p:nvSpPr>
          <p:cNvPr id="11" name="テキスト ボックス 10"/>
          <p:cNvSpPr txBox="1"/>
          <p:nvPr/>
        </p:nvSpPr>
        <p:spPr>
          <a:xfrm>
            <a:off x="5052867" y="2199280"/>
            <a:ext cx="801241" cy="698963"/>
          </a:xfrm>
          <a:prstGeom prst="rect">
            <a:avLst/>
          </a:prstGeom>
          <a:solidFill>
            <a:srgbClr val="9BDFF7"/>
          </a:solidFill>
        </p:spPr>
        <p:txBody>
          <a:bodyPr wrap="square" lIns="36000" rIns="36000" rtlCol="0" anchor="ctr" anchorCtr="0">
            <a:noAutofit/>
          </a:bodyPr>
          <a:lstStyle/>
          <a:p>
            <a:pPr algn="ctr"/>
            <a:r>
              <a:rPr kumimoji="1" lang="ja-JP" altLang="en-US" sz="1200" dirty="0" smtClean="0">
                <a:latin typeface="Meiryo UI" panose="020B0604030504040204" pitchFamily="50" charset="-128"/>
                <a:ea typeface="Meiryo UI" panose="020B0604030504040204" pitchFamily="50" charset="-128"/>
              </a:rPr>
              <a:t>宅　　地</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（民有地）</a:t>
            </a:r>
            <a:endParaRPr kumimoji="1" lang="ja-JP" altLang="en-US" sz="1100" dirty="0">
              <a:latin typeface="Meiryo UI" panose="020B0604030504040204" pitchFamily="50" charset="-128"/>
              <a:ea typeface="Meiryo UI" panose="020B0604030504040204" pitchFamily="50" charset="-128"/>
            </a:endParaRPr>
          </a:p>
        </p:txBody>
      </p:sp>
      <p:sp>
        <p:nvSpPr>
          <p:cNvPr id="12" name="正方形/長方形 11"/>
          <p:cNvSpPr/>
          <p:nvPr/>
        </p:nvSpPr>
        <p:spPr bwMode="auto">
          <a:xfrm>
            <a:off x="6096334" y="3162267"/>
            <a:ext cx="831022" cy="43088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36000" tIns="45720" rIns="3600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rPr>
              <a:t>土砂等</a:t>
            </a:r>
            <a:endParaRPr lang="en-US" altLang="ja-JP" sz="1100" dirty="0">
              <a:latin typeface="Meiryo UI" panose="020B0604030504040204" pitchFamily="50" charset="-128"/>
              <a:ea typeface="Meiryo UI" panose="020B0604030504040204" pitchFamily="50"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（国交省）</a:t>
            </a:r>
          </a:p>
        </p:txBody>
      </p:sp>
      <p:sp>
        <p:nvSpPr>
          <p:cNvPr id="13" name="テキスト ボックス 12"/>
          <p:cNvSpPr txBox="1"/>
          <p:nvPr/>
        </p:nvSpPr>
        <p:spPr>
          <a:xfrm>
            <a:off x="5057589" y="3017582"/>
            <a:ext cx="796519" cy="587189"/>
          </a:xfrm>
          <a:prstGeom prst="rect">
            <a:avLst/>
          </a:prstGeom>
          <a:solidFill>
            <a:srgbClr val="9BDFF7"/>
          </a:solidFill>
        </p:spPr>
        <p:txBody>
          <a:bodyPr wrap="square" lIns="36000" rIns="36000" rtlCol="0" anchor="ctr" anchorCtr="0">
            <a:noAutofit/>
          </a:bodyPr>
          <a:lstStyle/>
          <a:p>
            <a:pPr algn="ctr"/>
            <a:r>
              <a:rPr kumimoji="1" lang="ja-JP" altLang="en-US" sz="1200" dirty="0" smtClean="0">
                <a:latin typeface="Meiryo UI" panose="020B0604030504040204" pitchFamily="50" charset="-128"/>
                <a:ea typeface="Meiryo UI" panose="020B0604030504040204" pitchFamily="50" charset="-128"/>
              </a:rPr>
              <a:t>公共施設</a:t>
            </a:r>
            <a:endParaRPr kumimoji="1" lang="en-US" altLang="ja-JP" sz="1200" dirty="0" smtClean="0">
              <a:latin typeface="Meiryo UI" panose="020B0604030504040204" pitchFamily="50" charset="-128"/>
              <a:ea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rPr>
              <a:t>（道路等）</a:t>
            </a:r>
            <a:endParaRPr kumimoji="1" lang="ja-JP" altLang="en-US" sz="1100" dirty="0">
              <a:latin typeface="Meiryo UI" panose="020B0604030504040204" pitchFamily="50" charset="-128"/>
              <a:ea typeface="Meiryo UI" panose="020B0604030504040204" pitchFamily="50" charset="-128"/>
            </a:endParaRPr>
          </a:p>
        </p:txBody>
      </p:sp>
      <p:sp>
        <p:nvSpPr>
          <p:cNvPr id="14" name="左大かっこ 13"/>
          <p:cNvSpPr/>
          <p:nvPr/>
        </p:nvSpPr>
        <p:spPr bwMode="auto">
          <a:xfrm>
            <a:off x="5971761" y="3115651"/>
            <a:ext cx="45719" cy="427095"/>
          </a:xfrm>
          <a:prstGeom prst="leftBracke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charset="-128"/>
            </a:endParaRPr>
          </a:p>
        </p:txBody>
      </p:sp>
      <p:sp>
        <p:nvSpPr>
          <p:cNvPr id="15" name="右矢印 14"/>
          <p:cNvSpPr/>
          <p:nvPr/>
        </p:nvSpPr>
        <p:spPr bwMode="auto">
          <a:xfrm>
            <a:off x="7025707" y="2390414"/>
            <a:ext cx="388491" cy="1008000"/>
          </a:xfrm>
          <a:prstGeom prst="rightArrow">
            <a:avLst>
              <a:gd name="adj1" fmla="val 68294"/>
              <a:gd name="adj2" fmla="val 50000"/>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p:txBody>
      </p:sp>
      <p:sp>
        <p:nvSpPr>
          <p:cNvPr id="16" name="正方形/長方形 15"/>
          <p:cNvSpPr/>
          <p:nvPr/>
        </p:nvSpPr>
        <p:spPr>
          <a:xfrm>
            <a:off x="7493550" y="2417748"/>
            <a:ext cx="1422985" cy="830997"/>
          </a:xfrm>
          <a:prstGeom prst="rect">
            <a:avLst/>
          </a:prstGeom>
          <a:ln w="28575">
            <a:solidFill>
              <a:schemeClr val="bg1">
                <a:lumMod val="50000"/>
              </a:schemeClr>
            </a:solidFill>
          </a:ln>
        </p:spPr>
        <p:txBody>
          <a:bodyPr wrap="square" anchor="ctr" anchorCtr="0">
            <a:spAutoFit/>
          </a:bodyPr>
          <a:lstStyle/>
          <a:p>
            <a:pPr algn="dist"/>
            <a:r>
              <a:rPr lang="ja-JP" altLang="en-US" sz="1200" b="1" u="sng" dirty="0" smtClean="0">
                <a:latin typeface="Meiryo UI" panose="020B0604030504040204" pitchFamily="50" charset="-128"/>
                <a:ea typeface="Meiryo UI" panose="020B0604030504040204" pitchFamily="50" charset="-128"/>
                <a:cs typeface="Times New Roman" panose="02020603050405020304" pitchFamily="18" charset="0"/>
              </a:rPr>
              <a:t>国交省</a:t>
            </a:r>
            <a:r>
              <a:rPr lang="ja-JP" altLang="en-US" sz="1200" b="1" u="sng" dirty="0">
                <a:latin typeface="Meiryo UI" panose="020B0604030504040204" pitchFamily="50" charset="-128"/>
                <a:ea typeface="Meiryo UI" panose="020B0604030504040204" pitchFamily="50" charset="-128"/>
                <a:cs typeface="Times New Roman" panose="02020603050405020304" pitchFamily="18" charset="0"/>
              </a:rPr>
              <a:t>と</a:t>
            </a:r>
            <a:r>
              <a:rPr lang="ja-JP" altLang="ja-JP" sz="1200" b="1" u="sng" dirty="0" smtClean="0">
                <a:latin typeface="Meiryo UI" panose="020B0604030504040204" pitchFamily="50" charset="-128"/>
                <a:ea typeface="Meiryo UI" panose="020B0604030504040204" pitchFamily="50" charset="-128"/>
                <a:cs typeface="Times New Roman" panose="02020603050405020304" pitchFamily="18" charset="0"/>
              </a:rPr>
              <a:t>環境省</a:t>
            </a:r>
            <a:r>
              <a:rPr lang="ja-JP" altLang="en-US" sz="1200" b="1" u="sng" dirty="0" smtClean="0">
                <a:latin typeface="Meiryo UI" panose="020B0604030504040204" pitchFamily="50" charset="-128"/>
                <a:ea typeface="Meiryo UI" panose="020B0604030504040204" pitchFamily="50" charset="-128"/>
                <a:cs typeface="Times New Roman" panose="02020603050405020304" pitchFamily="18" charset="0"/>
              </a:rPr>
              <a:t>が連携して、市町村</a:t>
            </a:r>
            <a:r>
              <a:rPr lang="ja-JP" altLang="en-US" sz="1200" b="1" u="sng" dirty="0">
                <a:latin typeface="Meiryo UI" panose="020B0604030504040204" pitchFamily="50" charset="-128"/>
                <a:ea typeface="Meiryo UI" panose="020B0604030504040204" pitchFamily="50" charset="-128"/>
                <a:cs typeface="Times New Roman" panose="02020603050405020304" pitchFamily="18" charset="0"/>
              </a:rPr>
              <a:t>による</a:t>
            </a:r>
            <a:r>
              <a:rPr lang="ja-JP" altLang="ja-JP" sz="1200" b="1" u="sng" dirty="0" smtClean="0">
                <a:latin typeface="Meiryo UI" panose="020B0604030504040204" pitchFamily="50" charset="-128"/>
                <a:ea typeface="Meiryo UI" panose="020B0604030504040204" pitchFamily="50" charset="-128"/>
                <a:cs typeface="Times New Roman" panose="02020603050405020304" pitchFamily="18" charset="0"/>
              </a:rPr>
              <a:t>地区単位で</a:t>
            </a:r>
            <a:r>
              <a:rPr lang="ja-JP" altLang="en-US" sz="1200" b="1" u="sng"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ja-JP" sz="1200" b="1" u="sng" dirty="0" smtClean="0">
                <a:latin typeface="Meiryo UI" panose="020B0604030504040204" pitchFamily="50" charset="-128"/>
                <a:ea typeface="Meiryo UI" panose="020B0604030504040204" pitchFamily="50" charset="-128"/>
                <a:cs typeface="Times New Roman" panose="02020603050405020304" pitchFamily="18" charset="0"/>
              </a:rPr>
              <a:t>一括</a:t>
            </a:r>
            <a:r>
              <a:rPr lang="ja-JP" altLang="en-US" sz="1200" b="1" u="sng" dirty="0" smtClean="0">
                <a:latin typeface="Meiryo UI" panose="020B0604030504040204" pitchFamily="50" charset="-128"/>
                <a:ea typeface="Meiryo UI" panose="020B0604030504040204" pitchFamily="50" charset="-128"/>
                <a:cs typeface="Times New Roman" panose="02020603050405020304" pitchFamily="18" charset="0"/>
              </a:rPr>
              <a:t>撤去を支援</a:t>
            </a:r>
            <a:endParaRPr lang="en-US" altLang="ja-JP" sz="1200" b="1" u="sng"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 name="右矢印 20"/>
          <p:cNvSpPr/>
          <p:nvPr/>
        </p:nvSpPr>
        <p:spPr bwMode="auto">
          <a:xfrm>
            <a:off x="6353540" y="5745204"/>
            <a:ext cx="437729" cy="449090"/>
          </a:xfrm>
          <a:prstGeom prst="rightArrow">
            <a:avLst/>
          </a:prstGeom>
          <a:solidFill>
            <a:schemeClr val="tx1">
              <a:lumMod val="75000"/>
              <a:lumOff val="2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charset="-128"/>
            </a:endParaRPr>
          </a:p>
        </p:txBody>
      </p:sp>
      <p:sp>
        <p:nvSpPr>
          <p:cNvPr id="23" name="正方形/長方形 22"/>
          <p:cNvSpPr/>
          <p:nvPr/>
        </p:nvSpPr>
        <p:spPr>
          <a:xfrm>
            <a:off x="4217344" y="5037158"/>
            <a:ext cx="3477677" cy="276999"/>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○事業実施状況（新潟県糸魚川</a:t>
            </a:r>
            <a:r>
              <a:rPr lang="zh-CN" altLang="en-US" sz="1200" b="1" dirty="0" smtClean="0">
                <a:latin typeface="Meiryo UI" panose="020B0604030504040204" pitchFamily="50" charset="-128"/>
                <a:ea typeface="Meiryo UI" panose="020B0604030504040204" pitchFamily="50" charset="-128"/>
              </a:rPr>
              <a:t>市</a:t>
            </a:r>
            <a:r>
              <a:rPr lang="ja-JP" altLang="en-US" sz="1200" b="1" dirty="0" smtClean="0">
                <a:latin typeface="Meiryo UI" panose="020B0604030504040204" pitchFamily="50" charset="-128"/>
                <a:ea typeface="Meiryo UI" panose="020B0604030504040204" pitchFamily="50" charset="-128"/>
              </a:rPr>
              <a:t>胡桃沢地区）</a:t>
            </a:r>
            <a:endParaRPr lang="ja-JP" altLang="en-US" sz="1200" b="1" dirty="0">
              <a:latin typeface="Meiryo UI" panose="020B0604030504040204" pitchFamily="50" charset="-128"/>
              <a:ea typeface="Meiryo UI" panose="020B0604030504040204" pitchFamily="50" charset="-128"/>
            </a:endParaRPr>
          </a:p>
        </p:txBody>
      </p:sp>
      <p:sp>
        <p:nvSpPr>
          <p:cNvPr id="30" name="正方形/長方形 29"/>
          <p:cNvSpPr/>
          <p:nvPr/>
        </p:nvSpPr>
        <p:spPr>
          <a:xfrm>
            <a:off x="4963755" y="3905921"/>
            <a:ext cx="2598765" cy="769441"/>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土砂の堆積状況の把握及び被災自治体</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に対し事業活用に向けた技術的助言等を実施</a:t>
            </a:r>
            <a:endParaRPr lang="en-US" altLang="ja-JP" sz="1100" dirty="0" smtClean="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  </a:t>
            </a:r>
          </a:p>
        </p:txBody>
      </p:sp>
      <p:sp>
        <p:nvSpPr>
          <p:cNvPr id="31" name="正方形/長方形 40"/>
          <p:cNvSpPr>
            <a:spLocks noChangeArrowheads="1"/>
          </p:cNvSpPr>
          <p:nvPr/>
        </p:nvSpPr>
        <p:spPr bwMode="auto">
          <a:xfrm>
            <a:off x="7390004" y="4532869"/>
            <a:ext cx="15328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50" charset="-128"/>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50" charset="-128"/>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50" charset="-128"/>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sym typeface="Arial" panose="020B0604020202020204" pitchFamily="34" charset="0"/>
              </a:defRPr>
            </a:lvl9pPr>
          </a:lstStyle>
          <a:p>
            <a:pPr algn="ctr" defTabSz="926470" eaLnBrk="0" hangingPunct="0">
              <a:spcBef>
                <a:spcPct val="0"/>
              </a:spcBef>
              <a:buNone/>
            </a:pPr>
            <a:r>
              <a:rPr kumimoji="0" lang="ja-JP" altLang="en-US" sz="600" dirty="0" smtClean="0">
                <a:solidFill>
                  <a:srgbClr val="000000"/>
                </a:solidFill>
                <a:latin typeface="Meiryo UI" panose="020B0604030504040204" pitchFamily="50" charset="-128"/>
                <a:ea typeface="Meiryo UI" panose="020B0604030504040204" pitchFamily="50" charset="-128"/>
                <a:sym typeface="ＭＳ ゴシック" panose="020B0609070205080204" pitchFamily="49" charset="-128"/>
              </a:rPr>
              <a:t>令和</a:t>
            </a:r>
            <a:r>
              <a:rPr kumimoji="0" lang="en-US" altLang="ja-JP" sz="600" dirty="0">
                <a:solidFill>
                  <a:srgbClr val="000000"/>
                </a:solidFill>
                <a:latin typeface="Meiryo UI" panose="020B0604030504040204" pitchFamily="50" charset="-128"/>
                <a:ea typeface="Meiryo UI" panose="020B0604030504040204" pitchFamily="50" charset="-128"/>
                <a:sym typeface="ＭＳ ゴシック" panose="020B0609070205080204" pitchFamily="49" charset="-128"/>
              </a:rPr>
              <a:t>3</a:t>
            </a:r>
            <a:r>
              <a:rPr kumimoji="0" lang="ja-JP" altLang="en-US" sz="600" dirty="0" smtClean="0">
                <a:solidFill>
                  <a:srgbClr val="000000"/>
                </a:solidFill>
                <a:latin typeface="Meiryo UI" panose="020B0604030504040204" pitchFamily="50" charset="-128"/>
                <a:ea typeface="Meiryo UI" panose="020B0604030504040204" pitchFamily="50" charset="-128"/>
                <a:sym typeface="ＭＳ ゴシック" panose="020B0609070205080204" pitchFamily="49" charset="-128"/>
              </a:rPr>
              <a:t>年</a:t>
            </a:r>
            <a:r>
              <a:rPr kumimoji="0" lang="en-US" altLang="ja-JP" sz="600" dirty="0" smtClean="0">
                <a:solidFill>
                  <a:srgbClr val="000000"/>
                </a:solidFill>
                <a:latin typeface="Meiryo UI" panose="020B0604030504040204" pitchFamily="50" charset="-128"/>
                <a:ea typeface="Meiryo UI" panose="020B0604030504040204" pitchFamily="50" charset="-128"/>
                <a:sym typeface="ＭＳ ゴシック" panose="020B0609070205080204" pitchFamily="49" charset="-128"/>
              </a:rPr>
              <a:t>7</a:t>
            </a:r>
            <a:r>
              <a:rPr kumimoji="0" lang="ja-JP" altLang="en-US" sz="600" dirty="0" smtClean="0">
                <a:solidFill>
                  <a:srgbClr val="000000"/>
                </a:solidFill>
                <a:latin typeface="Meiryo UI" panose="020B0604030504040204" pitchFamily="50" charset="-128"/>
                <a:ea typeface="Meiryo UI" panose="020B0604030504040204" pitchFamily="50" charset="-128"/>
                <a:sym typeface="ＭＳ ゴシック" panose="020B0609070205080204" pitchFamily="49" charset="-128"/>
              </a:rPr>
              <a:t>月 静岡県熱海市役所</a:t>
            </a:r>
            <a:endParaRPr kumimoji="0" lang="ja-JP" altLang="en-US" sz="600" dirty="0">
              <a:solidFill>
                <a:srgbClr val="000000"/>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97305" y="4999683"/>
            <a:ext cx="4388182" cy="369332"/>
          </a:xfrm>
          <a:prstGeom prst="rect">
            <a:avLst/>
          </a:prstGeom>
          <a:noFill/>
        </p:spPr>
        <p:txBody>
          <a:bodyPr wrap="square" rtlCol="0">
            <a:spAutoFit/>
          </a:bodyPr>
          <a:lstStyle/>
          <a:p>
            <a:pPr>
              <a:lnSpc>
                <a:spcPct val="150000"/>
              </a:lnSpc>
            </a:pPr>
            <a:r>
              <a:rPr lang="ja-JP" altLang="en-US" sz="1200" b="1" dirty="0" smtClean="0">
                <a:latin typeface="Meiryo UI" panose="020B0604030504040204" pitchFamily="50" charset="-128"/>
                <a:ea typeface="Meiryo UI" panose="020B0604030504040204" pitchFamily="50" charset="-128"/>
              </a:rPr>
              <a:t>○９市で堆積土砂排除事業を活用</a:t>
            </a:r>
            <a:endParaRPr lang="en-US" altLang="ja-JP" sz="1200" b="1" dirty="0" smtClean="0">
              <a:latin typeface="Meiryo UI" panose="020B0604030504040204" pitchFamily="50" charset="-128"/>
              <a:ea typeface="Meiryo UI" panose="020B0604030504040204" pitchFamily="50" charset="-128"/>
            </a:endParaRPr>
          </a:p>
        </p:txBody>
      </p:sp>
      <p:graphicFrame>
        <p:nvGraphicFramePr>
          <p:cNvPr id="39" name="表 38"/>
          <p:cNvGraphicFramePr>
            <a:graphicFrameLocks noGrp="1"/>
          </p:cNvGraphicFramePr>
          <p:nvPr>
            <p:extLst/>
          </p:nvPr>
        </p:nvGraphicFramePr>
        <p:xfrm>
          <a:off x="222053" y="5330949"/>
          <a:ext cx="2817818" cy="1386840"/>
        </p:xfrm>
        <a:graphic>
          <a:graphicData uri="http://schemas.openxmlformats.org/drawingml/2006/table">
            <a:tbl>
              <a:tblPr firstRow="1" bandRow="1">
                <a:tableStyleId>{5940675A-B579-460E-94D1-54222C63F5DA}</a:tableStyleId>
              </a:tblPr>
              <a:tblGrid>
                <a:gridCol w="703918">
                  <a:extLst>
                    <a:ext uri="{9D8B030D-6E8A-4147-A177-3AD203B41FA5}">
                      <a16:colId xmlns:a16="http://schemas.microsoft.com/office/drawing/2014/main" val="20000"/>
                    </a:ext>
                  </a:extLst>
                </a:gridCol>
                <a:gridCol w="2113900">
                  <a:extLst>
                    <a:ext uri="{9D8B030D-6E8A-4147-A177-3AD203B41FA5}">
                      <a16:colId xmlns:a16="http://schemas.microsoft.com/office/drawing/2014/main" val="20001"/>
                    </a:ext>
                  </a:extLst>
                </a:gridCol>
              </a:tblGrid>
              <a:tr h="168296">
                <a:tc>
                  <a:txBody>
                    <a:bodyPr/>
                    <a:lstStyle/>
                    <a:p>
                      <a:pPr algn="ctr"/>
                      <a:r>
                        <a:rPr kumimoji="1" lang="ja-JP" altLang="en-US" sz="700" dirty="0" smtClean="0"/>
                        <a:t>県　名</a:t>
                      </a:r>
                      <a:endParaRPr kumimoji="1" lang="ja-JP" altLang="en-US" sz="700" dirty="0"/>
                    </a:p>
                  </a:txBody>
                  <a:tcPr anchor="ctr"/>
                </a:tc>
                <a:tc>
                  <a:txBody>
                    <a:bodyPr/>
                    <a:lstStyle/>
                    <a:p>
                      <a:pPr algn="ctr"/>
                      <a:r>
                        <a:rPr kumimoji="1" lang="ja-JP" altLang="en-US" sz="700" dirty="0" smtClean="0"/>
                        <a:t>市　町　村　名</a:t>
                      </a:r>
                      <a:endParaRPr kumimoji="1" lang="ja-JP" altLang="en-US" sz="700" dirty="0"/>
                    </a:p>
                  </a:txBody>
                  <a:tcPr anchor="ctr"/>
                </a:tc>
                <a:extLst>
                  <a:ext uri="{0D108BD9-81ED-4DB2-BD59-A6C34878D82A}">
                    <a16:rowId xmlns:a16="http://schemas.microsoft.com/office/drawing/2014/main" val="10000"/>
                  </a:ext>
                </a:extLst>
              </a:tr>
              <a:tr h="168774">
                <a:tc>
                  <a:txBody>
                    <a:bodyPr/>
                    <a:lstStyle/>
                    <a:p>
                      <a:pPr algn="ctr"/>
                      <a:r>
                        <a:rPr kumimoji="1" lang="ja-JP" altLang="en-US" sz="700" dirty="0" smtClean="0"/>
                        <a:t>青森県</a:t>
                      </a:r>
                      <a:endParaRPr kumimoji="1" lang="ja-JP" altLang="en-US" sz="700" dirty="0"/>
                    </a:p>
                  </a:txBody>
                  <a:tcPr anchor="ctr"/>
                </a:tc>
                <a:tc>
                  <a:txBody>
                    <a:bodyPr/>
                    <a:lstStyle/>
                    <a:p>
                      <a:r>
                        <a:rPr kumimoji="1" lang="ja-JP" altLang="en-US" sz="700" b="0" u="none" baseline="0" dirty="0" smtClean="0">
                          <a:effectLst/>
                        </a:rPr>
                        <a:t>むつ市</a:t>
                      </a:r>
                      <a:endParaRPr kumimoji="1" lang="ja-JP" altLang="en-US" sz="700" b="0" u="none" baseline="0" dirty="0">
                        <a:effectLst/>
                      </a:endParaRPr>
                    </a:p>
                  </a:txBody>
                  <a:tcPr anchor="ctr"/>
                </a:tc>
                <a:extLst>
                  <a:ext uri="{0D108BD9-81ED-4DB2-BD59-A6C34878D82A}">
                    <a16:rowId xmlns:a16="http://schemas.microsoft.com/office/drawing/2014/main" val="10001"/>
                  </a:ext>
                </a:extLst>
              </a:tr>
              <a:tr h="168774">
                <a:tc>
                  <a:txBody>
                    <a:bodyPr/>
                    <a:lstStyle/>
                    <a:p>
                      <a:pPr algn="ctr"/>
                      <a:r>
                        <a:rPr kumimoji="1" lang="ja-JP" altLang="en-US" sz="700" dirty="0" smtClean="0"/>
                        <a:t>新潟県</a:t>
                      </a:r>
                      <a:endParaRPr kumimoji="1" lang="ja-JP" altLang="en-US" sz="700" dirty="0"/>
                    </a:p>
                  </a:txBody>
                  <a:tcPr anchor="ctr"/>
                </a:tc>
                <a:tc>
                  <a:txBody>
                    <a:bodyPr/>
                    <a:lstStyle/>
                    <a:p>
                      <a:r>
                        <a:rPr kumimoji="1" lang="ja-JP" altLang="en-US" sz="700" u="none" dirty="0" smtClean="0"/>
                        <a:t>糸魚川市</a:t>
                      </a:r>
                      <a:endParaRPr kumimoji="1" lang="ja-JP" altLang="en-US" sz="700" u="none" dirty="0"/>
                    </a:p>
                  </a:txBody>
                  <a:tcPr anchor="ctr"/>
                </a:tc>
                <a:extLst>
                  <a:ext uri="{0D108BD9-81ED-4DB2-BD59-A6C34878D82A}">
                    <a16:rowId xmlns:a16="http://schemas.microsoft.com/office/drawing/2014/main" val="10002"/>
                  </a:ext>
                </a:extLst>
              </a:tr>
              <a:tr h="168774">
                <a:tc>
                  <a:txBody>
                    <a:bodyPr/>
                    <a:lstStyle/>
                    <a:p>
                      <a:pPr algn="ctr"/>
                      <a:r>
                        <a:rPr kumimoji="1" lang="ja-JP" altLang="en-US" sz="700" dirty="0" smtClean="0"/>
                        <a:t>長野県</a:t>
                      </a:r>
                      <a:endParaRPr kumimoji="1" lang="ja-JP" altLang="en-US" sz="700" dirty="0"/>
                    </a:p>
                  </a:txBody>
                  <a:tcPr anchor="ctr"/>
                </a:tc>
                <a:tc>
                  <a:txBody>
                    <a:bodyPr/>
                    <a:lstStyle/>
                    <a:p>
                      <a:r>
                        <a:rPr kumimoji="1" lang="ja-JP" altLang="en-US" sz="700" u="none" dirty="0" smtClean="0"/>
                        <a:t>茅野市</a:t>
                      </a:r>
                      <a:endParaRPr kumimoji="1" lang="ja-JP" altLang="en-US" sz="700" u="none" dirty="0"/>
                    </a:p>
                  </a:txBody>
                  <a:tcPr anchor="ctr"/>
                </a:tc>
                <a:extLst>
                  <a:ext uri="{0D108BD9-81ED-4DB2-BD59-A6C34878D82A}">
                    <a16:rowId xmlns:a16="http://schemas.microsoft.com/office/drawing/2014/main" val="10004"/>
                  </a:ext>
                </a:extLst>
              </a:tr>
              <a:tr h="168774">
                <a:tc>
                  <a:txBody>
                    <a:bodyPr/>
                    <a:lstStyle/>
                    <a:p>
                      <a:pPr algn="ctr"/>
                      <a:r>
                        <a:rPr kumimoji="1" lang="ja-JP" altLang="en-US" sz="700" dirty="0" smtClean="0"/>
                        <a:t>静岡県</a:t>
                      </a:r>
                      <a:endParaRPr kumimoji="1" lang="ja-JP" altLang="en-US" sz="700" dirty="0"/>
                    </a:p>
                  </a:txBody>
                  <a:tcPr anchor="ctr"/>
                </a:tc>
                <a:tc>
                  <a:txBody>
                    <a:bodyPr/>
                    <a:lstStyle/>
                    <a:p>
                      <a:r>
                        <a:rPr kumimoji="1" lang="ja-JP" altLang="en-US" sz="700" u="sng" dirty="0" smtClean="0"/>
                        <a:t>熱海市</a:t>
                      </a:r>
                      <a:endParaRPr kumimoji="1" lang="en-US" altLang="ja-JP" sz="700" u="sng" dirty="0" smtClean="0"/>
                    </a:p>
                  </a:txBody>
                  <a:tcPr anchor="ctr"/>
                </a:tc>
                <a:extLst>
                  <a:ext uri="{0D108BD9-81ED-4DB2-BD59-A6C34878D82A}">
                    <a16:rowId xmlns:a16="http://schemas.microsoft.com/office/drawing/2014/main" val="10005"/>
                  </a:ext>
                </a:extLst>
              </a:tr>
              <a:tr h="168774">
                <a:tc>
                  <a:txBody>
                    <a:bodyPr/>
                    <a:lstStyle/>
                    <a:p>
                      <a:pPr algn="ctr"/>
                      <a:r>
                        <a:rPr kumimoji="1" lang="ja-JP" altLang="en-US" sz="700" dirty="0" smtClean="0"/>
                        <a:t>佐賀県</a:t>
                      </a:r>
                      <a:endParaRPr kumimoji="1" lang="ja-JP" altLang="en-US" sz="700" dirty="0"/>
                    </a:p>
                  </a:txBody>
                  <a:tcPr anchor="ctr"/>
                </a:tc>
                <a:tc>
                  <a:txBody>
                    <a:bodyPr/>
                    <a:lstStyle/>
                    <a:p>
                      <a:r>
                        <a:rPr kumimoji="1" lang="ja-JP" altLang="en-US" sz="700" u="sng" dirty="0" smtClean="0"/>
                        <a:t>神埼市</a:t>
                      </a:r>
                      <a:endParaRPr kumimoji="1" lang="en-US" altLang="ja-JP" sz="700" u="sng" dirty="0" smtClean="0"/>
                    </a:p>
                  </a:txBody>
                  <a:tcPr anchor="ctr"/>
                </a:tc>
                <a:extLst>
                  <a:ext uri="{0D108BD9-81ED-4DB2-BD59-A6C34878D82A}">
                    <a16:rowId xmlns:a16="http://schemas.microsoft.com/office/drawing/2014/main" val="2391854608"/>
                  </a:ext>
                </a:extLst>
              </a:tr>
              <a:tr h="168774">
                <a:tc>
                  <a:txBody>
                    <a:bodyPr/>
                    <a:lstStyle/>
                    <a:p>
                      <a:pPr algn="ctr"/>
                      <a:r>
                        <a:rPr kumimoji="1" lang="ja-JP" altLang="en-US" sz="700" dirty="0" smtClean="0"/>
                        <a:t>長崎県</a:t>
                      </a:r>
                      <a:endParaRPr kumimoji="1" lang="ja-JP" altLang="en-US" sz="700" dirty="0"/>
                    </a:p>
                  </a:txBody>
                  <a:tcPr anchor="ctr"/>
                </a:tc>
                <a:tc>
                  <a:txBody>
                    <a:bodyPr/>
                    <a:lstStyle/>
                    <a:p>
                      <a:r>
                        <a:rPr kumimoji="1" lang="ja-JP" altLang="en-US" sz="700" u="sng" dirty="0" smtClean="0"/>
                        <a:t>雲仙市</a:t>
                      </a:r>
                      <a:endParaRPr kumimoji="1" lang="en-US" altLang="ja-JP" sz="700" u="sng" dirty="0" smtClean="0"/>
                    </a:p>
                  </a:txBody>
                  <a:tcPr anchor="ctr"/>
                </a:tc>
                <a:extLst>
                  <a:ext uri="{0D108BD9-81ED-4DB2-BD59-A6C34878D82A}">
                    <a16:rowId xmlns:a16="http://schemas.microsoft.com/office/drawing/2014/main" val="2872173724"/>
                  </a:ext>
                </a:extLst>
              </a:tr>
            </a:tbl>
          </a:graphicData>
        </a:graphic>
      </p:graphicFrame>
      <p:sp>
        <p:nvSpPr>
          <p:cNvPr id="40" name="正方形/長方形 39"/>
          <p:cNvSpPr/>
          <p:nvPr/>
        </p:nvSpPr>
        <p:spPr>
          <a:xfrm>
            <a:off x="2987799" y="6408222"/>
            <a:ext cx="3564000" cy="338554"/>
          </a:xfrm>
          <a:prstGeom prst="rect">
            <a:avLst/>
          </a:prstGeom>
        </p:spPr>
        <p:txBody>
          <a:bodyPr wrap="square">
            <a:spAutoFit/>
          </a:bodyPr>
          <a:lstStyle/>
          <a:p>
            <a:r>
              <a:rPr lang="en-US" altLang="ja-JP" sz="800" dirty="0" smtClean="0"/>
              <a:t>※</a:t>
            </a:r>
            <a:r>
              <a:rPr lang="ja-JP" altLang="en-US" sz="800" dirty="0" smtClean="0"/>
              <a:t>下線の３市町は、</a:t>
            </a:r>
            <a:endParaRPr lang="en-US" altLang="ja-JP" sz="800" dirty="0" smtClean="0"/>
          </a:p>
          <a:p>
            <a:r>
              <a:rPr lang="ja-JP" altLang="en-US" sz="800" dirty="0" smtClean="0"/>
              <a:t>環境省と連携を実施</a:t>
            </a:r>
            <a:endParaRPr lang="en-US" altLang="ja-JP" sz="800" dirty="0" smtClean="0"/>
          </a:p>
        </p:txBody>
      </p:sp>
      <p:sp>
        <p:nvSpPr>
          <p:cNvPr id="41" name="正方形/長方形 40"/>
          <p:cNvSpPr/>
          <p:nvPr/>
        </p:nvSpPr>
        <p:spPr>
          <a:xfrm>
            <a:off x="62824" y="595589"/>
            <a:ext cx="8965527" cy="974726"/>
          </a:xfrm>
          <a:prstGeom prst="rect">
            <a:avLst/>
          </a:prstGeom>
          <a:solidFill>
            <a:srgbClr val="FFFFCC"/>
          </a:solidFill>
          <a:ln w="6350">
            <a:solidFill>
              <a:schemeClr val="tx1"/>
            </a:solidFill>
          </a:ln>
        </p:spPr>
        <p:style>
          <a:lnRef idx="2">
            <a:schemeClr val="dk1"/>
          </a:lnRef>
          <a:fillRef idx="1">
            <a:schemeClr val="lt1"/>
          </a:fillRef>
          <a:effectRef idx="0">
            <a:schemeClr val="dk1"/>
          </a:effectRef>
          <a:fontRef idx="minor">
            <a:schemeClr val="dk1"/>
          </a:fontRef>
        </p:style>
        <p:txBody>
          <a:bodyPr wrap="square" lIns="72000" tIns="72000" rIns="72000" bIns="72000" numCol="1" rtlCol="0" anchor="ctr" anchorCtr="0">
            <a:normAutofit/>
          </a:bodyPr>
          <a:lstStyle/>
          <a:p>
            <a:r>
              <a:rPr lang="ja-JP" altLang="en-US" sz="1400" dirty="0" smtClean="0">
                <a:latin typeface="Meiryo UI" panose="020B0604030504040204" pitchFamily="50" charset="-128"/>
                <a:ea typeface="Meiryo UI" panose="020B0604030504040204" pitchFamily="50" charset="-128"/>
              </a:rPr>
              <a:t>○令和３年は７月・８月の大雨等の災害により、土砂崩落等が発生し、</a:t>
            </a:r>
            <a:r>
              <a:rPr lang="ja-JP" altLang="en-US" sz="1400" u="sng" dirty="0" smtClean="0">
                <a:latin typeface="Meiryo UI" panose="020B0604030504040204" pitchFamily="50" charset="-128"/>
                <a:ea typeface="Meiryo UI" panose="020B0604030504040204" pitchFamily="50" charset="-128"/>
              </a:rPr>
              <a:t>宅地内やまちなかに土砂や廃棄物が大量に堆積</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○生活圏内からの土砂等の撤去は生活</a:t>
            </a:r>
            <a:r>
              <a:rPr lang="ja-JP" altLang="en-US" sz="1400" dirty="0">
                <a:latin typeface="Meiryo UI" panose="020B0604030504040204" pitchFamily="50" charset="-128"/>
                <a:ea typeface="Meiryo UI" panose="020B0604030504040204" pitchFamily="50" charset="-128"/>
              </a:rPr>
              <a:t>再建の</a:t>
            </a:r>
            <a:r>
              <a:rPr lang="ja-JP" altLang="en-US" sz="1400" dirty="0" smtClean="0">
                <a:latin typeface="Meiryo UI" panose="020B0604030504040204" pitchFamily="50" charset="-128"/>
                <a:ea typeface="Meiryo UI" panose="020B0604030504040204" pitchFamily="50" charset="-128"/>
              </a:rPr>
              <a:t>第一歩であり、これを迅速に進めるため</a:t>
            </a:r>
            <a:r>
              <a:rPr lang="ja-JP" altLang="en-US" sz="1400" u="sng" dirty="0" smtClean="0">
                <a:latin typeface="Meiryo UI" panose="020B0604030504040204" pitchFamily="50" charset="-128"/>
                <a:ea typeface="Meiryo UI" panose="020B0604030504040204" pitchFamily="50" charset="-128"/>
              </a:rPr>
              <a:t>国土交通省と環境省が連携した一括</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a:t>
            </a:r>
            <a:r>
              <a:rPr lang="ja-JP" altLang="en-US" sz="1400" u="sng" dirty="0" smtClean="0">
                <a:latin typeface="Meiryo UI" panose="020B0604030504040204" pitchFamily="50" charset="-128"/>
                <a:ea typeface="Meiryo UI" panose="020B0604030504040204" pitchFamily="50" charset="-128"/>
              </a:rPr>
              <a:t>撤去スキームの活用など</a:t>
            </a:r>
            <a:r>
              <a:rPr lang="ja-JP" altLang="en-US" sz="1400" dirty="0" smtClean="0">
                <a:latin typeface="Meiryo UI" panose="020B0604030504040204" pitchFamily="50" charset="-128"/>
                <a:ea typeface="Meiryo UI" panose="020B0604030504040204" pitchFamily="50" charset="-128"/>
              </a:rPr>
              <a:t>技術的助言等を実施し被災自治体を支援</a:t>
            </a:r>
            <a:endParaRPr lang="en-US" altLang="ja-JP" sz="1400" dirty="0" smtClean="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4769799" y="1933277"/>
            <a:ext cx="2114681" cy="292388"/>
          </a:xfrm>
          <a:prstGeom prst="rect">
            <a:avLst/>
          </a:prstGeom>
          <a:noFill/>
        </p:spPr>
        <p:txBody>
          <a:bodyPr wrap="none" rtlCol="0">
            <a:spAutoFit/>
          </a:bodyPr>
          <a:lstStyle/>
          <a:p>
            <a:r>
              <a:rPr kumimoji="1" lang="ja-JP" altLang="en-US" sz="1300" b="1" dirty="0" smtClean="0">
                <a:latin typeface="Meiryo UI" panose="020B0604030504040204" pitchFamily="50" charset="-128"/>
                <a:ea typeface="Meiryo UI" panose="020B0604030504040204" pitchFamily="50" charset="-128"/>
              </a:rPr>
              <a:t>○土砂、廃棄物撤去の連携</a:t>
            </a:r>
            <a:endParaRPr kumimoji="1" lang="ja-JP" altLang="en-US" sz="1300" b="1"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753717" y="3618064"/>
            <a:ext cx="3797835" cy="292388"/>
          </a:xfrm>
          <a:prstGeom prst="rect">
            <a:avLst/>
          </a:prstGeom>
          <a:noFill/>
        </p:spPr>
        <p:txBody>
          <a:bodyPr wrap="none" rtlCol="0">
            <a:spAutoFit/>
          </a:bodyPr>
          <a:lstStyle/>
          <a:p>
            <a:r>
              <a:rPr lang="ja-JP" altLang="en-US" sz="1300" b="1" dirty="0" smtClean="0">
                <a:latin typeface="Meiryo UI" panose="020B0604030504040204" pitchFamily="50" charset="-128"/>
                <a:ea typeface="Meiryo UI" panose="020B0604030504040204" pitchFamily="50" charset="-128"/>
              </a:rPr>
              <a:t>○被災</a:t>
            </a:r>
            <a:r>
              <a:rPr lang="ja-JP" altLang="en-US" sz="1300" b="1" dirty="0">
                <a:latin typeface="Meiryo UI" panose="020B0604030504040204" pitchFamily="50" charset="-128"/>
                <a:ea typeface="Meiryo UI" panose="020B0604030504040204" pitchFamily="50" charset="-128"/>
              </a:rPr>
              <a:t>自治体</a:t>
            </a:r>
            <a:r>
              <a:rPr lang="ja-JP" altLang="en-US" sz="1300" b="1" dirty="0" smtClean="0">
                <a:latin typeface="Meiryo UI" panose="020B0604030504040204" pitchFamily="50" charset="-128"/>
                <a:ea typeface="Meiryo UI" panose="020B0604030504040204" pitchFamily="50" charset="-128"/>
              </a:rPr>
              <a:t>への本省職員派遣による技術的支援</a:t>
            </a:r>
            <a:endParaRPr lang="ja-JP" altLang="en-US" sz="1300" b="1"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7493550" y="3279001"/>
            <a:ext cx="1429346" cy="348813"/>
          </a:xfrm>
          <a:prstGeom prst="rect">
            <a:avLst/>
          </a:prstGeom>
          <a:noFill/>
        </p:spPr>
        <p:txBody>
          <a:bodyPr wrap="square" rtlCol="0">
            <a:spAutoFit/>
          </a:bodyPr>
          <a:lstStyle/>
          <a:p>
            <a:pPr>
              <a:lnSpc>
                <a:spcPts val="960"/>
              </a:lnSpc>
            </a:pP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費用は国交省と環境省が</a:t>
            </a:r>
            <a:endParaRPr lang="en-US" altLang="ja-JP" sz="800" dirty="0" smtClean="0">
              <a:latin typeface="Meiryo UI" panose="020B0604030504040204" pitchFamily="50" charset="-128"/>
              <a:ea typeface="Meiryo UI" panose="020B0604030504040204" pitchFamily="50" charset="-128"/>
            </a:endParaRPr>
          </a:p>
          <a:p>
            <a:pPr>
              <a:lnSpc>
                <a:spcPts val="960"/>
              </a:lnSpc>
            </a:pPr>
            <a:r>
              <a:rPr lang="en-US" altLang="ja-JP"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按分し補助</a:t>
            </a:r>
            <a:endParaRPr lang="en-US" altLang="ja-JP" sz="800" dirty="0" smtClean="0">
              <a:latin typeface="Meiryo UI" panose="020B0604030504040204" pitchFamily="50" charset="-128"/>
              <a:ea typeface="Meiryo UI" panose="020B0604030504040204" pitchFamily="50" charset="-128"/>
            </a:endParaRPr>
          </a:p>
        </p:txBody>
      </p:sp>
      <p:sp>
        <p:nvSpPr>
          <p:cNvPr id="64" name="正方形/長方形 63"/>
          <p:cNvSpPr/>
          <p:nvPr/>
        </p:nvSpPr>
        <p:spPr>
          <a:xfrm>
            <a:off x="61093" y="1654358"/>
            <a:ext cx="4651647" cy="3049886"/>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100599" y="1688694"/>
            <a:ext cx="871990" cy="257369"/>
          </a:xfrm>
          <a:prstGeom prst="rect">
            <a:avLst/>
          </a:prstGeom>
          <a:solidFill>
            <a:schemeClr val="accent2">
              <a:lumMod val="75000"/>
            </a:schemeClr>
          </a:solidFill>
        </p:spPr>
        <p:txBody>
          <a:bodyPr wrap="square" lIns="36000" tIns="36000" rIns="36000" bIns="36000" rtlCol="0">
            <a:spAutoFit/>
          </a:bodyPr>
          <a:lstStyle/>
          <a:p>
            <a:pPr algn="ctr"/>
            <a:r>
              <a:rPr kumimoji="1" lang="ja-JP" altLang="en-US" sz="1200" b="1" dirty="0" smtClean="0">
                <a:solidFill>
                  <a:schemeClr val="bg1"/>
                </a:solidFill>
                <a:latin typeface="Meiryo UI" panose="020B0604030504040204" pitchFamily="50" charset="-128"/>
                <a:ea typeface="Meiryo UI" panose="020B0604030504040204" pitchFamily="50" charset="-128"/>
              </a:rPr>
              <a:t>被害状況</a:t>
            </a:r>
            <a:endParaRPr kumimoji="1"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66" name="正方形/長方形 65"/>
          <p:cNvSpPr/>
          <p:nvPr/>
        </p:nvSpPr>
        <p:spPr>
          <a:xfrm>
            <a:off x="61093" y="4787399"/>
            <a:ext cx="8930060" cy="1990773"/>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テキスト ボックス 186"/>
          <p:cNvSpPr txBox="1"/>
          <p:nvPr/>
        </p:nvSpPr>
        <p:spPr>
          <a:xfrm>
            <a:off x="17167" y="1895695"/>
            <a:ext cx="4888191" cy="346249"/>
          </a:xfrm>
          <a:prstGeom prst="rect">
            <a:avLst/>
          </a:prstGeom>
          <a:noFill/>
        </p:spPr>
        <p:txBody>
          <a:bodyPr wrap="square" rtlCol="0">
            <a:spAutoFit/>
          </a:bodyPr>
          <a:lstStyle/>
          <a:p>
            <a:pPr>
              <a:lnSpc>
                <a:spcPct val="150000"/>
              </a:lnSpc>
            </a:pPr>
            <a:r>
              <a:rPr lang="ja-JP" altLang="en-US" sz="1100" b="1" u="sng" dirty="0" smtClean="0">
                <a:latin typeface="Meiryo UI" panose="020B0604030504040204" pitchFamily="50" charset="-128"/>
                <a:ea typeface="Meiryo UI" panose="020B0604030504040204" pitchFamily="50" charset="-128"/>
              </a:rPr>
              <a:t>○被害があ</a:t>
            </a:r>
            <a:r>
              <a:rPr lang="ja-JP" altLang="en-US" sz="1100" b="1" u="sng" dirty="0">
                <a:latin typeface="Meiryo UI" panose="020B0604030504040204" pitchFamily="50" charset="-128"/>
                <a:ea typeface="Meiryo UI" panose="020B0604030504040204" pitchFamily="50" charset="-128"/>
              </a:rPr>
              <a:t>った</a:t>
            </a:r>
            <a:r>
              <a:rPr lang="ja-JP" altLang="en-US" sz="1100" b="1" u="sng" dirty="0" smtClean="0">
                <a:latin typeface="Meiryo UI" panose="020B0604030504040204" pitchFamily="50" charset="-128"/>
                <a:ea typeface="Meiryo UI" panose="020B0604030504040204" pitchFamily="50" charset="-128"/>
              </a:rPr>
              <a:t>市町村で、大量の土砂等が堆積</a:t>
            </a:r>
            <a:endParaRPr lang="en-US" altLang="ja-JP" sz="1100" b="1" u="sng" dirty="0" smtClean="0">
              <a:latin typeface="Meiryo UI" panose="020B0604030504040204" pitchFamily="50" charset="-128"/>
              <a:ea typeface="Meiryo UI" panose="020B0604030504040204" pitchFamily="50" charset="-128"/>
            </a:endParaRPr>
          </a:p>
        </p:txBody>
      </p:sp>
      <p:sp>
        <p:nvSpPr>
          <p:cNvPr id="112" name="正方形/長方形 111"/>
          <p:cNvSpPr/>
          <p:nvPr/>
        </p:nvSpPr>
        <p:spPr>
          <a:xfrm>
            <a:off x="3424074" y="3732501"/>
            <a:ext cx="637502" cy="102457"/>
          </a:xfrm>
          <a:prstGeom prst="rect">
            <a:avLst/>
          </a:prstGeom>
          <a:solidFill>
            <a:schemeClr val="bg1">
              <a:alpha val="50000"/>
            </a:schemeClr>
          </a:solidFill>
        </p:spPr>
        <p:txBody>
          <a:bodyPr wrap="square" lIns="3600" tIns="3600" rIns="3600" bIns="3600">
            <a:spAutoFit/>
          </a:bodyPr>
          <a:lstStyle/>
          <a:p>
            <a:pPr algn="ctr"/>
            <a:r>
              <a:rPr lang="ja-JP" altLang="en-US" sz="600" dirty="0" smtClean="0">
                <a:latin typeface="ＭＳ ゴシック" panose="020B0609070205080204" pitchFamily="49" charset="-128"/>
              </a:rPr>
              <a:t>長野県茅野市</a:t>
            </a:r>
            <a:endParaRPr lang="ja-JP" altLang="en-US" sz="600" dirty="0">
              <a:latin typeface="ＭＳ ゴシック" panose="020B0609070205080204" pitchFamily="49" charset="-128"/>
            </a:endParaRPr>
          </a:p>
        </p:txBody>
      </p:sp>
      <p:sp>
        <p:nvSpPr>
          <p:cNvPr id="115" name="正方形/長方形 114"/>
          <p:cNvSpPr/>
          <p:nvPr/>
        </p:nvSpPr>
        <p:spPr>
          <a:xfrm>
            <a:off x="102298" y="2872209"/>
            <a:ext cx="637502" cy="99603"/>
          </a:xfrm>
          <a:prstGeom prst="rect">
            <a:avLst/>
          </a:prstGeom>
          <a:solidFill>
            <a:schemeClr val="bg1">
              <a:alpha val="50000"/>
            </a:schemeClr>
          </a:solidFill>
        </p:spPr>
        <p:txBody>
          <a:bodyPr wrap="square" lIns="3600" tIns="3600" rIns="3600" bIns="3600">
            <a:spAutoFit/>
          </a:bodyPr>
          <a:lstStyle/>
          <a:p>
            <a:pPr algn="ctr"/>
            <a:r>
              <a:rPr lang="ja-JP" altLang="en-US" sz="600" dirty="0" smtClean="0">
                <a:latin typeface="ＭＳ ゴシック" panose="020B0609070205080204" pitchFamily="49" charset="-128"/>
              </a:rPr>
              <a:t>新潟県糸魚川市</a:t>
            </a:r>
            <a:endParaRPr lang="zh-CN" altLang="en-US" sz="600" dirty="0">
              <a:latin typeface="ＭＳ ゴシック" panose="020B0609070205080204" pitchFamily="49" charset="-128"/>
            </a:endParaRPr>
          </a:p>
        </p:txBody>
      </p:sp>
      <p:sp>
        <p:nvSpPr>
          <p:cNvPr id="117" name="正方形/長方形 116"/>
          <p:cNvSpPr/>
          <p:nvPr/>
        </p:nvSpPr>
        <p:spPr>
          <a:xfrm>
            <a:off x="100599" y="3624985"/>
            <a:ext cx="557658" cy="99603"/>
          </a:xfrm>
          <a:prstGeom prst="rect">
            <a:avLst/>
          </a:prstGeom>
          <a:solidFill>
            <a:schemeClr val="bg1">
              <a:alpha val="50000"/>
            </a:schemeClr>
          </a:solidFill>
        </p:spPr>
        <p:txBody>
          <a:bodyPr wrap="square" lIns="3600" tIns="3600" rIns="3600" bIns="3600">
            <a:spAutoFit/>
          </a:bodyPr>
          <a:lstStyle/>
          <a:p>
            <a:pPr algn="ctr"/>
            <a:r>
              <a:rPr lang="ja-JP" altLang="en-US" sz="600" dirty="0" smtClean="0">
                <a:latin typeface="ＭＳ ゴシック" panose="020B0609070205080204" pitchFamily="49" charset="-128"/>
              </a:rPr>
              <a:t>佐賀県神埼市</a:t>
            </a:r>
            <a:endParaRPr lang="zh-CN" altLang="en-US" sz="600" dirty="0">
              <a:latin typeface="ＭＳ ゴシック" panose="020B0609070205080204" pitchFamily="49" charset="-128"/>
            </a:endParaRPr>
          </a:p>
        </p:txBody>
      </p:sp>
      <p:sp>
        <p:nvSpPr>
          <p:cNvPr id="120" name="正方形/長方形 119"/>
          <p:cNvSpPr/>
          <p:nvPr/>
        </p:nvSpPr>
        <p:spPr>
          <a:xfrm>
            <a:off x="3420079" y="2876310"/>
            <a:ext cx="557658" cy="99603"/>
          </a:xfrm>
          <a:prstGeom prst="rect">
            <a:avLst/>
          </a:prstGeom>
          <a:solidFill>
            <a:schemeClr val="bg1">
              <a:alpha val="50000"/>
            </a:schemeClr>
          </a:solidFill>
        </p:spPr>
        <p:txBody>
          <a:bodyPr wrap="square" lIns="3600" tIns="3600" rIns="3600" bIns="3600">
            <a:spAutoFit/>
          </a:bodyPr>
          <a:lstStyle/>
          <a:p>
            <a:pPr algn="ctr"/>
            <a:r>
              <a:rPr lang="ja-JP" altLang="en-US" sz="600" dirty="0" smtClean="0">
                <a:latin typeface="ＭＳ ゴシック" panose="020B0609070205080204" pitchFamily="49" charset="-128"/>
              </a:rPr>
              <a:t>青森県むつ市</a:t>
            </a:r>
            <a:endParaRPr lang="zh-CN" altLang="en-US" sz="600" dirty="0">
              <a:latin typeface="ＭＳ ゴシック" panose="020B0609070205080204" pitchFamily="49" charset="-128"/>
            </a:endParaRPr>
          </a:p>
        </p:txBody>
      </p:sp>
      <p:sp>
        <p:nvSpPr>
          <p:cNvPr id="206" name="テキスト ボックス 205"/>
          <p:cNvSpPr txBox="1"/>
          <p:nvPr/>
        </p:nvSpPr>
        <p:spPr>
          <a:xfrm>
            <a:off x="4850241" y="1702685"/>
            <a:ext cx="1503299" cy="257369"/>
          </a:xfrm>
          <a:prstGeom prst="rect">
            <a:avLst/>
          </a:prstGeom>
          <a:solidFill>
            <a:schemeClr val="accent2">
              <a:lumMod val="75000"/>
            </a:schemeClr>
          </a:solidFill>
        </p:spPr>
        <p:txBody>
          <a:bodyPr wrap="square" lIns="36000" tIns="36000" rIns="36000" bIns="36000" rtlCol="0">
            <a:spAutoFit/>
          </a:bodyPr>
          <a:lstStyle/>
          <a:p>
            <a:pPr algn="ctr"/>
            <a:r>
              <a:rPr lang="ja-JP" altLang="en-US" sz="1200" b="1" dirty="0">
                <a:solidFill>
                  <a:schemeClr val="bg1"/>
                </a:solidFill>
                <a:latin typeface="Meiryo UI" panose="020B0604030504040204" pitchFamily="50" charset="-128"/>
                <a:ea typeface="Meiryo UI" panose="020B0604030504040204" pitchFamily="50" charset="-128"/>
              </a:rPr>
              <a:t>被災自治体への支援</a:t>
            </a:r>
          </a:p>
        </p:txBody>
      </p:sp>
      <p:sp>
        <p:nvSpPr>
          <p:cNvPr id="133" name="テキスト ボックス 132"/>
          <p:cNvSpPr txBox="1"/>
          <p:nvPr/>
        </p:nvSpPr>
        <p:spPr>
          <a:xfrm>
            <a:off x="112512" y="4825863"/>
            <a:ext cx="1042577" cy="257369"/>
          </a:xfrm>
          <a:prstGeom prst="rect">
            <a:avLst/>
          </a:prstGeom>
          <a:solidFill>
            <a:schemeClr val="accent2">
              <a:lumMod val="75000"/>
            </a:schemeClr>
          </a:solidFill>
        </p:spPr>
        <p:txBody>
          <a:bodyPr wrap="square" lIns="36000" tIns="36000" rIns="36000" bIns="36000" rtlCol="0">
            <a:spAutoFit/>
          </a:bodyPr>
          <a:lstStyle/>
          <a:p>
            <a:pPr algn="ctr"/>
            <a:r>
              <a:rPr lang="zh-TW" altLang="en-US" sz="1200" b="1" dirty="0">
                <a:solidFill>
                  <a:schemeClr val="bg1"/>
                </a:solidFill>
                <a:latin typeface="Meiryo UI" panose="020B0604030504040204" pitchFamily="50" charset="-128"/>
                <a:ea typeface="Meiryo UI" panose="020B0604030504040204" pitchFamily="50" charset="-128"/>
              </a:rPr>
              <a:t>事業活用事例</a:t>
            </a:r>
          </a:p>
        </p:txBody>
      </p:sp>
      <p:pic>
        <p:nvPicPr>
          <p:cNvPr id="3" name="図 2"/>
          <p:cNvPicPr>
            <a:picLocks noChangeAspect="1"/>
          </p:cNvPicPr>
          <p:nvPr/>
        </p:nvPicPr>
        <p:blipFill rotWithShape="1">
          <a:blip r:embed="rId9" cstate="print">
            <a:extLst>
              <a:ext uri="{28A0092B-C50C-407E-A947-70E740481C1C}">
                <a14:useLocalDpi xmlns:a14="http://schemas.microsoft.com/office/drawing/2010/main" val="0"/>
              </a:ext>
            </a:extLst>
          </a:blip>
          <a:srcRect t="19085" b="1249"/>
          <a:stretch/>
        </p:blipFill>
        <p:spPr>
          <a:xfrm>
            <a:off x="7562520" y="3868902"/>
            <a:ext cx="1191369" cy="711842"/>
          </a:xfrm>
          <a:prstGeom prst="rect">
            <a:avLst/>
          </a:prstGeom>
        </p:spPr>
      </p:pic>
      <p:grpSp>
        <p:nvGrpSpPr>
          <p:cNvPr id="34" name="グループ化 33"/>
          <p:cNvGrpSpPr/>
          <p:nvPr/>
        </p:nvGrpSpPr>
        <p:grpSpPr>
          <a:xfrm>
            <a:off x="4334841" y="5312230"/>
            <a:ext cx="1952433" cy="1396939"/>
            <a:chOff x="465197" y="80478"/>
            <a:chExt cx="11588438" cy="8574703"/>
          </a:xfrm>
        </p:grpSpPr>
        <p:pic>
          <p:nvPicPr>
            <p:cNvPr id="32" name="図 31"/>
            <p:cNvPicPr>
              <a:picLocks noChangeAspect="1"/>
            </p:cNvPicPr>
            <p:nvPr/>
          </p:nvPicPr>
          <p:blipFill>
            <a:blip r:embed="rId10"/>
            <a:stretch>
              <a:fillRect/>
            </a:stretch>
          </p:blipFill>
          <p:spPr>
            <a:xfrm>
              <a:off x="465197" y="80478"/>
              <a:ext cx="11588438" cy="4345661"/>
            </a:xfrm>
            <a:prstGeom prst="rect">
              <a:avLst/>
            </a:prstGeom>
          </p:spPr>
        </p:pic>
        <p:pic>
          <p:nvPicPr>
            <p:cNvPr id="33" name="図 32"/>
            <p:cNvPicPr>
              <a:picLocks noChangeAspect="1"/>
            </p:cNvPicPr>
            <p:nvPr/>
          </p:nvPicPr>
          <p:blipFill>
            <a:blip r:embed="rId11"/>
            <a:stretch>
              <a:fillRect/>
            </a:stretch>
          </p:blipFill>
          <p:spPr>
            <a:xfrm>
              <a:off x="465197" y="4309520"/>
              <a:ext cx="11588438" cy="4345661"/>
            </a:xfrm>
            <a:prstGeom prst="rect">
              <a:avLst/>
            </a:prstGeom>
          </p:spPr>
        </p:pic>
      </p:grpSp>
      <p:grpSp>
        <p:nvGrpSpPr>
          <p:cNvPr id="51" name="グループ化 50"/>
          <p:cNvGrpSpPr/>
          <p:nvPr/>
        </p:nvGrpSpPr>
        <p:grpSpPr>
          <a:xfrm>
            <a:off x="6839365" y="5306400"/>
            <a:ext cx="2031724" cy="1373586"/>
            <a:chOff x="862652" y="-7087554"/>
            <a:chExt cx="21912908" cy="11829310"/>
          </a:xfrm>
        </p:grpSpPr>
        <p:grpSp>
          <p:nvGrpSpPr>
            <p:cNvPr id="48" name="グループ化 47"/>
            <p:cNvGrpSpPr/>
            <p:nvPr/>
          </p:nvGrpSpPr>
          <p:grpSpPr>
            <a:xfrm>
              <a:off x="862652" y="-7087554"/>
              <a:ext cx="21912908" cy="8935269"/>
              <a:chOff x="1155089" y="-575877"/>
              <a:chExt cx="21912908" cy="8935269"/>
            </a:xfrm>
          </p:grpSpPr>
          <p:pic>
            <p:nvPicPr>
              <p:cNvPr id="36" name="図 35"/>
              <p:cNvPicPr>
                <a:picLocks noChangeAspect="1"/>
              </p:cNvPicPr>
              <p:nvPr/>
            </p:nvPicPr>
            <p:blipFill>
              <a:blip r:embed="rId12"/>
              <a:stretch>
                <a:fillRect/>
              </a:stretch>
            </p:blipFill>
            <p:spPr>
              <a:xfrm>
                <a:off x="1155089" y="-575877"/>
                <a:ext cx="21909381" cy="3087227"/>
              </a:xfrm>
              <a:prstGeom prst="rect">
                <a:avLst/>
              </a:prstGeom>
            </p:spPr>
          </p:pic>
          <p:pic>
            <p:nvPicPr>
              <p:cNvPr id="45" name="図 44"/>
              <p:cNvPicPr>
                <a:picLocks noChangeAspect="1"/>
              </p:cNvPicPr>
              <p:nvPr/>
            </p:nvPicPr>
            <p:blipFill>
              <a:blip r:embed="rId13"/>
              <a:stretch>
                <a:fillRect/>
              </a:stretch>
            </p:blipFill>
            <p:spPr>
              <a:xfrm>
                <a:off x="1158616" y="2369425"/>
                <a:ext cx="21909381" cy="3087227"/>
              </a:xfrm>
              <a:prstGeom prst="rect">
                <a:avLst/>
              </a:prstGeom>
            </p:spPr>
          </p:pic>
          <p:pic>
            <p:nvPicPr>
              <p:cNvPr id="47" name="図 46"/>
              <p:cNvPicPr>
                <a:picLocks noChangeAspect="1"/>
              </p:cNvPicPr>
              <p:nvPr/>
            </p:nvPicPr>
            <p:blipFill>
              <a:blip r:embed="rId14"/>
              <a:stretch>
                <a:fillRect/>
              </a:stretch>
            </p:blipFill>
            <p:spPr>
              <a:xfrm>
                <a:off x="1155089" y="5272165"/>
                <a:ext cx="21909381" cy="3087227"/>
              </a:xfrm>
              <a:prstGeom prst="rect">
                <a:avLst/>
              </a:prstGeom>
            </p:spPr>
          </p:pic>
        </p:grpSp>
        <p:pic>
          <p:nvPicPr>
            <p:cNvPr id="49" name="図 48"/>
            <p:cNvPicPr>
              <a:picLocks noChangeAspect="1"/>
            </p:cNvPicPr>
            <p:nvPr/>
          </p:nvPicPr>
          <p:blipFill>
            <a:blip r:embed="rId15"/>
            <a:stretch>
              <a:fillRect/>
            </a:stretch>
          </p:blipFill>
          <p:spPr>
            <a:xfrm>
              <a:off x="862652" y="1681683"/>
              <a:ext cx="21909381" cy="3060073"/>
            </a:xfrm>
            <a:prstGeom prst="rect">
              <a:avLst/>
            </a:prstGeom>
          </p:spPr>
        </p:pic>
      </p:grpSp>
      <p:sp>
        <p:nvSpPr>
          <p:cNvPr id="90" name="楕円 89"/>
          <p:cNvSpPr/>
          <p:nvPr/>
        </p:nvSpPr>
        <p:spPr>
          <a:xfrm>
            <a:off x="2275068" y="3763973"/>
            <a:ext cx="70677" cy="63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楕円 90"/>
          <p:cNvSpPr/>
          <p:nvPr/>
        </p:nvSpPr>
        <p:spPr>
          <a:xfrm>
            <a:off x="1434765" y="4153620"/>
            <a:ext cx="70677" cy="63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楕円 91"/>
          <p:cNvSpPr/>
          <p:nvPr/>
        </p:nvSpPr>
        <p:spPr>
          <a:xfrm>
            <a:off x="2368577" y="3885643"/>
            <a:ext cx="70677" cy="63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楕円 92"/>
          <p:cNvSpPr/>
          <p:nvPr/>
        </p:nvSpPr>
        <p:spPr>
          <a:xfrm>
            <a:off x="2283459" y="3643930"/>
            <a:ext cx="70677" cy="63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p:cNvSpPr/>
          <p:nvPr/>
        </p:nvSpPr>
        <p:spPr>
          <a:xfrm>
            <a:off x="1488567" y="4089624"/>
            <a:ext cx="70677" cy="639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3429053" y="4576081"/>
            <a:ext cx="637502" cy="102457"/>
          </a:xfrm>
          <a:prstGeom prst="rect">
            <a:avLst/>
          </a:prstGeom>
          <a:solidFill>
            <a:schemeClr val="bg1">
              <a:alpha val="50000"/>
            </a:schemeClr>
          </a:solidFill>
        </p:spPr>
        <p:txBody>
          <a:bodyPr wrap="square" lIns="3600" tIns="3600" rIns="3600" bIns="3600">
            <a:spAutoFit/>
          </a:bodyPr>
          <a:lstStyle/>
          <a:p>
            <a:pPr algn="ctr"/>
            <a:r>
              <a:rPr lang="ja-JP" altLang="en-US" sz="600" dirty="0" smtClean="0">
                <a:latin typeface="ＭＳ ゴシック" panose="020B0609070205080204" pitchFamily="49" charset="-128"/>
              </a:rPr>
              <a:t>静岡県熱海市</a:t>
            </a:r>
            <a:endParaRPr lang="ja-JP" altLang="en-US" sz="600" dirty="0">
              <a:latin typeface="ＭＳ ゴシック" panose="020B0609070205080204" pitchFamily="49" charset="-128"/>
            </a:endParaRPr>
          </a:p>
        </p:txBody>
      </p:sp>
      <p:cxnSp>
        <p:nvCxnSpPr>
          <p:cNvPr id="101" name="直線コネクタ 100"/>
          <p:cNvCxnSpPr/>
          <p:nvPr/>
        </p:nvCxnSpPr>
        <p:spPr>
          <a:xfrm>
            <a:off x="2423339" y="3931175"/>
            <a:ext cx="972614" cy="2995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正方形/長方形 105"/>
          <p:cNvSpPr/>
          <p:nvPr/>
        </p:nvSpPr>
        <p:spPr>
          <a:xfrm>
            <a:off x="97305" y="4562643"/>
            <a:ext cx="557658" cy="99603"/>
          </a:xfrm>
          <a:prstGeom prst="rect">
            <a:avLst/>
          </a:prstGeom>
          <a:solidFill>
            <a:schemeClr val="bg1">
              <a:alpha val="50000"/>
            </a:schemeClr>
          </a:solidFill>
        </p:spPr>
        <p:txBody>
          <a:bodyPr wrap="square" lIns="3600" tIns="3600" rIns="3600" bIns="3600">
            <a:spAutoFit/>
          </a:bodyPr>
          <a:lstStyle/>
          <a:p>
            <a:pPr algn="ctr"/>
            <a:r>
              <a:rPr lang="ja-JP" altLang="en-US" sz="600" dirty="0" smtClean="0">
                <a:latin typeface="ＭＳ ゴシック" panose="020B0609070205080204" pitchFamily="49" charset="-128"/>
              </a:rPr>
              <a:t>長崎県雲仙市</a:t>
            </a:r>
            <a:endParaRPr lang="zh-CN" altLang="en-US" sz="600" dirty="0">
              <a:latin typeface="ＭＳ ゴシック" panose="020B0609070205080204" pitchFamily="49" charset="-128"/>
            </a:endParaRPr>
          </a:p>
        </p:txBody>
      </p:sp>
      <p:cxnSp>
        <p:nvCxnSpPr>
          <p:cNvPr id="107" name="直線コネクタ 106"/>
          <p:cNvCxnSpPr/>
          <p:nvPr/>
        </p:nvCxnSpPr>
        <p:spPr>
          <a:xfrm flipV="1">
            <a:off x="1349779" y="4217616"/>
            <a:ext cx="102180" cy="16635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９．堆積土砂排除事業 （活用事例：令和</a:t>
            </a:r>
            <a:r>
              <a:rPr lang="ja-JP" altLang="en-US" sz="2600" kern="0" dirty="0"/>
              <a:t>３</a:t>
            </a:r>
            <a:r>
              <a:rPr lang="ja-JP" altLang="en-US" sz="2600" kern="0" dirty="0" smtClean="0"/>
              <a:t>年７月・８月大雨等）</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DE161AFA-2660-4F66-B8C1-BEB5F2B883DC}" type="slidenum">
              <a:rPr lang="en-US" altLang="ja-JP" smtClean="0"/>
              <a:pPr>
                <a:defRPr/>
              </a:pPr>
              <a:t>24</a:t>
            </a:fld>
            <a:endParaRPr lang="en-US" altLang="ja-JP"/>
          </a:p>
        </p:txBody>
      </p:sp>
    </p:spTree>
    <p:extLst>
      <p:ext uri="{BB962C8B-B14F-4D97-AF65-F5344CB8AC3E}">
        <p14:creationId xmlns:p14="http://schemas.microsoft.com/office/powerpoint/2010/main" val="169406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250960" y="1037242"/>
            <a:ext cx="4179689" cy="5719575"/>
            <a:chOff x="1182643" y="271760"/>
            <a:chExt cx="6825594" cy="9340290"/>
          </a:xfrm>
        </p:grpSpPr>
        <p:pic>
          <p:nvPicPr>
            <p:cNvPr id="5" name="図 4"/>
            <p:cNvPicPr>
              <a:picLocks noChangeAspect="1"/>
            </p:cNvPicPr>
            <p:nvPr/>
          </p:nvPicPr>
          <p:blipFill rotWithShape="1">
            <a:blip r:embed="rId3"/>
            <a:srcRect l="3049" t="6467" r="2537" b="2737"/>
            <a:stretch/>
          </p:blipFill>
          <p:spPr>
            <a:xfrm>
              <a:off x="1182643" y="5175490"/>
              <a:ext cx="6825594" cy="4436560"/>
            </a:xfrm>
            <a:prstGeom prst="rect">
              <a:avLst/>
            </a:prstGeom>
          </p:spPr>
        </p:pic>
        <p:pic>
          <p:nvPicPr>
            <p:cNvPr id="4" name="図 3"/>
            <p:cNvPicPr>
              <a:picLocks noChangeAspect="1"/>
            </p:cNvPicPr>
            <p:nvPr/>
          </p:nvPicPr>
          <p:blipFill rotWithShape="1">
            <a:blip r:embed="rId4"/>
            <a:srcRect l="4956" t="3698" r="2530" b="1314"/>
            <a:stretch/>
          </p:blipFill>
          <p:spPr>
            <a:xfrm>
              <a:off x="1302390" y="271760"/>
              <a:ext cx="6705847" cy="4921913"/>
            </a:xfrm>
            <a:prstGeom prst="rect">
              <a:avLst/>
            </a:prstGeom>
          </p:spPr>
        </p:pic>
      </p:grpSp>
      <p:grpSp>
        <p:nvGrpSpPr>
          <p:cNvPr id="11" name="グループ化 10"/>
          <p:cNvGrpSpPr/>
          <p:nvPr/>
        </p:nvGrpSpPr>
        <p:grpSpPr>
          <a:xfrm>
            <a:off x="4890604" y="966207"/>
            <a:ext cx="3921666" cy="5748921"/>
            <a:chOff x="5313039" y="692697"/>
            <a:chExt cx="4104457" cy="5950905"/>
          </a:xfrm>
        </p:grpSpPr>
        <p:pic>
          <p:nvPicPr>
            <p:cNvPr id="7" name="図 6"/>
            <p:cNvPicPr>
              <a:picLocks noChangeAspect="1"/>
            </p:cNvPicPr>
            <p:nvPr/>
          </p:nvPicPr>
          <p:blipFill rotWithShape="1">
            <a:blip r:embed="rId5"/>
            <a:srcRect l="1561" t="425" r="2689" b="785"/>
            <a:stretch/>
          </p:blipFill>
          <p:spPr>
            <a:xfrm>
              <a:off x="5313040" y="692697"/>
              <a:ext cx="4104456" cy="2952328"/>
            </a:xfrm>
            <a:prstGeom prst="rect">
              <a:avLst/>
            </a:prstGeom>
            <a:ln w="6350">
              <a:solidFill>
                <a:schemeClr val="tx1">
                  <a:lumMod val="50000"/>
                  <a:lumOff val="50000"/>
                </a:schemeClr>
              </a:solidFill>
            </a:ln>
          </p:spPr>
        </p:pic>
        <p:pic>
          <p:nvPicPr>
            <p:cNvPr id="8" name="図 7"/>
            <p:cNvPicPr>
              <a:picLocks noChangeAspect="1"/>
            </p:cNvPicPr>
            <p:nvPr/>
          </p:nvPicPr>
          <p:blipFill rotWithShape="1">
            <a:blip r:embed="rId6"/>
            <a:srcRect l="1676" t="-1107" r="2801" b="2983"/>
            <a:stretch/>
          </p:blipFill>
          <p:spPr>
            <a:xfrm>
              <a:off x="5313039" y="3691275"/>
              <a:ext cx="4104457" cy="2952327"/>
            </a:xfrm>
            <a:prstGeom prst="rect">
              <a:avLst/>
            </a:prstGeom>
            <a:ln w="6350">
              <a:solidFill>
                <a:schemeClr val="tx1">
                  <a:lumMod val="50000"/>
                  <a:lumOff val="50000"/>
                </a:schemeClr>
              </a:solidFill>
            </a:ln>
          </p:spPr>
        </p:pic>
      </p:grpSp>
      <p:sp>
        <p:nvSpPr>
          <p:cNvPr id="12" name="正方形/長方形 11"/>
          <p:cNvSpPr/>
          <p:nvPr/>
        </p:nvSpPr>
        <p:spPr>
          <a:xfrm>
            <a:off x="324288" y="966205"/>
            <a:ext cx="4087385" cy="574892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a:p>
        </p:txBody>
      </p:sp>
      <p:sp>
        <p:nvSpPr>
          <p:cNvPr id="70" name="タイトル 1"/>
          <p:cNvSpPr txBox="1"/>
          <p:nvPr/>
        </p:nvSpPr>
        <p:spPr>
          <a:xfrm>
            <a:off x="0" y="-483626"/>
            <a:ext cx="9444953" cy="404904"/>
          </a:xfrm>
          <a:prstGeom prst="rect">
            <a:avLst/>
          </a:prstGeom>
          <a:noFill/>
          <a:ln w="9525">
            <a:noFill/>
            <a:miter lim="800000"/>
            <a:headEnd/>
            <a:tailEnd/>
          </a:ln>
        </p:spPr>
        <p:txBody>
          <a:bodyPr vert="horz" wrap="square" lIns="84406" tIns="42203" rIns="84406" bIns="42203" numCol="1" anchor="t"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en-US" altLang="zh-TW" sz="2400" b="1" dirty="0" smtClean="0">
                <a:latin typeface="Meiryo UI" panose="020B0604030504040204" pitchFamily="50" charset="-128"/>
                <a:ea typeface="Meiryo UI" panose="020B0604030504040204" pitchFamily="50" charset="-128"/>
              </a:rPr>
              <a:t>6.</a:t>
            </a:r>
            <a:r>
              <a:rPr lang="ja-JP" altLang="en-US" sz="2400" b="1" kern="0" dirty="0" smtClean="0">
                <a:latin typeface="Meiryo UI" panose="020B0604030504040204" pitchFamily="50" charset="-128"/>
                <a:ea typeface="Meiryo UI" panose="020B0604030504040204" pitchFamily="50" charset="-128"/>
              </a:rPr>
              <a:t>土砂</a:t>
            </a:r>
            <a:r>
              <a:rPr lang="ja-JP" altLang="en-US" sz="2400" b="1" kern="0" dirty="0">
                <a:latin typeface="Meiryo UI" panose="020B0604030504040204" pitchFamily="50" charset="-128"/>
                <a:ea typeface="Meiryo UI" panose="020B0604030504040204" pitchFamily="50" charset="-128"/>
              </a:rPr>
              <a:t>・がれき撤去の事例ガイド</a:t>
            </a:r>
          </a:p>
        </p:txBody>
      </p:sp>
      <p:sp>
        <p:nvSpPr>
          <p:cNvPr id="82" name="タイトル 1"/>
          <p:cNvSpPr txBox="1"/>
          <p:nvPr/>
        </p:nvSpPr>
        <p:spPr>
          <a:xfrm>
            <a:off x="4061406" y="620699"/>
            <a:ext cx="4880888"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1400" dirty="0" smtClean="0">
                <a:hlinkClick r:id="rId7"/>
              </a:rPr>
              <a:t>（</a:t>
            </a:r>
            <a:r>
              <a:rPr lang="en-US" altLang="ja-JP" sz="1400" dirty="0" smtClean="0">
                <a:hlinkClick r:id="rId7"/>
              </a:rPr>
              <a:t>https</a:t>
            </a:r>
            <a:r>
              <a:rPr lang="en-US" altLang="ja-JP" sz="1400" dirty="0">
                <a:hlinkClick r:id="rId7"/>
              </a:rPr>
              <a:t>://</a:t>
            </a:r>
            <a:r>
              <a:rPr lang="en-US" altLang="ja-JP" sz="1400" dirty="0" smtClean="0">
                <a:latin typeface="Meiryo UI" panose="020B0604030504040204" pitchFamily="50" charset="-128"/>
                <a:ea typeface="Meiryo UI" panose="020B0604030504040204" pitchFamily="50" charset="-128"/>
                <a:hlinkClick r:id="rId7"/>
              </a:rPr>
              <a:t>www.mlit.go.jp/toshi/content/001334502.pdf</a:t>
            </a:r>
            <a:r>
              <a:rPr lang="ja-JP" altLang="en-US" sz="1400" dirty="0" smtClean="0"/>
              <a:t>）</a:t>
            </a:r>
            <a:endParaRPr lang="ja-JP" altLang="en-US" sz="1400" kern="0" dirty="0"/>
          </a:p>
        </p:txBody>
      </p:sp>
      <p:sp>
        <p:nvSpPr>
          <p:cNvPr id="13"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９．堆積土砂排除事業 （土砂・がれき撤去の事例ガイド）</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25</a:t>
            </a:fld>
            <a:endParaRPr lang="en-US" altLang="ja-JP"/>
          </a:p>
        </p:txBody>
      </p:sp>
    </p:spTree>
    <p:extLst>
      <p:ext uri="{BB962C8B-B14F-4D97-AF65-F5344CB8AC3E}">
        <p14:creationId xmlns:p14="http://schemas.microsoft.com/office/powerpoint/2010/main" val="368541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467544" y="915247"/>
            <a:ext cx="4081721" cy="2880320"/>
          </a:xfrm>
          <a:prstGeom prst="rect">
            <a:avLst/>
          </a:prstGeom>
          <a:noFill/>
          <a:ln w="9525">
            <a:noFill/>
            <a:miter lim="800000"/>
            <a:headEnd/>
            <a:tailEnd/>
          </a:ln>
        </p:spPr>
      </p:pic>
      <p:pic>
        <p:nvPicPr>
          <p:cNvPr id="26627" name="Picture 4" descr="写真11"/>
          <p:cNvPicPr>
            <a:picLocks noChangeAspect="1" noChangeArrowheads="1"/>
          </p:cNvPicPr>
          <p:nvPr/>
        </p:nvPicPr>
        <p:blipFill>
          <a:blip r:embed="rId3" cstate="print"/>
          <a:srcRect/>
          <a:stretch>
            <a:fillRect/>
          </a:stretch>
        </p:blipFill>
        <p:spPr bwMode="auto">
          <a:xfrm>
            <a:off x="4788024" y="915247"/>
            <a:ext cx="4032448" cy="2850524"/>
          </a:xfrm>
          <a:prstGeom prst="rect">
            <a:avLst/>
          </a:prstGeom>
          <a:noFill/>
          <a:ln w="9525">
            <a:noFill/>
            <a:miter lim="800000"/>
            <a:headEnd/>
            <a:tailEnd/>
          </a:ln>
        </p:spPr>
      </p:pic>
      <p:sp>
        <p:nvSpPr>
          <p:cNvPr id="26628" name="Rectangle 5"/>
          <p:cNvSpPr>
            <a:spLocks noChangeArrowheads="1"/>
          </p:cNvSpPr>
          <p:nvPr/>
        </p:nvSpPr>
        <p:spPr bwMode="auto">
          <a:xfrm>
            <a:off x="467544" y="3961943"/>
            <a:ext cx="4081721" cy="1004720"/>
          </a:xfrm>
          <a:prstGeom prst="roundRect">
            <a:avLst/>
          </a:prstGeom>
          <a:noFill/>
          <a:ln w="12700">
            <a:solidFill>
              <a:schemeClr val="tx1"/>
            </a:solidFill>
            <a:prstDash val="solid"/>
            <a:miter lim="800000"/>
            <a:headEnd/>
            <a:tailEnd/>
          </a:ln>
        </p:spPr>
        <p:txBody>
          <a:bodyPr wrap="square" anchor="ctr" anchorCtr="0">
            <a:noAutofit/>
          </a:bodyPr>
          <a:lstStyle/>
          <a:p>
            <a:pPr algn="ctr"/>
            <a:r>
              <a:rPr lang="ja-JP" altLang="en-US" sz="2000" dirty="0">
                <a:solidFill>
                  <a:schemeClr val="tx2"/>
                </a:solidFill>
                <a:latin typeface="Meiryo UI" panose="020B0604030504040204" pitchFamily="50" charset="-128"/>
                <a:ea typeface="Meiryo UI" panose="020B0604030504040204" pitchFamily="50" charset="-128"/>
              </a:rPr>
              <a:t>実際に堆積した土砂による計測</a:t>
            </a:r>
            <a:r>
              <a:rPr lang="ja-JP" altLang="en-US" sz="1600" dirty="0">
                <a:solidFill>
                  <a:schemeClr val="tx2"/>
                </a:solidFill>
                <a:latin typeface="Meiryo UI" panose="020B0604030504040204" pitchFamily="50" charset="-128"/>
                <a:ea typeface="Meiryo UI" panose="020B0604030504040204" pitchFamily="50" charset="-128"/>
              </a:rPr>
              <a:t>　</a:t>
            </a:r>
            <a:r>
              <a:rPr lang="ja-JP" altLang="en-US" sz="1800" dirty="0">
                <a:solidFill>
                  <a:schemeClr val="tx2"/>
                </a:solidFill>
                <a:latin typeface="HGPｺﾞｼｯｸE" pitchFamily="50" charset="-128"/>
                <a:ea typeface="HGPｺﾞｼｯｸE" pitchFamily="50" charset="-128"/>
              </a:rPr>
              <a:t>　　</a:t>
            </a:r>
          </a:p>
        </p:txBody>
      </p:sp>
      <p:sp>
        <p:nvSpPr>
          <p:cNvPr id="26629" name="Rectangle 6"/>
          <p:cNvSpPr>
            <a:spLocks noChangeArrowheads="1"/>
          </p:cNvSpPr>
          <p:nvPr/>
        </p:nvSpPr>
        <p:spPr bwMode="auto">
          <a:xfrm>
            <a:off x="4788024" y="3961943"/>
            <a:ext cx="4069370" cy="1004720"/>
          </a:xfrm>
          <a:prstGeom prst="roundRect">
            <a:avLst/>
          </a:prstGeom>
          <a:noFill/>
          <a:ln w="12700">
            <a:solidFill>
              <a:schemeClr val="tx1"/>
            </a:solidFill>
            <a:prstDash val="solid"/>
            <a:miter lim="800000"/>
            <a:headEnd/>
            <a:tailEnd/>
          </a:ln>
        </p:spPr>
        <p:txBody>
          <a:bodyPr wrap="square" anchor="ctr" anchorCtr="0">
            <a:noAutofit/>
          </a:bodyPr>
          <a:lstStyle/>
          <a:p>
            <a:pPr algn="ctr"/>
            <a:r>
              <a:rPr lang="ja-JP" altLang="en-US" sz="2000" dirty="0">
                <a:solidFill>
                  <a:schemeClr val="tx2"/>
                </a:solidFill>
                <a:latin typeface="Meiryo UI" panose="020B0604030504040204" pitchFamily="50" charset="-128"/>
                <a:ea typeface="Meiryo UI" panose="020B0604030504040204" pitchFamily="50" charset="-128"/>
              </a:rPr>
              <a:t>痕跡による</a:t>
            </a:r>
            <a:r>
              <a:rPr lang="ja-JP" altLang="en-US" sz="2000" dirty="0" smtClean="0">
                <a:solidFill>
                  <a:schemeClr val="tx2"/>
                </a:solidFill>
                <a:latin typeface="Meiryo UI" panose="020B0604030504040204" pitchFamily="50" charset="-128"/>
                <a:ea typeface="Meiryo UI" panose="020B0604030504040204" pitchFamily="50" charset="-128"/>
              </a:rPr>
              <a:t>計測</a:t>
            </a:r>
            <a:endParaRPr lang="en-US" altLang="ja-JP" sz="2000" dirty="0" smtClean="0">
              <a:solidFill>
                <a:schemeClr val="tx2"/>
              </a:solidFill>
              <a:latin typeface="Meiryo UI" panose="020B0604030504040204" pitchFamily="50" charset="-128"/>
              <a:ea typeface="Meiryo UI" panose="020B0604030504040204" pitchFamily="50" charset="-128"/>
            </a:endParaRPr>
          </a:p>
          <a:p>
            <a:pPr algn="ctr"/>
            <a:r>
              <a:rPr lang="en-US" altLang="ja-JP" sz="2000" dirty="0" smtClean="0">
                <a:solidFill>
                  <a:srgbClr val="FF0000"/>
                </a:solidFill>
                <a:latin typeface="Meiryo UI" panose="020B0604030504040204" pitchFamily="50" charset="-128"/>
                <a:ea typeface="Meiryo UI" panose="020B0604030504040204" pitchFamily="50" charset="-128"/>
              </a:rPr>
              <a:t>※</a:t>
            </a:r>
            <a:r>
              <a:rPr lang="ja-JP" altLang="en-US" sz="2000" dirty="0" smtClean="0">
                <a:solidFill>
                  <a:srgbClr val="FF0000"/>
                </a:solidFill>
                <a:latin typeface="Meiryo UI" panose="020B0604030504040204" pitchFamily="50" charset="-128"/>
                <a:ea typeface="Meiryo UI" panose="020B0604030504040204" pitchFamily="50" charset="-128"/>
              </a:rPr>
              <a:t>査定時に土砂撤去済の場合、</a:t>
            </a:r>
            <a:endParaRPr lang="en-US" altLang="ja-JP" sz="2000" dirty="0" smtClean="0">
              <a:solidFill>
                <a:srgbClr val="FF0000"/>
              </a:solidFill>
              <a:latin typeface="Meiryo UI" panose="020B0604030504040204" pitchFamily="50" charset="-128"/>
              <a:ea typeface="Meiryo UI" panose="020B0604030504040204" pitchFamily="50" charset="-128"/>
            </a:endParaRPr>
          </a:p>
          <a:p>
            <a:r>
              <a:rPr lang="ja-JP" altLang="en-US" sz="2000" b="1" dirty="0" smtClean="0">
                <a:solidFill>
                  <a:srgbClr val="FF0000"/>
                </a:solidFill>
                <a:latin typeface="Meiryo UI" panose="020B0604030504040204" pitchFamily="50" charset="-128"/>
                <a:ea typeface="Meiryo UI" panose="020B0604030504040204" pitchFamily="50" charset="-128"/>
              </a:rPr>
              <a:t>      </a:t>
            </a:r>
            <a:r>
              <a:rPr lang="ja-JP" altLang="en-US" sz="2000" b="1" u="sng" dirty="0" smtClean="0">
                <a:solidFill>
                  <a:srgbClr val="FF0000"/>
                </a:solidFill>
                <a:latin typeface="Meiryo UI" panose="020B0604030504040204" pitchFamily="50" charset="-128"/>
                <a:ea typeface="Meiryo UI" panose="020B0604030504040204" pitchFamily="50" charset="-128"/>
              </a:rPr>
              <a:t>土砂の痕跡の確認</a:t>
            </a:r>
            <a:r>
              <a:rPr lang="ja-JP" altLang="en-US" sz="2000" dirty="0" smtClean="0">
                <a:solidFill>
                  <a:srgbClr val="FF0000"/>
                </a:solidFill>
                <a:latin typeface="Meiryo UI" panose="020B0604030504040204" pitchFamily="50" charset="-128"/>
                <a:ea typeface="Meiryo UI" panose="020B0604030504040204" pitchFamily="50" charset="-128"/>
              </a:rPr>
              <a:t>が必要</a:t>
            </a:r>
            <a:r>
              <a:rPr lang="ja-JP" altLang="en-US" sz="2000" dirty="0">
                <a:solidFill>
                  <a:schemeClr val="tx2"/>
                </a:solidFill>
                <a:latin typeface="Meiryo UI" panose="020B0604030504040204" pitchFamily="50" charset="-128"/>
                <a:ea typeface="Meiryo UI" panose="020B0604030504040204" pitchFamily="50" charset="-128"/>
              </a:rPr>
              <a:t>　　</a:t>
            </a:r>
            <a:r>
              <a:rPr lang="ja-JP" altLang="en-US" sz="1800" dirty="0">
                <a:solidFill>
                  <a:schemeClr val="tx2"/>
                </a:solidFill>
                <a:latin typeface="HGPｺﾞｼｯｸE" pitchFamily="50" charset="-128"/>
                <a:ea typeface="HGPｺﾞｼｯｸE" pitchFamily="50" charset="-128"/>
              </a:rPr>
              <a:t>　　　　　　　　</a:t>
            </a:r>
          </a:p>
        </p:txBody>
      </p:sp>
      <p:sp>
        <p:nvSpPr>
          <p:cNvPr id="11" name="Rectangle 5"/>
          <p:cNvSpPr>
            <a:spLocks noChangeArrowheads="1"/>
          </p:cNvSpPr>
          <p:nvPr/>
        </p:nvSpPr>
        <p:spPr bwMode="auto">
          <a:xfrm>
            <a:off x="1166968" y="5190998"/>
            <a:ext cx="7010263" cy="1207989"/>
          </a:xfrm>
          <a:prstGeom prst="roundRect">
            <a:avLst/>
          </a:prstGeom>
          <a:solidFill>
            <a:srgbClr val="FF0000"/>
          </a:solidFill>
          <a:ln w="19050">
            <a:solidFill>
              <a:srgbClr val="FF0000"/>
            </a:solidFill>
            <a:prstDash val="solid"/>
            <a:miter lim="800000"/>
            <a:headEnd/>
            <a:tailEnd/>
          </a:ln>
        </p:spPr>
        <p:txBody>
          <a:bodyPr wrap="square" anchor="ctr" anchorCtr="0">
            <a:noAutofit/>
          </a:bodyPr>
          <a:lstStyle/>
          <a:p>
            <a:pPr algn="ctr"/>
            <a:r>
              <a:rPr lang="ja-JP" altLang="en-US" sz="1800" dirty="0" smtClean="0">
                <a:solidFill>
                  <a:schemeClr val="bg1"/>
                </a:solidFill>
                <a:latin typeface="Meiryo UI" panose="020B0604030504040204" pitchFamily="50" charset="-128"/>
                <a:ea typeface="Meiryo UI" panose="020B0604030504040204" pitchFamily="50" charset="-128"/>
              </a:rPr>
              <a:t>査定時に痕跡が残っていない可能性も考えられる</a:t>
            </a:r>
            <a:endParaRPr lang="en-US" altLang="ja-JP" sz="1800" dirty="0" smtClean="0">
              <a:solidFill>
                <a:schemeClr val="bg1"/>
              </a:solidFill>
              <a:latin typeface="Meiryo UI" panose="020B0604030504040204" pitchFamily="50" charset="-128"/>
              <a:ea typeface="Meiryo UI" panose="020B0604030504040204" pitchFamily="50" charset="-128"/>
            </a:endParaRPr>
          </a:p>
          <a:p>
            <a:pPr algn="ctr"/>
            <a:endParaRPr lang="en-US" altLang="ja-JP" dirty="0">
              <a:solidFill>
                <a:schemeClr val="bg1"/>
              </a:solidFill>
              <a:latin typeface="Meiryo UI" panose="020B0604030504040204" pitchFamily="50" charset="-128"/>
              <a:ea typeface="Meiryo UI" panose="020B0604030504040204" pitchFamily="50" charset="-128"/>
            </a:endParaRPr>
          </a:p>
          <a:p>
            <a:pPr algn="ctr"/>
            <a:r>
              <a:rPr lang="ja-JP" altLang="en-US" sz="3600" u="sng" dirty="0" smtClean="0">
                <a:solidFill>
                  <a:schemeClr val="bg1"/>
                </a:solidFill>
                <a:latin typeface="Meiryo UI" panose="020B0604030504040204" pitchFamily="50" charset="-128"/>
                <a:ea typeface="Meiryo UI" panose="020B0604030504040204" pitchFamily="50" charset="-128"/>
              </a:rPr>
              <a:t>とにかく、写真を撮っておく！</a:t>
            </a:r>
            <a:r>
              <a:rPr lang="ja-JP" altLang="en-US" sz="1800" dirty="0">
                <a:solidFill>
                  <a:schemeClr val="bg1"/>
                </a:solidFill>
                <a:latin typeface="Meiryo UI" panose="020B0604030504040204" pitchFamily="50" charset="-128"/>
                <a:ea typeface="Meiryo UI" panose="020B0604030504040204" pitchFamily="50" charset="-128"/>
              </a:rPr>
              <a:t>　　　</a:t>
            </a:r>
          </a:p>
        </p:txBody>
      </p:sp>
      <p:sp>
        <p:nvSpPr>
          <p:cNvPr id="13" name="Rectangle 2"/>
          <p:cNvSpPr txBox="1">
            <a:spLocks noChangeArrowheads="1"/>
          </p:cNvSpPr>
          <p:nvPr/>
        </p:nvSpPr>
        <p:spPr bwMode="auto">
          <a:xfrm>
            <a:off x="179512" y="574164"/>
            <a:ext cx="2921139" cy="33855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0" cap="none" spc="0" normalizeH="0" baseline="0" noProof="0" dirty="0" smtClean="0">
                <a:ln>
                  <a:noFill/>
                </a:ln>
                <a:uLnTx/>
                <a:uFillTx/>
                <a:latin typeface="Meiryo UI" panose="020B0604030504040204" pitchFamily="50" charset="-128"/>
                <a:ea typeface="Meiryo UI" panose="020B0604030504040204" pitchFamily="50" charset="-128"/>
                <a:cs typeface="+mj-cs"/>
              </a:rPr>
              <a:t>【</a:t>
            </a:r>
            <a:r>
              <a:rPr kumimoji="1" lang="ja-JP" altLang="en-US" sz="1600" b="0" i="0" u="none" strike="noStrike" kern="0" cap="none" spc="0" normalizeH="0" baseline="0" noProof="0" dirty="0" smtClean="0">
                <a:ln>
                  <a:noFill/>
                </a:ln>
                <a:uLnTx/>
                <a:uFillTx/>
                <a:latin typeface="Meiryo UI" panose="020B0604030504040204" pitchFamily="50" charset="-128"/>
                <a:ea typeface="Meiryo UI" panose="020B0604030504040204" pitchFamily="50" charset="-128"/>
                <a:cs typeface="+mj-cs"/>
              </a:rPr>
              <a:t>堆積土厚の計測例</a:t>
            </a:r>
            <a:r>
              <a:rPr kumimoji="1" lang="en-US" altLang="ja-JP" sz="1600" b="0" i="0" u="none" strike="noStrike" kern="0" cap="none" spc="0" normalizeH="0" baseline="0" noProof="0" dirty="0" smtClean="0">
                <a:ln>
                  <a:noFill/>
                </a:ln>
                <a:uLnTx/>
                <a:uFillTx/>
                <a:latin typeface="Meiryo UI" panose="020B0604030504040204" pitchFamily="50" charset="-128"/>
                <a:ea typeface="Meiryo UI" panose="020B0604030504040204" pitchFamily="50" charset="-128"/>
                <a:cs typeface="+mj-cs"/>
              </a:rPr>
              <a:t>】</a:t>
            </a:r>
          </a:p>
        </p:txBody>
      </p:sp>
      <p:sp useBgFill="1">
        <p:nvSpPr>
          <p:cNvPr id="17" name="テキスト ボックス 16"/>
          <p:cNvSpPr txBox="1"/>
          <p:nvPr/>
        </p:nvSpPr>
        <p:spPr>
          <a:xfrm>
            <a:off x="7236296" y="0"/>
            <a:ext cx="1907704" cy="338554"/>
          </a:xfrm>
          <a:prstGeom prst="rect">
            <a:avLst/>
          </a:prstGeom>
        </p:spPr>
        <p:txBody>
          <a:bodyPr wrap="square" rtlCol="0">
            <a:spAutoFit/>
          </a:bodyPr>
          <a:lstStyle/>
          <a:p>
            <a:endParaRPr kumimoji="1" lang="ja-JP" altLang="en-US" sz="1600" dirty="0"/>
          </a:p>
        </p:txBody>
      </p:sp>
      <p:cxnSp>
        <p:nvCxnSpPr>
          <p:cNvPr id="5" name="直線矢印コネクタ 4"/>
          <p:cNvCxnSpPr/>
          <p:nvPr/>
        </p:nvCxnSpPr>
        <p:spPr>
          <a:xfrm flipH="1">
            <a:off x="6468386" y="2656922"/>
            <a:ext cx="671723" cy="1364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6468385" y="1987172"/>
            <a:ext cx="671723" cy="1364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949690" y="1587623"/>
            <a:ext cx="2093843" cy="707886"/>
          </a:xfrm>
          <a:prstGeom prst="rect">
            <a:avLst/>
          </a:prstGeom>
          <a:noFill/>
        </p:spPr>
        <p:txBody>
          <a:bodyPr wrap="none" rtlCol="0">
            <a:spAutoFit/>
          </a:bodyPr>
          <a:lstStyle/>
          <a:p>
            <a:r>
              <a:rPr kumimoji="1" lang="en-US" altLang="ja-JP" sz="4000" b="1" dirty="0" smtClean="0">
                <a:solidFill>
                  <a:srgbClr val="FF0000"/>
                </a:solidFill>
                <a:latin typeface="ＭＳ ゴシック" panose="020B0609070205080204" pitchFamily="49" charset="-128"/>
                <a:ea typeface="ＭＳ ゴシック" panose="020B0609070205080204" pitchFamily="49" charset="-128"/>
              </a:rPr>
              <a:t>×</a:t>
            </a:r>
            <a:r>
              <a:rPr kumimoji="1" lang="ja-JP" altLang="en-US" b="1" dirty="0" smtClean="0">
                <a:solidFill>
                  <a:schemeClr val="bg1"/>
                </a:solidFill>
                <a:latin typeface="ＭＳ ゴシック" panose="020B0609070205080204" pitchFamily="49" charset="-128"/>
                <a:ea typeface="ＭＳ ゴシック" panose="020B0609070205080204" pitchFamily="49" charset="-128"/>
              </a:rPr>
              <a:t>（水の痕跡）</a:t>
            </a:r>
            <a:endParaRPr kumimoji="1" lang="ja-JP" altLang="en-US" b="1" dirty="0">
              <a:solidFill>
                <a:schemeClr val="bg1"/>
              </a:solidFill>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6979911" y="2354458"/>
            <a:ext cx="2044149" cy="584775"/>
          </a:xfrm>
          <a:prstGeom prst="rect">
            <a:avLst/>
          </a:prstGeom>
          <a:noFill/>
        </p:spPr>
        <p:txBody>
          <a:bodyPr wrap="none" rtlCol="0">
            <a:spAutoFit/>
          </a:bodyPr>
          <a:lstStyle/>
          <a:p>
            <a:r>
              <a:rPr kumimoji="1" lang="ja-JP" altLang="en-US" sz="3200" b="1" dirty="0" smtClean="0">
                <a:solidFill>
                  <a:srgbClr val="FF0000"/>
                </a:solidFill>
                <a:latin typeface="ＭＳ ゴシック" panose="020B0609070205080204" pitchFamily="49" charset="-128"/>
                <a:ea typeface="ＭＳ ゴシック" panose="020B0609070205080204" pitchFamily="49" charset="-128"/>
              </a:rPr>
              <a:t>○</a:t>
            </a:r>
            <a:r>
              <a:rPr kumimoji="1" lang="ja-JP" altLang="en-US" sz="1600" b="1" dirty="0" smtClean="0">
                <a:solidFill>
                  <a:schemeClr val="bg1"/>
                </a:solidFill>
                <a:latin typeface="ＭＳ ゴシック" panose="020B0609070205080204" pitchFamily="49" charset="-128"/>
                <a:ea typeface="ＭＳ ゴシック" panose="020B0609070205080204" pitchFamily="49" charset="-128"/>
              </a:rPr>
              <a:t>（土砂の痕跡）</a:t>
            </a:r>
            <a:endParaRPr kumimoji="1" lang="ja-JP" altLang="en-US" sz="1600" b="1" dirty="0">
              <a:solidFill>
                <a:schemeClr val="bg1"/>
              </a:solidFill>
              <a:latin typeface="ＭＳ ゴシック" panose="020B0609070205080204" pitchFamily="49" charset="-128"/>
              <a:ea typeface="ＭＳ ゴシック" panose="020B0609070205080204" pitchFamily="49" charset="-128"/>
            </a:endParaRPr>
          </a:p>
        </p:txBody>
      </p:sp>
      <p:cxnSp>
        <p:nvCxnSpPr>
          <p:cNvPr id="14" name="直線矢印コネクタ 13"/>
          <p:cNvCxnSpPr/>
          <p:nvPr/>
        </p:nvCxnSpPr>
        <p:spPr>
          <a:xfrm flipH="1">
            <a:off x="2335377" y="2295736"/>
            <a:ext cx="440362" cy="8616"/>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680203" y="2097422"/>
            <a:ext cx="2044149" cy="369332"/>
          </a:xfrm>
          <a:prstGeom prst="rect">
            <a:avLst/>
          </a:prstGeom>
          <a:noFill/>
        </p:spPr>
        <p:txBody>
          <a:bodyPr wrap="none" rtlCol="0">
            <a:spAutoFit/>
          </a:bodyPr>
          <a:lstStyle/>
          <a:p>
            <a:r>
              <a:rPr kumimoji="1" lang="ja-JP" altLang="en-US" b="1" dirty="0" smtClean="0">
                <a:solidFill>
                  <a:schemeClr val="bg1"/>
                </a:solidFill>
                <a:latin typeface="ＭＳ ゴシック" panose="020B0609070205080204" pitchFamily="49" charset="-128"/>
                <a:ea typeface="ＭＳ ゴシック" panose="020B0609070205080204" pitchFamily="49" charset="-128"/>
              </a:rPr>
              <a:t>（堆積した土砂）</a:t>
            </a:r>
            <a:endParaRPr kumimoji="1" lang="ja-JP" altLang="en-US" b="1" dirty="0">
              <a:solidFill>
                <a:schemeClr val="bg1"/>
              </a:solidFill>
              <a:latin typeface="ＭＳ ゴシック" panose="020B0609070205080204" pitchFamily="49" charset="-128"/>
              <a:ea typeface="ＭＳ ゴシック" panose="020B0609070205080204" pitchFamily="49" charset="-128"/>
            </a:endParaRPr>
          </a:p>
        </p:txBody>
      </p:sp>
      <p:sp>
        <p:nvSpPr>
          <p:cNvPr id="18"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９．堆積土砂排除事業 （査定にあたっての留意事項）</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26</a:t>
            </a:fld>
            <a:endParaRPr lang="en-US" altLang="ja-JP"/>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p:cNvGrpSpPr/>
          <p:nvPr/>
        </p:nvGrpSpPr>
        <p:grpSpPr>
          <a:xfrm>
            <a:off x="299715" y="1958269"/>
            <a:ext cx="5012877" cy="4585321"/>
            <a:chOff x="299715" y="2012031"/>
            <a:chExt cx="5012877" cy="4585321"/>
          </a:xfrm>
        </p:grpSpPr>
        <p:pic>
          <p:nvPicPr>
            <p:cNvPr id="2" name="図 1"/>
            <p:cNvPicPr>
              <a:picLocks noChangeAspect="1"/>
            </p:cNvPicPr>
            <p:nvPr/>
          </p:nvPicPr>
          <p:blipFill rotWithShape="1">
            <a:blip r:embed="rId3"/>
            <a:srcRect l="969" r="684"/>
            <a:stretch/>
          </p:blipFill>
          <p:spPr>
            <a:xfrm>
              <a:off x="328613" y="2012031"/>
              <a:ext cx="4929187" cy="4585321"/>
            </a:xfrm>
            <a:prstGeom prst="rect">
              <a:avLst/>
            </a:prstGeom>
          </p:spPr>
        </p:pic>
        <p:cxnSp>
          <p:nvCxnSpPr>
            <p:cNvPr id="37" name="直線コネクタ 36"/>
            <p:cNvCxnSpPr/>
            <p:nvPr/>
          </p:nvCxnSpPr>
          <p:spPr>
            <a:xfrm>
              <a:off x="299715" y="2511945"/>
              <a:ext cx="501287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タイトル 1"/>
          <p:cNvSpPr txBox="1">
            <a:spLocks/>
          </p:cNvSpPr>
          <p:nvPr/>
        </p:nvSpPr>
        <p:spPr>
          <a:xfrm>
            <a:off x="0" y="-556159"/>
            <a:ext cx="9144000"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sz="2600" kern="0" dirty="0" smtClean="0"/>
              <a:t> 12</a:t>
            </a:r>
            <a:r>
              <a:rPr lang="ja-JP" altLang="en-US" sz="2600" kern="0" dirty="0" err="1" smtClean="0"/>
              <a:t>．</a:t>
            </a:r>
            <a:r>
              <a:rPr lang="ja-JP" altLang="en-US" sz="2600" kern="0" dirty="0" smtClean="0"/>
              <a:t>活動</a:t>
            </a:r>
            <a:r>
              <a:rPr lang="ja-JP" altLang="en-US" sz="2600" kern="0" dirty="0"/>
              <a:t>火山対策特別措置法の</a:t>
            </a:r>
            <a:r>
              <a:rPr lang="ja-JP" altLang="en-US" sz="2600" kern="0" dirty="0" smtClean="0"/>
              <a:t>概要　</a:t>
            </a:r>
            <a:r>
              <a:rPr lang="ja-JP" altLang="en-US" sz="1800" kern="0" dirty="0" smtClean="0"/>
              <a:t>（</a:t>
            </a:r>
            <a:r>
              <a:rPr lang="ja-JP" altLang="en-US" sz="1800" kern="0" dirty="0"/>
              <a:t>内閣府ＨＰより</a:t>
            </a:r>
            <a:r>
              <a:rPr lang="ja-JP" altLang="en-US" sz="1800" kern="0" dirty="0" smtClean="0"/>
              <a:t>）</a:t>
            </a:r>
            <a:endParaRPr lang="ja-JP" altLang="en-US" sz="1800" kern="0" dirty="0"/>
          </a:p>
        </p:txBody>
      </p:sp>
      <p:pic>
        <p:nvPicPr>
          <p:cNvPr id="21" name="図 20"/>
          <p:cNvPicPr>
            <a:picLocks noChangeAspect="1"/>
          </p:cNvPicPr>
          <p:nvPr/>
        </p:nvPicPr>
        <p:blipFill rotWithShape="1">
          <a:blip r:embed="rId4"/>
          <a:srcRect b="1995"/>
          <a:stretch/>
        </p:blipFill>
        <p:spPr>
          <a:xfrm>
            <a:off x="147729" y="548680"/>
            <a:ext cx="8920071" cy="1279829"/>
          </a:xfrm>
          <a:prstGeom prst="rect">
            <a:avLst/>
          </a:prstGeom>
        </p:spPr>
      </p:pic>
      <p:pic>
        <p:nvPicPr>
          <p:cNvPr id="22" name="図 21"/>
          <p:cNvPicPr>
            <a:picLocks noChangeAspect="1"/>
          </p:cNvPicPr>
          <p:nvPr/>
        </p:nvPicPr>
        <p:blipFill>
          <a:blip r:embed="rId5"/>
          <a:stretch>
            <a:fillRect/>
          </a:stretch>
        </p:blipFill>
        <p:spPr>
          <a:xfrm>
            <a:off x="5448360" y="3663270"/>
            <a:ext cx="3476182" cy="2178138"/>
          </a:xfrm>
          <a:prstGeom prst="rect">
            <a:avLst/>
          </a:prstGeom>
        </p:spPr>
      </p:pic>
      <p:pic>
        <p:nvPicPr>
          <p:cNvPr id="33" name="図 32"/>
          <p:cNvPicPr>
            <a:picLocks noChangeAspect="1"/>
          </p:cNvPicPr>
          <p:nvPr/>
        </p:nvPicPr>
        <p:blipFill>
          <a:blip r:embed="rId6"/>
          <a:stretch>
            <a:fillRect/>
          </a:stretch>
        </p:blipFill>
        <p:spPr>
          <a:xfrm>
            <a:off x="5448359" y="2079094"/>
            <a:ext cx="3486469" cy="1517589"/>
          </a:xfrm>
          <a:prstGeom prst="rect">
            <a:avLst/>
          </a:prstGeom>
        </p:spPr>
      </p:pic>
      <p:sp>
        <p:nvSpPr>
          <p:cNvPr id="35" name="正方形/長方形 34"/>
          <p:cNvSpPr/>
          <p:nvPr/>
        </p:nvSpPr>
        <p:spPr>
          <a:xfrm>
            <a:off x="5436096" y="5877272"/>
            <a:ext cx="3441012" cy="83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80975" indent="-180975">
              <a:lnSpc>
                <a:spcPts val="1000"/>
              </a:lnSpc>
              <a:spcBef>
                <a:spcPts val="0"/>
              </a:spcBef>
              <a:spcAft>
                <a:spcPts val="100"/>
              </a:spcAft>
              <a:buFont typeface="HG創英角ｺﾞｼｯｸUB" panose="020B0909000000000000" pitchFamily="49" charset="-128"/>
              <a:buChar char="○"/>
            </a:pPr>
            <a:r>
              <a:rPr lang="ja-JP" altLang="en-US" sz="1000" dirty="0" smtClean="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自治体</a:t>
            </a:r>
            <a:r>
              <a:rPr lang="ja-JP" altLang="en-US"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による登山者等の情報把握や登山者等の安全確保に関する努力義務（第</a:t>
            </a:r>
            <a:r>
              <a:rPr lang="en-US" altLang="ja-JP"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11</a:t>
            </a:r>
            <a:r>
              <a:rPr lang="ja-JP" altLang="en-US"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条</a:t>
            </a:r>
            <a:r>
              <a:rPr lang="ja-JP" altLang="en-US" sz="1000" dirty="0" smtClean="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a:t>
            </a:r>
            <a:endParaRPr lang="en-US" altLang="ja-JP" sz="1000" dirty="0" smtClean="0">
              <a:solidFill>
                <a:schemeClr val="tx1">
                  <a:lumMod val="95000"/>
                  <a:lumOff val="5000"/>
                </a:schemeClr>
              </a:solidFill>
              <a:latin typeface="HG創英角ｺﾞｼｯｸUB" panose="020B0909000000000000" pitchFamily="49" charset="-128"/>
              <a:ea typeface="HG創英角ｺﾞｼｯｸUB" panose="020B0909000000000000" pitchFamily="49" charset="-128"/>
            </a:endParaRPr>
          </a:p>
          <a:p>
            <a:pPr marL="171450" indent="-171450">
              <a:lnSpc>
                <a:spcPts val="1000"/>
              </a:lnSpc>
              <a:spcBef>
                <a:spcPts val="0"/>
              </a:spcBef>
              <a:spcAft>
                <a:spcPts val="100"/>
              </a:spcAft>
              <a:buFont typeface="HG創英角ｺﾞｼｯｸUB" panose="020B0909000000000000" pitchFamily="49" charset="-128"/>
              <a:buChar char="○"/>
            </a:pPr>
            <a:r>
              <a:rPr lang="ja-JP" altLang="en-US" sz="1000" dirty="0" smtClean="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治山</a:t>
            </a:r>
            <a:r>
              <a:rPr lang="ja-JP" altLang="en-US"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・治水事業の推進（第</a:t>
            </a:r>
            <a:r>
              <a:rPr lang="en-US" altLang="ja-JP"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27</a:t>
            </a:r>
            <a:r>
              <a:rPr lang="ja-JP" altLang="en-US"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条</a:t>
            </a:r>
            <a:r>
              <a:rPr lang="ja-JP" altLang="en-US" sz="1000" dirty="0" smtClean="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a:t>
            </a:r>
            <a:endParaRPr lang="en-US" altLang="ja-JP" sz="1000" dirty="0" smtClean="0">
              <a:solidFill>
                <a:schemeClr val="tx1">
                  <a:lumMod val="95000"/>
                  <a:lumOff val="5000"/>
                </a:schemeClr>
              </a:solidFill>
              <a:latin typeface="HG創英角ｺﾞｼｯｸUB" panose="020B0909000000000000" pitchFamily="49" charset="-128"/>
              <a:ea typeface="HG創英角ｺﾞｼｯｸUB" panose="020B0909000000000000" pitchFamily="49" charset="-128"/>
            </a:endParaRPr>
          </a:p>
          <a:p>
            <a:pPr marL="182563" indent="-182563">
              <a:lnSpc>
                <a:spcPts val="1000"/>
              </a:lnSpc>
              <a:spcBef>
                <a:spcPts val="0"/>
              </a:spcBef>
              <a:spcAft>
                <a:spcPts val="100"/>
              </a:spcAft>
              <a:buFont typeface="HG創英角ｺﾞｼｯｸUB" panose="020B0909000000000000" pitchFamily="49" charset="-128"/>
              <a:buChar char="○"/>
            </a:pPr>
            <a:r>
              <a:rPr lang="ja-JP" altLang="en-US" sz="1000" dirty="0" smtClean="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人</a:t>
            </a:r>
            <a:r>
              <a:rPr lang="ja-JP" altLang="en-US"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の健康等に及ぼす影響の調査・研究の推進（第</a:t>
            </a:r>
            <a:r>
              <a:rPr lang="en-US" altLang="ja-JP"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29</a:t>
            </a:r>
            <a:r>
              <a:rPr lang="ja-JP" altLang="en-US"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条</a:t>
            </a:r>
            <a:r>
              <a:rPr lang="ja-JP" altLang="en-US" sz="1000" dirty="0" smtClean="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a:t>
            </a:r>
            <a:endParaRPr lang="en-US" altLang="ja-JP" sz="1000" dirty="0" smtClean="0">
              <a:solidFill>
                <a:schemeClr val="tx1">
                  <a:lumMod val="95000"/>
                  <a:lumOff val="5000"/>
                </a:schemeClr>
              </a:solidFill>
              <a:latin typeface="HG創英角ｺﾞｼｯｸUB" panose="020B0909000000000000" pitchFamily="49" charset="-128"/>
              <a:ea typeface="HG創英角ｺﾞｼｯｸUB" panose="020B0909000000000000" pitchFamily="49" charset="-128"/>
            </a:endParaRPr>
          </a:p>
          <a:p>
            <a:pPr marL="171450" indent="-171450">
              <a:lnSpc>
                <a:spcPts val="1000"/>
              </a:lnSpc>
              <a:spcBef>
                <a:spcPts val="0"/>
              </a:spcBef>
              <a:spcAft>
                <a:spcPts val="100"/>
              </a:spcAft>
              <a:buFont typeface="HG創英角ｺﾞｼｯｸUB" panose="020B0909000000000000" pitchFamily="49" charset="-128"/>
              <a:buChar char="○"/>
            </a:pPr>
            <a:r>
              <a:rPr lang="ja-JP" altLang="en-US" sz="1000" dirty="0" smtClean="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研究</a:t>
            </a:r>
            <a:r>
              <a:rPr lang="ja-JP" altLang="en-US"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観測体制の整備、研究機関相互の連携の強化、火山専門家の育成・確保（第</a:t>
            </a:r>
            <a:r>
              <a:rPr lang="en-US" altLang="ja-JP"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30</a:t>
            </a:r>
            <a:r>
              <a:rPr lang="ja-JP" altLang="en-US"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rPr>
              <a:t>条）</a:t>
            </a:r>
            <a:endParaRPr kumimoji="1" lang="ja-JP" altLang="en-US" sz="1000" dirty="0">
              <a:solidFill>
                <a:schemeClr val="tx1">
                  <a:lumMod val="95000"/>
                  <a:lumOff val="5000"/>
                </a:schemeClr>
              </a:solidFill>
              <a:latin typeface="HG創英角ｺﾞｼｯｸUB" panose="020B0909000000000000" pitchFamily="49" charset="-128"/>
              <a:ea typeface="HG創英角ｺﾞｼｯｸUB" panose="020B0909000000000000" pitchFamily="49" charset="-128"/>
            </a:endParaRPr>
          </a:p>
        </p:txBody>
      </p:sp>
      <p:sp>
        <p:nvSpPr>
          <p:cNvPr id="29" name="正方形/長方形 28"/>
          <p:cNvSpPr/>
          <p:nvPr/>
        </p:nvSpPr>
        <p:spPr>
          <a:xfrm>
            <a:off x="208062" y="2007086"/>
            <a:ext cx="8828434" cy="4744234"/>
          </a:xfrm>
          <a:prstGeom prst="rect">
            <a:avLst/>
          </a:prstGeom>
          <a:noFill/>
          <a:ln w="38100">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p:cNvPicPr>
            <a:picLocks noChangeAspect="1"/>
          </p:cNvPicPr>
          <p:nvPr/>
        </p:nvPicPr>
        <p:blipFill>
          <a:blip r:embed="rId7"/>
          <a:stretch>
            <a:fillRect/>
          </a:stretch>
        </p:blipFill>
        <p:spPr>
          <a:xfrm>
            <a:off x="147378" y="1867422"/>
            <a:ext cx="1168656" cy="355688"/>
          </a:xfrm>
          <a:prstGeom prst="rect">
            <a:avLst/>
          </a:prstGeom>
        </p:spPr>
      </p:pic>
      <p:sp>
        <p:nvSpPr>
          <p:cNvPr id="3" name="正方形/長方形 2"/>
          <p:cNvSpPr/>
          <p:nvPr/>
        </p:nvSpPr>
        <p:spPr>
          <a:xfrm>
            <a:off x="5397401" y="3625258"/>
            <a:ext cx="3556477" cy="749753"/>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１０．降灰除去事業　</a:t>
            </a:r>
            <a:r>
              <a:rPr lang="ja-JP" altLang="en-US" sz="2000" kern="0" dirty="0" smtClean="0"/>
              <a:t>（活動火山対策特別措置法の概要　内閣府</a:t>
            </a:r>
            <a:r>
              <a:rPr lang="en-US" altLang="ja-JP" sz="2000" kern="0" dirty="0" smtClean="0"/>
              <a:t>HP</a:t>
            </a:r>
            <a:r>
              <a:rPr lang="ja-JP" altLang="en-US" sz="2000" kern="0" dirty="0" smtClean="0"/>
              <a:t>より）</a:t>
            </a:r>
            <a:endParaRPr lang="ja-JP" altLang="en-US" sz="2600" kern="0" dirty="0"/>
          </a:p>
        </p:txBody>
      </p:sp>
      <p:sp>
        <p:nvSpPr>
          <p:cNvPr id="4" name="スライド番号プレースホルダー 3"/>
          <p:cNvSpPr>
            <a:spLocks noGrp="1"/>
          </p:cNvSpPr>
          <p:nvPr>
            <p:ph type="sldNum" sz="quarter" idx="12"/>
          </p:nvPr>
        </p:nvSpPr>
        <p:spPr/>
        <p:txBody>
          <a:bodyPr/>
          <a:lstStyle/>
          <a:p>
            <a:pPr>
              <a:defRPr/>
            </a:pPr>
            <a:fld id="{893F5A36-5605-494D-9191-21C9E0C89EDB}" type="slidenum">
              <a:rPr lang="en-US" altLang="ja-JP" smtClean="0"/>
              <a:pPr>
                <a:defRPr/>
              </a:pPr>
              <a:t>27</a:t>
            </a:fld>
            <a:endParaRPr lang="en-US" altLang="ja-JP"/>
          </a:p>
        </p:txBody>
      </p:sp>
    </p:spTree>
    <p:extLst>
      <p:ext uri="{BB962C8B-B14F-4D97-AF65-F5344CB8AC3E}">
        <p14:creationId xmlns:p14="http://schemas.microsoft.com/office/powerpoint/2010/main" val="977805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テキスト ボックス 4"/>
          <p:cNvSpPr txBox="1">
            <a:spLocks noChangeArrowheads="1"/>
          </p:cNvSpPr>
          <p:nvPr/>
        </p:nvSpPr>
        <p:spPr bwMode="auto">
          <a:xfrm>
            <a:off x="0" y="615954"/>
            <a:ext cx="9144000" cy="5816977"/>
          </a:xfrm>
          <a:prstGeom prst="roundRect">
            <a:avLst>
              <a:gd name="adj" fmla="val 1560"/>
            </a:avLst>
          </a:prstGeom>
          <a:noFill/>
          <a:ln w="9525">
            <a:noFill/>
            <a:miter lim="800000"/>
            <a:headEnd/>
            <a:tailEnd/>
          </a:ln>
        </p:spPr>
        <p:txBody>
          <a:bodyPr wrap="square">
            <a:spAutoFit/>
          </a:bodyPr>
          <a:lstStyle/>
          <a:p>
            <a:pPr>
              <a:defRPr/>
            </a:pPr>
            <a:r>
              <a:rPr lang="ja-JP" altLang="ja-JP" b="1" dirty="0" smtClean="0">
                <a:latin typeface="ＭＳ ゴシック" pitchFamily="49" charset="-128"/>
                <a:ea typeface="ＭＳ ゴシック" pitchFamily="49" charset="-128"/>
              </a:rPr>
              <a:t>【</a:t>
            </a:r>
            <a:r>
              <a:rPr lang="ja-JP" altLang="en-US" b="1" dirty="0">
                <a:latin typeface="ＭＳ ゴシック" pitchFamily="49" charset="-128"/>
                <a:ea typeface="ＭＳ ゴシック" pitchFamily="49" charset="-128"/>
              </a:rPr>
              <a:t>事業概要</a:t>
            </a:r>
            <a:r>
              <a:rPr lang="ja-JP" altLang="ja-JP" b="1" dirty="0">
                <a:latin typeface="ＭＳ ゴシック" pitchFamily="49" charset="-128"/>
                <a:ea typeface="ＭＳ ゴシック" pitchFamily="49" charset="-128"/>
              </a:rPr>
              <a:t>】</a:t>
            </a:r>
            <a:endParaRPr lang="en-US" altLang="ja-JP" b="1" dirty="0">
              <a:latin typeface="ＭＳ ゴシック" pitchFamily="49" charset="-128"/>
              <a:ea typeface="ＭＳ ゴシック" pitchFamily="49" charset="-128"/>
            </a:endParaRPr>
          </a:p>
          <a:p>
            <a:pPr marL="355600" indent="-88900">
              <a:defRPr/>
            </a:pPr>
            <a:r>
              <a:rPr lang="ja-JP" altLang="en-US" dirty="0">
                <a:latin typeface="ＭＳ ゴシック" pitchFamily="49" charset="-128"/>
                <a:ea typeface="ＭＳ ゴシック" pitchFamily="49" charset="-128"/>
              </a:rPr>
              <a:t>　活動火山対策特別措置法</a:t>
            </a:r>
            <a:r>
              <a:rPr lang="ja-JP" altLang="en-US" dirty="0" smtClean="0">
                <a:latin typeface="ＭＳ ゴシック" pitchFamily="49" charset="-128"/>
                <a:ea typeface="ＭＳ ゴシック" pitchFamily="49" charset="-128"/>
              </a:rPr>
              <a:t>第</a:t>
            </a:r>
            <a:r>
              <a:rPr lang="en-US" altLang="ja-JP" dirty="0" smtClean="0">
                <a:latin typeface="ＭＳ ゴシック" pitchFamily="49" charset="-128"/>
                <a:ea typeface="ＭＳ ゴシック" pitchFamily="49" charset="-128"/>
              </a:rPr>
              <a:t>22</a:t>
            </a:r>
            <a:r>
              <a:rPr lang="ja-JP" altLang="en-US" dirty="0" smtClean="0">
                <a:latin typeface="ＭＳ ゴシック" pitchFamily="49" charset="-128"/>
                <a:ea typeface="ＭＳ ゴシック" pitchFamily="49" charset="-128"/>
              </a:rPr>
              <a:t>条</a:t>
            </a:r>
            <a:r>
              <a:rPr lang="ja-JP" altLang="en-US" dirty="0">
                <a:latin typeface="ＭＳ ゴシック" pitchFamily="49" charset="-128"/>
                <a:ea typeface="ＭＳ ゴシック" pitchFamily="49" charset="-128"/>
              </a:rPr>
              <a:t>に基づき、火山の爆発</a:t>
            </a:r>
            <a:r>
              <a:rPr lang="ja-JP" altLang="en-US" dirty="0" smtClean="0">
                <a:latin typeface="ＭＳ ゴシック" pitchFamily="49" charset="-128"/>
                <a:ea typeface="ＭＳ ゴシック" pitchFamily="49" charset="-128"/>
              </a:rPr>
              <a:t>に伴い、年間を通じて多量</a:t>
            </a:r>
            <a:r>
              <a:rPr lang="ja-JP" altLang="en-US" dirty="0">
                <a:latin typeface="ＭＳ ゴシック" pitchFamily="49" charset="-128"/>
                <a:ea typeface="ＭＳ ゴシック" pitchFamily="49" charset="-128"/>
              </a:rPr>
              <a:t>の降灰があった</a:t>
            </a:r>
            <a:r>
              <a:rPr lang="ja-JP" altLang="en-US" dirty="0" smtClean="0">
                <a:latin typeface="ＭＳ ゴシック" pitchFamily="49" charset="-128"/>
                <a:ea typeface="ＭＳ ゴシック" pitchFamily="49" charset="-128"/>
              </a:rPr>
              <a:t>市町村の区域内</a:t>
            </a:r>
            <a:r>
              <a:rPr lang="ja-JP" altLang="en-US" dirty="0">
                <a:latin typeface="ＭＳ ゴシック" pitchFamily="49" charset="-128"/>
                <a:ea typeface="ＭＳ ゴシック" pitchFamily="49" charset="-128"/>
              </a:rPr>
              <a:t>の都市排水路、公園及び宅地について当該降灰の除去事業を実施した場合に国が補助。</a:t>
            </a:r>
            <a:endParaRPr lang="en-US" altLang="ja-JP" dirty="0">
              <a:latin typeface="ＭＳ ゴシック" pitchFamily="49" charset="-128"/>
              <a:ea typeface="ＭＳ ゴシック" pitchFamily="49" charset="-128"/>
            </a:endParaRPr>
          </a:p>
          <a:p>
            <a:pPr indent="444500">
              <a:defRPr/>
            </a:pPr>
            <a:r>
              <a:rPr lang="ja-JP" altLang="en-US" dirty="0">
                <a:latin typeface="ＭＳ ゴシック" pitchFamily="49" charset="-128"/>
                <a:ea typeface="ＭＳ ゴシック" pitchFamily="49" charset="-128"/>
              </a:rPr>
              <a:t>（道路・下水道は水管理・国土保全局が実施）</a:t>
            </a:r>
            <a:endParaRPr lang="en-US" altLang="ja-JP" sz="1400" dirty="0">
              <a:latin typeface="ＭＳ ゴシック" pitchFamily="49" charset="-128"/>
              <a:ea typeface="ＭＳ ゴシック" pitchFamily="49" charset="-128"/>
            </a:endParaRPr>
          </a:p>
          <a:p>
            <a:pPr>
              <a:defRPr/>
            </a:pPr>
            <a:endParaRPr lang="en-US" altLang="ja-JP" sz="1200" b="1" dirty="0">
              <a:latin typeface="ＭＳ ゴシック" pitchFamily="49" charset="-128"/>
              <a:ea typeface="ＭＳ ゴシック" pitchFamily="49" charset="-128"/>
            </a:endParaRPr>
          </a:p>
          <a:p>
            <a:pPr>
              <a:defRPr/>
            </a:pPr>
            <a:r>
              <a:rPr lang="ja-JP" altLang="ja-JP" b="1" dirty="0">
                <a:latin typeface="ＭＳ ゴシック" pitchFamily="49" charset="-128"/>
                <a:ea typeface="ＭＳ ゴシック" pitchFamily="49" charset="-128"/>
              </a:rPr>
              <a:t>【</a:t>
            </a:r>
            <a:r>
              <a:rPr lang="ja-JP" altLang="en-US" b="1" dirty="0">
                <a:latin typeface="ＭＳ ゴシック" pitchFamily="49" charset="-128"/>
                <a:ea typeface="ＭＳ ゴシック" pitchFamily="49" charset="-128"/>
              </a:rPr>
              <a:t>事業主体</a:t>
            </a:r>
            <a:r>
              <a:rPr lang="ja-JP" altLang="ja-JP" b="1"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　市町村</a:t>
            </a:r>
            <a:endParaRPr lang="en-US" altLang="ja-JP" dirty="0">
              <a:latin typeface="ＭＳ ゴシック" pitchFamily="49" charset="-128"/>
              <a:ea typeface="ＭＳ ゴシック" pitchFamily="49" charset="-128"/>
            </a:endParaRPr>
          </a:p>
          <a:p>
            <a:pPr>
              <a:defRPr/>
            </a:pPr>
            <a:endParaRPr lang="en-US" altLang="ja-JP" sz="1200" dirty="0">
              <a:latin typeface="ＭＳ ゴシック" pitchFamily="49" charset="-128"/>
              <a:ea typeface="ＭＳ ゴシック" pitchFamily="49" charset="-128"/>
            </a:endParaRPr>
          </a:p>
          <a:p>
            <a:pPr>
              <a:defRPr/>
            </a:pPr>
            <a:r>
              <a:rPr lang="ja-JP" altLang="ja-JP" b="1" dirty="0">
                <a:latin typeface="ＭＳ ゴシック" pitchFamily="49" charset="-128"/>
                <a:ea typeface="ＭＳ ゴシック" pitchFamily="49" charset="-128"/>
              </a:rPr>
              <a:t>【</a:t>
            </a:r>
            <a:r>
              <a:rPr lang="ja-JP" altLang="en-US" b="1" dirty="0">
                <a:latin typeface="ＭＳ ゴシック" pitchFamily="49" charset="-128"/>
                <a:ea typeface="ＭＳ ゴシック" pitchFamily="49" charset="-128"/>
              </a:rPr>
              <a:t>対象施設</a:t>
            </a:r>
            <a:r>
              <a:rPr lang="ja-JP" altLang="ja-JP" b="1"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　都市排水路、公園、宅地　</a:t>
            </a:r>
            <a:endParaRPr lang="en-US" altLang="ja-JP" dirty="0">
              <a:latin typeface="ＭＳ ゴシック" pitchFamily="49" charset="-128"/>
              <a:ea typeface="ＭＳ ゴシック" pitchFamily="49" charset="-128"/>
            </a:endParaRPr>
          </a:p>
          <a:p>
            <a:pPr>
              <a:defRPr/>
            </a:pPr>
            <a:endParaRPr lang="en-US" altLang="ja-JP" sz="1200" b="1" dirty="0">
              <a:latin typeface="ＭＳ ゴシック" pitchFamily="49" charset="-128"/>
              <a:ea typeface="ＭＳ ゴシック" pitchFamily="49" charset="-128"/>
            </a:endParaRPr>
          </a:p>
          <a:p>
            <a:pPr>
              <a:defRPr/>
            </a:pPr>
            <a:r>
              <a:rPr lang="ja-JP" altLang="ja-JP" b="1" dirty="0">
                <a:latin typeface="ＭＳ ゴシック" pitchFamily="49" charset="-128"/>
                <a:ea typeface="ＭＳ ゴシック" pitchFamily="49" charset="-128"/>
              </a:rPr>
              <a:t>【</a:t>
            </a:r>
            <a:r>
              <a:rPr lang="ja-JP" altLang="en-US" b="1" dirty="0">
                <a:latin typeface="ＭＳ ゴシック" pitchFamily="49" charset="-128"/>
                <a:ea typeface="ＭＳ ゴシック" pitchFamily="49" charset="-128"/>
              </a:rPr>
              <a:t>事業内容</a:t>
            </a:r>
            <a:r>
              <a:rPr lang="ja-JP" altLang="ja-JP" b="1" dirty="0">
                <a:latin typeface="ＭＳ ゴシック" pitchFamily="49" charset="-128"/>
                <a:ea typeface="ＭＳ ゴシック" pitchFamily="49" charset="-128"/>
              </a:rPr>
              <a:t>】</a:t>
            </a:r>
            <a:r>
              <a:rPr lang="ja-JP" altLang="en-US" b="1" dirty="0">
                <a:latin typeface="ＭＳ ゴシック" pitchFamily="49" charset="-128"/>
                <a:ea typeface="ＭＳ ゴシック" pitchFamily="49" charset="-128"/>
              </a:rPr>
              <a:t>　</a:t>
            </a:r>
            <a:r>
              <a:rPr lang="ja-JP" altLang="en-US" dirty="0">
                <a:latin typeface="ＭＳ ゴシック" pitchFamily="49" charset="-128"/>
                <a:ea typeface="ＭＳ ゴシック" pitchFamily="49" charset="-128"/>
              </a:rPr>
              <a:t>都市排水路、公園　→　降灰の収集、運搬、処分</a:t>
            </a:r>
            <a:endParaRPr lang="en-US" altLang="ja-JP" dirty="0">
              <a:latin typeface="ＭＳ ゴシック" pitchFamily="49" charset="-128"/>
              <a:ea typeface="ＭＳ ゴシック" pitchFamily="49" charset="-128"/>
            </a:endParaRPr>
          </a:p>
          <a:p>
            <a:pPr>
              <a:defRPr/>
            </a:pPr>
            <a:r>
              <a:rPr lang="ja-JP" altLang="en-US" dirty="0">
                <a:latin typeface="ＭＳ ゴシック" pitchFamily="49" charset="-128"/>
                <a:ea typeface="ＭＳ ゴシック" pitchFamily="49" charset="-128"/>
              </a:rPr>
              <a:t>　　　　　　　宅地　→　市町村長が指定した場所に集積された降灰の運搬、処分</a:t>
            </a:r>
            <a:endParaRPr lang="en-US" altLang="ja-JP" dirty="0">
              <a:latin typeface="ＭＳ ゴシック" pitchFamily="49" charset="-128"/>
              <a:ea typeface="ＭＳ ゴシック" pitchFamily="49" charset="-128"/>
            </a:endParaRPr>
          </a:p>
          <a:p>
            <a:pPr>
              <a:defRPr/>
            </a:pPr>
            <a:endParaRPr lang="en-US" altLang="ja-JP" sz="1200" dirty="0" smtClean="0">
              <a:latin typeface="ＭＳ ゴシック" pitchFamily="49" charset="-128"/>
              <a:ea typeface="ＭＳ ゴシック" pitchFamily="49" charset="-128"/>
            </a:endParaRPr>
          </a:p>
          <a:p>
            <a:pPr>
              <a:defRPr/>
            </a:pPr>
            <a:r>
              <a:rPr lang="ja-JP" altLang="ja-JP" b="1" dirty="0" smtClean="0">
                <a:latin typeface="ＭＳ ゴシック" pitchFamily="49" charset="-128"/>
                <a:ea typeface="ＭＳ ゴシック" pitchFamily="49" charset="-128"/>
              </a:rPr>
              <a:t>【</a:t>
            </a:r>
            <a:r>
              <a:rPr lang="ja-JP" altLang="en-US" b="1" dirty="0" smtClean="0">
                <a:latin typeface="ＭＳ ゴシック" pitchFamily="49" charset="-128"/>
                <a:ea typeface="ＭＳ ゴシック" pitchFamily="49" charset="-128"/>
              </a:rPr>
              <a:t>補 助 率</a:t>
            </a:r>
            <a:r>
              <a:rPr lang="ja-JP" altLang="ja-JP" b="1" dirty="0" smtClean="0">
                <a:latin typeface="ＭＳ ゴシック" pitchFamily="49" charset="-128"/>
                <a:ea typeface="ＭＳ ゴシック" pitchFamily="49" charset="-128"/>
              </a:rPr>
              <a:t>】</a:t>
            </a:r>
            <a:r>
              <a:rPr lang="ja-JP" altLang="en-US" b="1" dirty="0" smtClean="0">
                <a:latin typeface="ＭＳ ゴシック" pitchFamily="49" charset="-128"/>
                <a:ea typeface="ＭＳ ゴシック" pitchFamily="49" charset="-128"/>
              </a:rPr>
              <a:t>　</a:t>
            </a:r>
            <a:r>
              <a:rPr lang="ja-JP" altLang="en-US" dirty="0" smtClean="0">
                <a:latin typeface="ＭＳ ゴシック" pitchFamily="49" charset="-128"/>
                <a:ea typeface="ＭＳ ゴシック" pitchFamily="49" charset="-128"/>
              </a:rPr>
              <a:t>１</a:t>
            </a:r>
            <a:r>
              <a:rPr lang="ja-JP" altLang="en-US" dirty="0">
                <a:latin typeface="ＭＳ ゴシック" pitchFamily="49" charset="-128"/>
                <a:ea typeface="ＭＳ ゴシック" pitchFamily="49" charset="-128"/>
              </a:rPr>
              <a:t>／２</a:t>
            </a:r>
            <a:endParaRPr lang="ja-JP" altLang="en-US" b="1" dirty="0" smtClean="0">
              <a:latin typeface="ＭＳ ゴシック" pitchFamily="49" charset="-128"/>
              <a:ea typeface="ＭＳ ゴシック" pitchFamily="49" charset="-128"/>
            </a:endParaRPr>
          </a:p>
          <a:p>
            <a:pPr>
              <a:defRPr/>
            </a:pPr>
            <a:endParaRPr lang="en-US" altLang="ja-JP" sz="1200" dirty="0">
              <a:latin typeface="ＭＳ ゴシック" pitchFamily="49" charset="-128"/>
              <a:ea typeface="ＭＳ ゴシック" pitchFamily="49" charset="-128"/>
            </a:endParaRPr>
          </a:p>
          <a:p>
            <a:pPr>
              <a:defRPr/>
            </a:pPr>
            <a:r>
              <a:rPr lang="ja-JP" altLang="ja-JP" b="1" dirty="0">
                <a:latin typeface="ＭＳ ゴシック" pitchFamily="49" charset="-128"/>
                <a:ea typeface="ＭＳ ゴシック" pitchFamily="49" charset="-128"/>
              </a:rPr>
              <a:t>【</a:t>
            </a:r>
            <a:r>
              <a:rPr lang="ja-JP" altLang="en-US" b="1" dirty="0">
                <a:latin typeface="ＭＳ ゴシック" pitchFamily="49" charset="-128"/>
                <a:ea typeface="ＭＳ ゴシック" pitchFamily="49" charset="-128"/>
              </a:rPr>
              <a:t>採択要件</a:t>
            </a:r>
            <a:r>
              <a:rPr lang="ja-JP" altLang="ja-JP" b="1" dirty="0">
                <a:latin typeface="ＭＳ ゴシック" pitchFamily="49" charset="-128"/>
                <a:ea typeface="ＭＳ ゴシック" pitchFamily="49" charset="-128"/>
              </a:rPr>
              <a:t>】</a:t>
            </a:r>
            <a:endParaRPr lang="en-US" altLang="ja-JP" b="1" dirty="0">
              <a:latin typeface="ＭＳ ゴシック" pitchFamily="49" charset="-128"/>
              <a:ea typeface="ＭＳ ゴシック" pitchFamily="49" charset="-128"/>
            </a:endParaRPr>
          </a:p>
          <a:p>
            <a:pPr>
              <a:defRPr/>
            </a:pPr>
            <a:r>
              <a:rPr lang="ja-JP" altLang="en-US" dirty="0">
                <a:latin typeface="ＭＳ ゴシック" pitchFamily="49" charset="-128"/>
                <a:ea typeface="ＭＳ ゴシック" pitchFamily="49" charset="-128"/>
              </a:rPr>
              <a:t>　　年間を通じて次の①及び②を満足する降灰があった市町村の区域内であること</a:t>
            </a:r>
            <a:endParaRPr lang="en-US" altLang="ja-JP" dirty="0">
              <a:latin typeface="ＭＳ ゴシック" pitchFamily="49" charset="-128"/>
              <a:ea typeface="ＭＳ ゴシック" pitchFamily="49" charset="-128"/>
            </a:endParaRPr>
          </a:p>
          <a:p>
            <a:pPr>
              <a:defRPr/>
            </a:pPr>
            <a:r>
              <a:rPr lang="ja-JP" altLang="en-US" dirty="0">
                <a:latin typeface="ＭＳ ゴシック" pitchFamily="49" charset="-128"/>
                <a:ea typeface="ＭＳ ゴシック" pitchFamily="49" charset="-128"/>
              </a:rPr>
              <a:t>　　　①２回以上降灰がある場合</a:t>
            </a:r>
            <a:endParaRPr lang="en-US" altLang="ja-JP" dirty="0">
              <a:latin typeface="ＭＳ ゴシック" pitchFamily="49" charset="-128"/>
              <a:ea typeface="ＭＳ ゴシック" pitchFamily="49" charset="-128"/>
            </a:endParaRPr>
          </a:p>
          <a:p>
            <a:pPr>
              <a:defRPr/>
            </a:pPr>
            <a:r>
              <a:rPr lang="ja-JP" altLang="en-US" dirty="0">
                <a:latin typeface="ＭＳ ゴシック" pitchFamily="49" charset="-128"/>
                <a:ea typeface="ＭＳ ゴシック" pitchFamily="49" charset="-128"/>
              </a:rPr>
              <a:t>　　　　（連続する２月の期間において、毎月１回以上降灰がある場合に限る。）</a:t>
            </a:r>
            <a:endParaRPr lang="en-US" altLang="ja-JP" dirty="0">
              <a:latin typeface="ＭＳ ゴシック" pitchFamily="49" charset="-128"/>
              <a:ea typeface="ＭＳ ゴシック" pitchFamily="49" charset="-128"/>
            </a:endParaRPr>
          </a:p>
          <a:p>
            <a:pPr marL="901700" indent="-901700">
              <a:defRPr/>
            </a:pPr>
            <a:r>
              <a:rPr lang="ja-JP" altLang="en-US" dirty="0">
                <a:latin typeface="ＭＳ ゴシック" pitchFamily="49" charset="-128"/>
                <a:ea typeface="ＭＳ ゴシック" pitchFamily="49" charset="-128"/>
              </a:rPr>
              <a:t>　　　②その年の</a:t>
            </a:r>
            <a:r>
              <a:rPr lang="en-US" altLang="ja-JP" dirty="0">
                <a:latin typeface="ＭＳ ゴシック" pitchFamily="49" charset="-128"/>
                <a:ea typeface="ＭＳ ゴシック" pitchFamily="49" charset="-128"/>
              </a:rPr>
              <a:t>1</a:t>
            </a:r>
            <a:r>
              <a:rPr lang="ja-JP" altLang="en-US" dirty="0">
                <a:latin typeface="ＭＳ ゴシック" pitchFamily="49" charset="-128"/>
                <a:ea typeface="ＭＳ ゴシック" pitchFamily="49" charset="-128"/>
              </a:rPr>
              <a:t>月</a:t>
            </a:r>
            <a:r>
              <a:rPr lang="en-US" altLang="ja-JP" dirty="0">
                <a:latin typeface="ＭＳ ゴシック" pitchFamily="49" charset="-128"/>
                <a:ea typeface="ＭＳ ゴシック" pitchFamily="49" charset="-128"/>
              </a:rPr>
              <a:t>1</a:t>
            </a:r>
            <a:r>
              <a:rPr lang="ja-JP" altLang="en-US" dirty="0">
                <a:latin typeface="ＭＳ ゴシック" pitchFamily="49" charset="-128"/>
                <a:ea typeface="ＭＳ ゴシック" pitchFamily="49" charset="-128"/>
              </a:rPr>
              <a:t>日から</a:t>
            </a:r>
            <a:r>
              <a:rPr lang="en-US" altLang="ja-JP" dirty="0">
                <a:latin typeface="ＭＳ ゴシック" pitchFamily="49" charset="-128"/>
                <a:ea typeface="ＭＳ ゴシック" pitchFamily="49" charset="-128"/>
              </a:rPr>
              <a:t>12</a:t>
            </a:r>
            <a:r>
              <a:rPr lang="ja-JP" altLang="en-US" dirty="0">
                <a:latin typeface="ＭＳ ゴシック" pitchFamily="49" charset="-128"/>
                <a:ea typeface="ＭＳ ゴシック" pitchFamily="49" charset="-128"/>
              </a:rPr>
              <a:t>月</a:t>
            </a:r>
            <a:r>
              <a:rPr lang="en-US" altLang="ja-JP" dirty="0">
                <a:latin typeface="ＭＳ ゴシック" pitchFamily="49" charset="-128"/>
                <a:ea typeface="ＭＳ ゴシック" pitchFamily="49" charset="-128"/>
              </a:rPr>
              <a:t>31</a:t>
            </a:r>
            <a:r>
              <a:rPr lang="ja-JP" altLang="en-US" dirty="0">
                <a:latin typeface="ＭＳ ゴシック" pitchFamily="49" charset="-128"/>
                <a:ea typeface="ＭＳ ゴシック" pitchFamily="49" charset="-128"/>
              </a:rPr>
              <a:t>日までの降灰重量の合計が１㎡当たり</a:t>
            </a:r>
            <a:r>
              <a:rPr lang="en-US" altLang="ja-JP" dirty="0">
                <a:latin typeface="ＭＳ ゴシック" pitchFamily="49" charset="-128"/>
                <a:ea typeface="ＭＳ ゴシック" pitchFamily="49" charset="-128"/>
              </a:rPr>
              <a:t>1,000</a:t>
            </a:r>
            <a:r>
              <a:rPr lang="ja-JP" altLang="en-US" dirty="0" err="1">
                <a:latin typeface="ＭＳ ゴシック" pitchFamily="49" charset="-128"/>
                <a:ea typeface="ＭＳ ゴシック" pitchFamily="49" charset="-128"/>
              </a:rPr>
              <a:t>ｇ</a:t>
            </a:r>
            <a:r>
              <a:rPr lang="ja-JP" altLang="en-US" dirty="0">
                <a:latin typeface="ＭＳ ゴシック" pitchFamily="49" charset="-128"/>
                <a:ea typeface="ＭＳ ゴシック" pitchFamily="49" charset="-128"/>
              </a:rPr>
              <a:t>以上（降灰重量の合計が</a:t>
            </a:r>
            <a:r>
              <a:rPr lang="en-US" altLang="ja-JP" dirty="0">
                <a:latin typeface="ＭＳ ゴシック" pitchFamily="49" charset="-128"/>
                <a:ea typeface="ＭＳ ゴシック" pitchFamily="49" charset="-128"/>
              </a:rPr>
              <a:t>1,000</a:t>
            </a:r>
            <a:r>
              <a:rPr lang="ja-JP" altLang="en-US" dirty="0" err="1">
                <a:latin typeface="ＭＳ ゴシック" pitchFamily="49" charset="-128"/>
                <a:ea typeface="ＭＳ ゴシック" pitchFamily="49" charset="-128"/>
              </a:rPr>
              <a:t>ｇ</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㎡未満であっても、その年の</a:t>
            </a:r>
            <a:r>
              <a:rPr lang="en-US" altLang="ja-JP" dirty="0">
                <a:latin typeface="ＭＳ ゴシック" pitchFamily="49" charset="-128"/>
                <a:ea typeface="ＭＳ ゴシック" pitchFamily="49" charset="-128"/>
              </a:rPr>
              <a:t>12</a:t>
            </a:r>
            <a:r>
              <a:rPr lang="ja-JP" altLang="en-US" dirty="0">
                <a:latin typeface="ＭＳ ゴシック" pitchFamily="49" charset="-128"/>
                <a:ea typeface="ＭＳ ゴシック" pitchFamily="49" charset="-128"/>
              </a:rPr>
              <a:t>月と翌年</a:t>
            </a:r>
            <a:r>
              <a:rPr lang="en-US" altLang="ja-JP" dirty="0">
                <a:latin typeface="ＭＳ ゴシック" pitchFamily="49" charset="-128"/>
                <a:ea typeface="ＭＳ ゴシック" pitchFamily="49" charset="-128"/>
              </a:rPr>
              <a:t>1</a:t>
            </a:r>
            <a:r>
              <a:rPr lang="ja-JP" altLang="en-US" dirty="0">
                <a:latin typeface="ＭＳ ゴシック" pitchFamily="49" charset="-128"/>
                <a:ea typeface="ＭＳ ゴシック" pitchFamily="49" charset="-128"/>
              </a:rPr>
              <a:t>月の降　</a:t>
            </a:r>
            <a:endParaRPr lang="en-US" altLang="ja-JP" dirty="0">
              <a:latin typeface="ＭＳ ゴシック" pitchFamily="49" charset="-128"/>
              <a:ea typeface="ＭＳ ゴシック" pitchFamily="49" charset="-128"/>
            </a:endParaRPr>
          </a:p>
          <a:p>
            <a:pPr marL="901700" indent="-901700">
              <a:defRPr/>
            </a:pPr>
            <a:r>
              <a:rPr lang="ja-JP" altLang="en-US" dirty="0">
                <a:latin typeface="ＭＳ ゴシック" pitchFamily="49" charset="-128"/>
                <a:ea typeface="ＭＳ ゴシック" pitchFamily="49" charset="-128"/>
              </a:rPr>
              <a:t>　　　　　灰重量をその年の</a:t>
            </a:r>
            <a:r>
              <a:rPr lang="en-US" altLang="ja-JP" dirty="0">
                <a:latin typeface="ＭＳ ゴシック" pitchFamily="49" charset="-128"/>
                <a:ea typeface="ＭＳ ゴシック" pitchFamily="49" charset="-128"/>
              </a:rPr>
              <a:t>12</a:t>
            </a:r>
            <a:r>
              <a:rPr lang="ja-JP" altLang="en-US" dirty="0">
                <a:latin typeface="ＭＳ ゴシック" pitchFamily="49" charset="-128"/>
                <a:ea typeface="ＭＳ ゴシック" pitchFamily="49" charset="-128"/>
              </a:rPr>
              <a:t>月の降灰重量に含めることができる。</a:t>
            </a:r>
            <a:r>
              <a:rPr lang="ja-JP" altLang="en-US" dirty="0" smtClean="0">
                <a:latin typeface="ＭＳ ゴシック" pitchFamily="49" charset="-128"/>
                <a:ea typeface="ＭＳ ゴシック" pitchFamily="49" charset="-128"/>
              </a:rPr>
              <a:t>）</a:t>
            </a:r>
            <a:endParaRPr lang="en-US" altLang="ja-JP" dirty="0">
              <a:latin typeface="ＭＳ ゴシック" pitchFamily="49" charset="-128"/>
              <a:ea typeface="ＭＳ ゴシック" pitchFamily="49" charset="-128"/>
            </a:endParaRPr>
          </a:p>
        </p:txBody>
      </p:sp>
      <p:sp>
        <p:nvSpPr>
          <p:cNvPr id="6"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１０．降灰除去事業（都市局）の概要　</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28</a:t>
            </a:fld>
            <a:endParaRPr lang="en-US" altLang="ja-JP"/>
          </a:p>
        </p:txBody>
      </p:sp>
    </p:spTree>
    <p:extLst>
      <p:ext uri="{BB962C8B-B14F-4D97-AF65-F5344CB8AC3E}">
        <p14:creationId xmlns:p14="http://schemas.microsoft.com/office/powerpoint/2010/main" val="3580067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0128" y="522554"/>
            <a:ext cx="9133872" cy="553998"/>
          </a:xfrm>
          <a:prstGeom prst="rect">
            <a:avLst/>
          </a:prstGeom>
          <a:noFill/>
        </p:spPr>
        <p:txBody>
          <a:bodyPr wrap="square" rtlCol="0">
            <a:spAutoFit/>
          </a:bodyPr>
          <a:lstStyle/>
          <a:p>
            <a:pPr>
              <a:lnSpc>
                <a:spcPts val="3600"/>
              </a:lnSpc>
            </a:pPr>
            <a:r>
              <a:rPr lang="ja-JP" altLang="en-US" dirty="0" smtClean="0">
                <a:latin typeface="Meiryo UI" panose="020B0604030504040204" pitchFamily="50" charset="-128"/>
                <a:ea typeface="Meiryo UI" panose="020B0604030504040204" pitchFamily="50" charset="-128"/>
              </a:rPr>
              <a:t>■令和４年発生災害　査定決定金額（国庫負担対象額）</a:t>
            </a:r>
            <a:endParaRPr lang="ja-JP" altLang="en-US"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715569315"/>
              </p:ext>
            </p:extLst>
          </p:nvPr>
        </p:nvGraphicFramePr>
        <p:xfrm>
          <a:off x="828427" y="1131184"/>
          <a:ext cx="7666653" cy="1660278"/>
        </p:xfrm>
        <a:graphic>
          <a:graphicData uri="http://schemas.openxmlformats.org/drawingml/2006/table">
            <a:tbl>
              <a:tblPr firstRow="1" bandRow="1">
                <a:tableStyleId>{93296810-A885-4BE3-A3E7-6D5BEEA58F35}</a:tableStyleId>
              </a:tblPr>
              <a:tblGrid>
                <a:gridCol w="1300624">
                  <a:extLst>
                    <a:ext uri="{9D8B030D-6E8A-4147-A177-3AD203B41FA5}">
                      <a16:colId xmlns:a16="http://schemas.microsoft.com/office/drawing/2014/main" val="20000"/>
                    </a:ext>
                  </a:extLst>
                </a:gridCol>
                <a:gridCol w="1397708">
                  <a:extLst>
                    <a:ext uri="{9D8B030D-6E8A-4147-A177-3AD203B41FA5}">
                      <a16:colId xmlns:a16="http://schemas.microsoft.com/office/drawing/2014/main" val="20001"/>
                    </a:ext>
                  </a:extLst>
                </a:gridCol>
                <a:gridCol w="1656107">
                  <a:extLst>
                    <a:ext uri="{9D8B030D-6E8A-4147-A177-3AD203B41FA5}">
                      <a16:colId xmlns:a16="http://schemas.microsoft.com/office/drawing/2014/main" val="20002"/>
                    </a:ext>
                  </a:extLst>
                </a:gridCol>
                <a:gridCol w="1656107">
                  <a:extLst>
                    <a:ext uri="{9D8B030D-6E8A-4147-A177-3AD203B41FA5}">
                      <a16:colId xmlns:a16="http://schemas.microsoft.com/office/drawing/2014/main" val="20003"/>
                    </a:ext>
                  </a:extLst>
                </a:gridCol>
                <a:gridCol w="1656107">
                  <a:extLst>
                    <a:ext uri="{9D8B030D-6E8A-4147-A177-3AD203B41FA5}">
                      <a16:colId xmlns:a16="http://schemas.microsoft.com/office/drawing/2014/main" val="20004"/>
                    </a:ext>
                  </a:extLst>
                </a:gridCol>
              </a:tblGrid>
              <a:tr h="553426">
                <a:tc>
                  <a:txBody>
                    <a:bodyPr/>
                    <a:lstStyle/>
                    <a:p>
                      <a:endParaRPr kumimoji="1" lang="ja-JP" altLang="en-US" sz="13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ja-JP" altLang="en-US" sz="1300" dirty="0" smtClean="0">
                          <a:solidFill>
                            <a:schemeClr val="tx1"/>
                          </a:solidFill>
                          <a:latin typeface="Meiryo UI" panose="020B0604030504040204" pitchFamily="50" charset="-128"/>
                          <a:ea typeface="Meiryo UI" panose="020B0604030504040204" pitchFamily="50" charset="-128"/>
                        </a:rPr>
                        <a:t>公共土木施設</a:t>
                      </a:r>
                    </a:p>
                    <a:p>
                      <a:pPr algn="ctr"/>
                      <a:r>
                        <a:rPr kumimoji="1" lang="ja-JP" altLang="en-US" sz="1300" dirty="0" smtClean="0">
                          <a:solidFill>
                            <a:schemeClr val="tx1"/>
                          </a:solidFill>
                          <a:latin typeface="Meiryo UI" panose="020B0604030504040204" pitchFamily="50" charset="-128"/>
                          <a:ea typeface="Meiryo UI" panose="020B0604030504040204" pitchFamily="50" charset="-128"/>
                        </a:rPr>
                        <a:t>（公園）</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ja-JP" altLang="en-US" sz="1300" dirty="0" smtClean="0">
                          <a:solidFill>
                            <a:schemeClr val="tx1"/>
                          </a:solidFill>
                          <a:latin typeface="Meiryo UI" panose="020B0604030504040204" pitchFamily="50" charset="-128"/>
                          <a:ea typeface="Meiryo UI" panose="020B0604030504040204" pitchFamily="50" charset="-128"/>
                        </a:rPr>
                        <a:t>都市施設等</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ja-JP" altLang="en-US" sz="1300" dirty="0" smtClean="0">
                          <a:solidFill>
                            <a:schemeClr val="tx1"/>
                          </a:solidFill>
                          <a:latin typeface="Meiryo UI" panose="020B0604030504040204" pitchFamily="50" charset="-128"/>
                          <a:ea typeface="Meiryo UI" panose="020B0604030504040204" pitchFamily="50" charset="-128"/>
                        </a:rPr>
                        <a:t>堆積土砂排除</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ja-JP" altLang="en-US" sz="1300" dirty="0" smtClean="0">
                          <a:solidFill>
                            <a:schemeClr val="tx1"/>
                          </a:solidFill>
                          <a:latin typeface="Meiryo UI" panose="020B0604030504040204" pitchFamily="50" charset="-128"/>
                          <a:ea typeface="Meiryo UI" panose="020B0604030504040204" pitchFamily="50" charset="-128"/>
                        </a:rPr>
                        <a:t>合　計</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553426">
                <a:tc>
                  <a:txBody>
                    <a:bodyPr/>
                    <a:lstStyle/>
                    <a:p>
                      <a:pPr algn="ctr"/>
                      <a:r>
                        <a:rPr kumimoji="1" lang="ja-JP" altLang="en-US" sz="1800" b="1" dirty="0" smtClean="0">
                          <a:solidFill>
                            <a:schemeClr val="tx1"/>
                          </a:solidFill>
                          <a:latin typeface="Meiryo UI" panose="020B0604030504040204" pitchFamily="50" charset="-128"/>
                          <a:ea typeface="Meiryo UI" panose="020B0604030504040204" pitchFamily="50" charset="-128"/>
                        </a:rPr>
                        <a:t>箇所数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en-US" altLang="ja-JP" sz="1800" dirty="0" smtClean="0">
                          <a:solidFill>
                            <a:schemeClr val="tx1"/>
                          </a:solidFill>
                          <a:latin typeface="Meiryo UI" panose="020B0604030504040204" pitchFamily="50" charset="-128"/>
                          <a:ea typeface="Meiryo UI" panose="020B0604030504040204" pitchFamily="50" charset="-128"/>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solidFill>
                            <a:schemeClr val="tx1"/>
                          </a:solidFill>
                          <a:latin typeface="Meiryo UI" panose="020B0604030504040204" pitchFamily="50" charset="-128"/>
                          <a:ea typeface="Meiryo UI" panose="020B0604030504040204" pitchFamily="50" charset="-128"/>
                        </a:rPr>
                        <a:t>10</a:t>
                      </a:r>
                      <a:endParaRPr kumimoji="1" lang="ja-JP" altLang="en-US" sz="18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solidFill>
                            <a:schemeClr val="tx1"/>
                          </a:solidFill>
                          <a:latin typeface="Meiryo UI" panose="020B0604030504040204" pitchFamily="50" charset="-128"/>
                          <a:ea typeface="Meiryo UI" panose="020B0604030504040204" pitchFamily="50" charset="-128"/>
                        </a:rPr>
                        <a:t>12</a:t>
                      </a:r>
                      <a:endParaRPr kumimoji="1" lang="ja-JP" altLang="en-US" sz="1800" dirty="0" smtClean="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smtClean="0">
                          <a:solidFill>
                            <a:schemeClr val="tx1"/>
                          </a:solidFill>
                          <a:latin typeface="Meiryo UI" panose="020B0604030504040204" pitchFamily="50" charset="-128"/>
                          <a:ea typeface="Meiryo UI" panose="020B0604030504040204" pitchFamily="50" charset="-128"/>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3426">
                <a:tc>
                  <a:txBody>
                    <a:bodyPr/>
                    <a:lstStyle/>
                    <a:p>
                      <a:pPr algn="ctr"/>
                      <a:r>
                        <a:rPr kumimoji="1" lang="ja-JP" altLang="en-US" sz="1800" b="1" dirty="0" smtClean="0">
                          <a:solidFill>
                            <a:schemeClr val="tx1"/>
                          </a:solidFill>
                          <a:latin typeface="Meiryo UI" panose="020B0604030504040204" pitchFamily="50" charset="-128"/>
                          <a:ea typeface="Meiryo UI" panose="020B0604030504040204" pitchFamily="50" charset="-128"/>
                        </a:rPr>
                        <a:t>金　 額</a:t>
                      </a:r>
                      <a:endParaRPr kumimoji="1" lang="ja-JP" altLang="en-US" sz="1800"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29</a:t>
                      </a:r>
                      <a:r>
                        <a:rPr kumimoji="1" lang="ja-JP" altLang="en-US" sz="1400" dirty="0" smtClean="0">
                          <a:solidFill>
                            <a:schemeClr val="tx1"/>
                          </a:solidFill>
                          <a:latin typeface="Meiryo UI" panose="020B0604030504040204" pitchFamily="50" charset="-128"/>
                          <a:ea typeface="Meiryo UI" panose="020B0604030504040204" pitchFamily="50" charset="-128"/>
                        </a:rPr>
                        <a:t>億円</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1</a:t>
                      </a:r>
                      <a:r>
                        <a:rPr kumimoji="1" lang="ja-JP" altLang="en-US" sz="1400" dirty="0" smtClean="0">
                          <a:solidFill>
                            <a:schemeClr val="tx1"/>
                          </a:solidFill>
                          <a:latin typeface="Meiryo UI" panose="020B0604030504040204" pitchFamily="50" charset="-128"/>
                          <a:ea typeface="Meiryo UI" panose="020B0604030504040204" pitchFamily="50" charset="-128"/>
                        </a:rPr>
                        <a:t>億</a:t>
                      </a:r>
                      <a:r>
                        <a:rPr kumimoji="1" lang="en-US" altLang="ja-JP" sz="1400" dirty="0" smtClean="0">
                          <a:solidFill>
                            <a:schemeClr val="tx1"/>
                          </a:solidFill>
                          <a:latin typeface="Meiryo UI" panose="020B0604030504040204" pitchFamily="50" charset="-128"/>
                          <a:ea typeface="Meiryo UI" panose="020B0604030504040204" pitchFamily="50" charset="-128"/>
                        </a:rPr>
                        <a:t>3</a:t>
                      </a:r>
                      <a:r>
                        <a:rPr kumimoji="1" lang="ja-JP" altLang="en-US" sz="1400" dirty="0" smtClean="0">
                          <a:solidFill>
                            <a:schemeClr val="tx1"/>
                          </a:solidFill>
                          <a:latin typeface="Meiryo UI" panose="020B0604030504040204" pitchFamily="50" charset="-128"/>
                          <a:ea typeface="Meiryo UI" panose="020B0604030504040204" pitchFamily="50" charset="-128"/>
                        </a:rPr>
                        <a:t>千万円</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2</a:t>
                      </a:r>
                      <a:r>
                        <a:rPr kumimoji="1" lang="ja-JP" altLang="en-US" sz="1400" dirty="0" smtClean="0">
                          <a:solidFill>
                            <a:schemeClr val="tx1"/>
                          </a:solidFill>
                          <a:latin typeface="Meiryo UI" panose="020B0604030504040204" pitchFamily="50" charset="-128"/>
                          <a:ea typeface="Meiryo UI" panose="020B0604030504040204" pitchFamily="50" charset="-128"/>
                        </a:rPr>
                        <a:t>億円</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b="1" dirty="0" smtClean="0">
                          <a:solidFill>
                            <a:schemeClr val="tx1"/>
                          </a:solidFill>
                          <a:latin typeface="Meiryo UI" panose="020B0604030504040204" pitchFamily="50" charset="-128"/>
                          <a:ea typeface="Meiryo UI" panose="020B0604030504040204" pitchFamily="50" charset="-128"/>
                        </a:rPr>
                        <a:t>32</a:t>
                      </a:r>
                      <a:r>
                        <a:rPr kumimoji="1" lang="ja-JP" altLang="en-US" sz="1400" b="1" dirty="0" smtClean="0">
                          <a:solidFill>
                            <a:schemeClr val="tx1"/>
                          </a:solidFill>
                          <a:latin typeface="Meiryo UI" panose="020B0604030504040204" pitchFamily="50" charset="-128"/>
                          <a:ea typeface="Meiryo UI" panose="020B0604030504040204" pitchFamily="50" charset="-128"/>
                        </a:rPr>
                        <a:t>億</a:t>
                      </a:r>
                      <a:r>
                        <a:rPr kumimoji="1" lang="en-US" altLang="ja-JP" sz="1400" b="1" dirty="0" smtClean="0">
                          <a:solidFill>
                            <a:schemeClr val="tx1"/>
                          </a:solidFill>
                          <a:latin typeface="Meiryo UI" panose="020B0604030504040204" pitchFamily="50" charset="-128"/>
                          <a:ea typeface="Meiryo UI" panose="020B0604030504040204" pitchFamily="50" charset="-128"/>
                        </a:rPr>
                        <a:t>3</a:t>
                      </a:r>
                      <a:r>
                        <a:rPr kumimoji="1" lang="ja-JP" altLang="en-US" sz="1400" b="1" dirty="0" smtClean="0">
                          <a:solidFill>
                            <a:schemeClr val="tx1"/>
                          </a:solidFill>
                          <a:latin typeface="Meiryo UI" panose="020B0604030504040204" pitchFamily="50" charset="-128"/>
                          <a:ea typeface="Meiryo UI" panose="020B0604030504040204" pitchFamily="50" charset="-128"/>
                        </a:rPr>
                        <a:t>千万円</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3" name="テキスト ボックス 12"/>
          <p:cNvSpPr txBox="1"/>
          <p:nvPr/>
        </p:nvSpPr>
        <p:spPr>
          <a:xfrm>
            <a:off x="6270174" y="716227"/>
            <a:ext cx="2460040"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令和</a:t>
            </a:r>
            <a:r>
              <a:rPr lang="en-US" altLang="ja-JP" sz="1600" dirty="0">
                <a:latin typeface="Meiryo UI" panose="020B0604030504040204" pitchFamily="50" charset="-128"/>
                <a:ea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2</a:t>
            </a:r>
            <a:r>
              <a:rPr kumimoji="1" lang="ja-JP" altLang="en-US" sz="1600" dirty="0" smtClean="0">
                <a:latin typeface="Meiryo UI" panose="020B0604030504040204" pitchFamily="50" charset="-128"/>
                <a:ea typeface="Meiryo UI" panose="020B0604030504040204" pitchFamily="50" charset="-128"/>
              </a:rPr>
              <a:t>月</a:t>
            </a:r>
            <a:r>
              <a:rPr kumimoji="1" lang="en-US" altLang="ja-JP" sz="1600" dirty="0" smtClean="0">
                <a:latin typeface="Meiryo UI" panose="020B0604030504040204" pitchFamily="50" charset="-128"/>
                <a:ea typeface="Meiryo UI" panose="020B0604030504040204" pitchFamily="50" charset="-128"/>
              </a:rPr>
              <a:t>24</a:t>
            </a:r>
            <a:r>
              <a:rPr kumimoji="1" lang="ja-JP" altLang="en-US" sz="1600" dirty="0" smtClean="0">
                <a:latin typeface="Meiryo UI" panose="020B0604030504040204" pitchFamily="50" charset="-128"/>
                <a:ea typeface="Meiryo UI" panose="020B0604030504040204" pitchFamily="50" charset="-128"/>
              </a:rPr>
              <a:t>日現在</a:t>
            </a:r>
            <a:endParaRPr kumimoji="1" lang="ja-JP" altLang="en-US" sz="16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0" y="2911409"/>
            <a:ext cx="9133872" cy="484363"/>
          </a:xfrm>
          <a:prstGeom prst="rect">
            <a:avLst/>
          </a:prstGeom>
          <a:noFill/>
        </p:spPr>
        <p:txBody>
          <a:bodyPr wrap="square" rtlCol="0">
            <a:spAutoFit/>
          </a:bodyPr>
          <a:lstStyle/>
          <a:p>
            <a:pPr>
              <a:lnSpc>
                <a:spcPts val="3600"/>
              </a:lnSpc>
            </a:pPr>
            <a:r>
              <a:rPr lang="ja-JP" altLang="en-US" dirty="0" smtClean="0">
                <a:latin typeface="Meiryo UI" panose="020B0604030504040204" pitchFamily="50" charset="-128"/>
                <a:ea typeface="Meiryo UI" panose="020B0604030504040204" pitchFamily="50" charset="-128"/>
              </a:rPr>
              <a:t>■都市局所管災害復旧事業（補助）の推移</a:t>
            </a:r>
            <a:endParaRPr lang="ja-JP" altLang="en-US" dirty="0">
              <a:latin typeface="Meiryo UI" panose="020B0604030504040204" pitchFamily="50" charset="-128"/>
              <a:ea typeface="Meiryo UI" panose="020B0604030504040204" pitchFamily="50" charset="-128"/>
            </a:endParaRPr>
          </a:p>
        </p:txBody>
      </p:sp>
      <p:graphicFrame>
        <p:nvGraphicFramePr>
          <p:cNvPr id="9" name="グラフ 8"/>
          <p:cNvGraphicFramePr>
            <a:graphicFrameLocks/>
          </p:cNvGraphicFramePr>
          <p:nvPr>
            <p:extLst/>
          </p:nvPr>
        </p:nvGraphicFramePr>
        <p:xfrm>
          <a:off x="612774" y="3363283"/>
          <a:ext cx="7780706" cy="3402977"/>
        </p:xfrm>
        <a:graphic>
          <a:graphicData uri="http://schemas.openxmlformats.org/drawingml/2006/chart">
            <c:chart xmlns:c="http://schemas.openxmlformats.org/drawingml/2006/chart" xmlns:r="http://schemas.openxmlformats.org/officeDocument/2006/relationships" r:id="rId2"/>
          </a:graphicData>
        </a:graphic>
      </p:graphicFrame>
      <p:sp>
        <p:nvSpPr>
          <p:cNvPr id="11" name="タイトル 1"/>
          <p:cNvSpPr txBox="1">
            <a:spLocks/>
          </p:cNvSpPr>
          <p:nvPr/>
        </p:nvSpPr>
        <p:spPr>
          <a:xfrm>
            <a:off x="-36512" y="0"/>
            <a:ext cx="7272808"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１．都市災害復旧事業（補助）の実績</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2</a:t>
            </a:fld>
            <a:endParaRPr lang="en-US" altLang="ja-JP"/>
          </a:p>
        </p:txBody>
      </p:sp>
    </p:spTree>
    <p:extLst>
      <p:ext uri="{BB962C8B-B14F-4D97-AF65-F5344CB8AC3E}">
        <p14:creationId xmlns:p14="http://schemas.microsoft.com/office/powerpoint/2010/main" val="1286797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51520" y="692696"/>
            <a:ext cx="8424936" cy="360040"/>
          </a:xfrm>
          <a:prstGeom prst="roundRect">
            <a:avLst/>
          </a:prstGeom>
          <a:solidFill>
            <a:srgbClr val="FF33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t>測定地点等の届出</a:t>
            </a:r>
            <a:r>
              <a:rPr lang="ja-JP" altLang="en-US" dirty="0" smtClean="0"/>
              <a:t>（降灰除去事業実施要綱第四）</a:t>
            </a:r>
            <a:endParaRPr kumimoji="1" lang="ja-JP" altLang="en-US" dirty="0"/>
          </a:p>
        </p:txBody>
      </p:sp>
      <p:sp>
        <p:nvSpPr>
          <p:cNvPr id="5" name="角丸四角形 4"/>
          <p:cNvSpPr/>
          <p:nvPr/>
        </p:nvSpPr>
        <p:spPr>
          <a:xfrm>
            <a:off x="251520" y="1052736"/>
            <a:ext cx="8424936" cy="936104"/>
          </a:xfrm>
          <a:prstGeom prst="roundRect">
            <a:avLst>
              <a:gd name="adj" fmla="val 1414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・市町村長は、降灰の測定を行おうとするときは、測定地点、測定機器の規格及び測定機器の設置位置について都道府県知事と協議</a:t>
            </a:r>
          </a:p>
          <a:p>
            <a:r>
              <a:rPr lang="ja-JP" altLang="en-US" dirty="0" smtClean="0">
                <a:solidFill>
                  <a:schemeClr val="tx1"/>
                </a:solidFill>
              </a:rPr>
              <a:t>・協議が成立したときは速やかに国土交通大臣に届出</a:t>
            </a:r>
          </a:p>
        </p:txBody>
      </p:sp>
      <p:sp>
        <p:nvSpPr>
          <p:cNvPr id="6" name="角丸四角形 5"/>
          <p:cNvSpPr/>
          <p:nvPr/>
        </p:nvSpPr>
        <p:spPr>
          <a:xfrm>
            <a:off x="179512" y="2420888"/>
            <a:ext cx="3816424" cy="576064"/>
          </a:xfrm>
          <a:prstGeom prst="roundRect">
            <a:avLst/>
          </a:prstGeom>
          <a:solidFill>
            <a:srgbClr val="CC0066"/>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t>測定結果の報告</a:t>
            </a:r>
          </a:p>
          <a:p>
            <a:r>
              <a:rPr lang="ja-JP" altLang="en-US" dirty="0" smtClean="0"/>
              <a:t>（降灰除去事業実施要綱第五）</a:t>
            </a:r>
            <a:endParaRPr kumimoji="1" lang="ja-JP" altLang="en-US" dirty="0"/>
          </a:p>
        </p:txBody>
      </p:sp>
      <p:sp>
        <p:nvSpPr>
          <p:cNvPr id="7" name="角丸四角形 6"/>
          <p:cNvSpPr/>
          <p:nvPr/>
        </p:nvSpPr>
        <p:spPr>
          <a:xfrm>
            <a:off x="179512" y="2996952"/>
            <a:ext cx="3816424" cy="2016224"/>
          </a:xfrm>
          <a:prstGeom prst="roundRect">
            <a:avLst>
              <a:gd name="adj" fmla="val 1007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dirty="0" smtClean="0">
                <a:solidFill>
                  <a:schemeClr val="tx1"/>
                </a:solidFill>
              </a:rPr>
              <a:t>・市町村長は、毎月の降灰量の測定結果を翌月の十日までに都道府県知事に報告</a:t>
            </a:r>
          </a:p>
          <a:p>
            <a:r>
              <a:rPr lang="ja-JP" altLang="en-US" dirty="0" smtClean="0">
                <a:solidFill>
                  <a:schemeClr val="tx1"/>
                </a:solidFill>
              </a:rPr>
              <a:t>・都道府県知事は管下市町村分をとりまとめ、速やかに国土交通大臣に届出</a:t>
            </a:r>
          </a:p>
        </p:txBody>
      </p:sp>
      <p:sp>
        <p:nvSpPr>
          <p:cNvPr id="8" name="角丸四角形 7"/>
          <p:cNvSpPr/>
          <p:nvPr/>
        </p:nvSpPr>
        <p:spPr>
          <a:xfrm>
            <a:off x="4139952" y="2996952"/>
            <a:ext cx="4824536" cy="2088232"/>
          </a:xfrm>
          <a:prstGeom prst="roundRect">
            <a:avLst>
              <a:gd name="adj" fmla="val 5836"/>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dirty="0" smtClean="0">
                <a:solidFill>
                  <a:schemeClr val="tx1"/>
                </a:solidFill>
              </a:rPr>
              <a:t>・市町村長は、採択基準に達するまでの間、降灰除去事業の実施を確認できる書類の整備</a:t>
            </a:r>
          </a:p>
          <a:p>
            <a:r>
              <a:rPr lang="ja-JP" altLang="en-US" dirty="0" smtClean="0">
                <a:solidFill>
                  <a:schemeClr val="tx1"/>
                </a:solidFill>
              </a:rPr>
              <a:t>・採択基準に達したときは既に実施した降灰除去事業について都道府県知事に報告</a:t>
            </a:r>
          </a:p>
          <a:p>
            <a:r>
              <a:rPr lang="ja-JP" altLang="en-US" dirty="0" smtClean="0">
                <a:solidFill>
                  <a:schemeClr val="tx1"/>
                </a:solidFill>
              </a:rPr>
              <a:t>・採択基準に達した以後は各月の事業実施状況を翌月十日までに都道府県知事に報告</a:t>
            </a:r>
          </a:p>
          <a:p>
            <a:r>
              <a:rPr lang="ja-JP" altLang="en-US" dirty="0" smtClean="0">
                <a:solidFill>
                  <a:schemeClr val="tx1"/>
                </a:solidFill>
              </a:rPr>
              <a:t>・都道府県知事は速やかに国土交通大臣に報告</a:t>
            </a:r>
          </a:p>
        </p:txBody>
      </p:sp>
      <p:sp>
        <p:nvSpPr>
          <p:cNvPr id="9" name="角丸四角形 8"/>
          <p:cNvSpPr/>
          <p:nvPr/>
        </p:nvSpPr>
        <p:spPr>
          <a:xfrm>
            <a:off x="4139952" y="2420888"/>
            <a:ext cx="4824536" cy="576064"/>
          </a:xfrm>
          <a:prstGeom prst="roundRect">
            <a:avLst/>
          </a:prstGeom>
          <a:solidFill>
            <a:srgbClr val="CC0066"/>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t>降灰除去事業の実施</a:t>
            </a:r>
          </a:p>
          <a:p>
            <a:r>
              <a:rPr lang="ja-JP" altLang="en-US" dirty="0" smtClean="0"/>
              <a:t>（降灰除去事業実施要綱第十二）</a:t>
            </a:r>
            <a:endParaRPr kumimoji="1" lang="ja-JP" altLang="en-US" dirty="0"/>
          </a:p>
        </p:txBody>
      </p:sp>
      <p:sp>
        <p:nvSpPr>
          <p:cNvPr id="10" name="メモ 9"/>
          <p:cNvSpPr/>
          <p:nvPr/>
        </p:nvSpPr>
        <p:spPr>
          <a:xfrm>
            <a:off x="179512" y="5229200"/>
            <a:ext cx="8784976" cy="620688"/>
          </a:xfrm>
          <a:prstGeom prst="foldedCorner">
            <a:avLst>
              <a:gd name="adj" fmla="val 16977"/>
            </a:avLst>
          </a:prstGeom>
          <a:solidFill>
            <a:srgbClr val="3333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t>補助金の交付は、予算の範囲内において、その年の</a:t>
            </a:r>
            <a:r>
              <a:rPr kumimoji="1" lang="en-US" altLang="ja-JP" dirty="0" smtClean="0"/>
              <a:t>1</a:t>
            </a:r>
            <a:r>
              <a:rPr kumimoji="1" lang="ja-JP" altLang="en-US" dirty="0" smtClean="0"/>
              <a:t>月</a:t>
            </a:r>
            <a:r>
              <a:rPr kumimoji="1" lang="en-US" altLang="ja-JP" dirty="0" smtClean="0"/>
              <a:t>1</a:t>
            </a:r>
            <a:r>
              <a:rPr kumimoji="1" lang="ja-JP" altLang="en-US" dirty="0" smtClean="0"/>
              <a:t>日から</a:t>
            </a:r>
            <a:r>
              <a:rPr kumimoji="1" lang="en-US" altLang="ja-JP" dirty="0" smtClean="0"/>
              <a:t>12</a:t>
            </a:r>
            <a:r>
              <a:rPr kumimoji="1" lang="ja-JP" altLang="en-US" dirty="0" smtClean="0"/>
              <a:t>月</a:t>
            </a:r>
            <a:r>
              <a:rPr kumimoji="1" lang="en-US" altLang="ja-JP" dirty="0" smtClean="0"/>
              <a:t>31</a:t>
            </a:r>
            <a:r>
              <a:rPr kumimoji="1" lang="ja-JP" altLang="en-US" dirty="0" smtClean="0"/>
              <a:t>日までに事業実施に要した費用について行う</a:t>
            </a:r>
            <a:r>
              <a:rPr lang="ja-JP" altLang="en-US" dirty="0" smtClean="0"/>
              <a:t>（降灰除去事業実施要綱第十三）</a:t>
            </a:r>
            <a:r>
              <a:rPr kumimoji="1" lang="ja-JP" altLang="en-US" dirty="0" smtClean="0"/>
              <a:t>。</a:t>
            </a:r>
            <a:endParaRPr kumimoji="1" lang="ja-JP" altLang="en-US" dirty="0"/>
          </a:p>
        </p:txBody>
      </p:sp>
      <p:sp>
        <p:nvSpPr>
          <p:cNvPr id="12" name="角丸四角形 11"/>
          <p:cNvSpPr/>
          <p:nvPr/>
        </p:nvSpPr>
        <p:spPr>
          <a:xfrm>
            <a:off x="179512" y="5949280"/>
            <a:ext cx="2736304" cy="64807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完了実績報告書（市町村長→都道府県知事）</a:t>
            </a:r>
            <a:endParaRPr kumimoji="1" lang="ja-JP" altLang="en-US" dirty="0">
              <a:solidFill>
                <a:schemeClr val="tx1"/>
              </a:solidFill>
            </a:endParaRPr>
          </a:p>
        </p:txBody>
      </p:sp>
      <p:sp>
        <p:nvSpPr>
          <p:cNvPr id="13" name="角丸四角形 12"/>
          <p:cNvSpPr/>
          <p:nvPr/>
        </p:nvSpPr>
        <p:spPr>
          <a:xfrm>
            <a:off x="3059832" y="5949280"/>
            <a:ext cx="2808312" cy="64807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額の確定（都道府県知事→市町村長）</a:t>
            </a:r>
            <a:endParaRPr kumimoji="1" lang="ja-JP" altLang="en-US" dirty="0">
              <a:solidFill>
                <a:schemeClr val="tx1"/>
              </a:solidFill>
            </a:endParaRPr>
          </a:p>
        </p:txBody>
      </p:sp>
      <p:sp>
        <p:nvSpPr>
          <p:cNvPr id="14" name="角丸四角形 13"/>
          <p:cNvSpPr/>
          <p:nvPr/>
        </p:nvSpPr>
        <p:spPr>
          <a:xfrm>
            <a:off x="6084168" y="5949280"/>
            <a:ext cx="2880320" cy="64807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額の確定の報告（都道府県知事→国土交通大臣）</a:t>
            </a:r>
            <a:endParaRPr kumimoji="1" lang="ja-JP" altLang="en-US" dirty="0">
              <a:solidFill>
                <a:schemeClr val="tx1"/>
              </a:solidFill>
            </a:endParaRPr>
          </a:p>
        </p:txBody>
      </p:sp>
      <p:sp>
        <p:nvSpPr>
          <p:cNvPr id="15" name="右矢印 14"/>
          <p:cNvSpPr/>
          <p:nvPr/>
        </p:nvSpPr>
        <p:spPr>
          <a:xfrm>
            <a:off x="2843808" y="6093296"/>
            <a:ext cx="288032" cy="360040"/>
          </a:xfrm>
          <a:prstGeom prst="rightArrow">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5796136" y="6093296"/>
            <a:ext cx="288032" cy="360040"/>
          </a:xfrm>
          <a:prstGeom prst="rightArrow">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a:off x="1331640" y="5805264"/>
            <a:ext cx="360040" cy="216024"/>
          </a:xfrm>
          <a:prstGeom prst="downArrow">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吹き出し 17"/>
          <p:cNvSpPr/>
          <p:nvPr/>
        </p:nvSpPr>
        <p:spPr>
          <a:xfrm>
            <a:off x="3851920" y="1988840"/>
            <a:ext cx="4824536" cy="288032"/>
          </a:xfrm>
          <a:prstGeom prst="wedgeRoundRectCallout">
            <a:avLst>
              <a:gd name="adj1" fmla="val 5622"/>
              <a:gd name="adj2" fmla="val -145836"/>
              <a:gd name="adj3" fmla="val 16667"/>
            </a:avLst>
          </a:prstGeom>
          <a:solidFill>
            <a:srgbClr val="A50021"/>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t>※</a:t>
            </a:r>
            <a:r>
              <a:rPr kumimoji="1" lang="ja-JP" altLang="en-US" sz="1600" dirty="0" smtClean="0"/>
              <a:t>測定方法は、降灰除去事業実施要綱第三参照</a:t>
            </a:r>
            <a:endParaRPr kumimoji="1" lang="ja-JP" altLang="en-US" sz="1600" dirty="0"/>
          </a:p>
        </p:txBody>
      </p:sp>
      <p:sp>
        <p:nvSpPr>
          <p:cNvPr id="21"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１１．降灰除去事業の手続きの流れ</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29</a:t>
            </a:fld>
            <a:endParaRPr lang="en-US" altLang="ja-JP"/>
          </a:p>
        </p:txBody>
      </p:sp>
    </p:spTree>
    <p:extLst>
      <p:ext uri="{BB962C8B-B14F-4D97-AF65-F5344CB8AC3E}">
        <p14:creationId xmlns:p14="http://schemas.microsoft.com/office/powerpoint/2010/main" val="3163640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ctrTitle"/>
          </p:nvPr>
        </p:nvSpPr>
        <p:spPr>
          <a:xfrm>
            <a:off x="1475655" y="2174999"/>
            <a:ext cx="5460721" cy="1470025"/>
          </a:xfrm>
        </p:spPr>
        <p:txBody>
          <a:bodyPr>
            <a:normAutofit/>
          </a:bodyPr>
          <a:lstStyle/>
          <a:p>
            <a:r>
              <a:rPr lang="zh-TW" altLang="en-US" dirty="0" smtClean="0"/>
              <a:t>特殊</a:t>
            </a:r>
            <a:r>
              <a:rPr lang="zh-TW" altLang="en-US" dirty="0"/>
              <a:t>地下壕等対策事業</a:t>
            </a:r>
            <a:endParaRPr lang="ja-JP" altLang="en-US" sz="4000" dirty="0"/>
          </a:p>
        </p:txBody>
      </p:sp>
    </p:spTree>
    <p:extLst>
      <p:ext uri="{BB962C8B-B14F-4D97-AF65-F5344CB8AC3E}">
        <p14:creationId xmlns:p14="http://schemas.microsoft.com/office/powerpoint/2010/main" val="34131577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角丸四角形 55"/>
          <p:cNvSpPr/>
          <p:nvPr/>
        </p:nvSpPr>
        <p:spPr>
          <a:xfrm>
            <a:off x="89849" y="703051"/>
            <a:ext cx="8970830" cy="2844000"/>
          </a:xfrm>
          <a:prstGeom prst="roundRect">
            <a:avLst>
              <a:gd name="adj" fmla="val 0"/>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0" name="テキスト ボックス 59"/>
          <p:cNvSpPr txBox="1"/>
          <p:nvPr/>
        </p:nvSpPr>
        <p:spPr>
          <a:xfrm>
            <a:off x="167469" y="588149"/>
            <a:ext cx="4127440" cy="288147"/>
          </a:xfrm>
          <a:prstGeom prst="rect">
            <a:avLst/>
          </a:prstGeom>
          <a:solidFill>
            <a:schemeClr val="accent2">
              <a:lumMod val="75000"/>
            </a:schemeClr>
          </a:solidFill>
        </p:spPr>
        <p:txBody>
          <a:bodyPr wrap="square" lIns="36000" tIns="36000" rIns="36000" bIns="36000" rtlCol="0">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rPr>
              <a:t>１．特殊地下壕対策（事業期間：令和８年度まで）</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153" name="角丸四角形 152"/>
          <p:cNvSpPr/>
          <p:nvPr/>
        </p:nvSpPr>
        <p:spPr>
          <a:xfrm>
            <a:off x="89849" y="3687795"/>
            <a:ext cx="8970830" cy="3122953"/>
          </a:xfrm>
          <a:prstGeom prst="roundRect">
            <a:avLst>
              <a:gd name="adj" fmla="val 0"/>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55" name="テキスト ボックス 154"/>
          <p:cNvSpPr txBox="1"/>
          <p:nvPr/>
        </p:nvSpPr>
        <p:spPr>
          <a:xfrm>
            <a:off x="153511" y="3578579"/>
            <a:ext cx="4141398" cy="288147"/>
          </a:xfrm>
          <a:prstGeom prst="rect">
            <a:avLst/>
          </a:prstGeom>
          <a:solidFill>
            <a:schemeClr val="accent2">
              <a:lumMod val="75000"/>
            </a:schemeClr>
          </a:solidFill>
        </p:spPr>
        <p:txBody>
          <a:bodyPr wrap="square" lIns="36000" tIns="36000" rIns="36000" bIns="36000" rtlCol="0">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rPr>
              <a:t>２．亜炭鉱廃坑対策（事業期間：令和６年度まで）</a:t>
            </a:r>
            <a:endParaRPr lang="ja-JP" altLang="en-US" sz="1400" b="1" dirty="0">
              <a:solidFill>
                <a:schemeClr val="bg1"/>
              </a:solidFill>
              <a:latin typeface="Meiryo UI" panose="020B0604030504040204" pitchFamily="50" charset="-128"/>
              <a:ea typeface="Meiryo UI" panose="020B0604030504040204" pitchFamily="50" charset="-128"/>
            </a:endParaRPr>
          </a:p>
        </p:txBody>
      </p:sp>
      <p:pic>
        <p:nvPicPr>
          <p:cNvPr id="158" name="図 157"/>
          <p:cNvPicPr>
            <a:picLocks noChangeAspect="1"/>
          </p:cNvPicPr>
          <p:nvPr/>
        </p:nvPicPr>
        <p:blipFill>
          <a:blip r:embed="rId2"/>
          <a:stretch>
            <a:fillRect/>
          </a:stretch>
        </p:blipFill>
        <p:spPr>
          <a:xfrm>
            <a:off x="5272763" y="4383495"/>
            <a:ext cx="3766487" cy="2344965"/>
          </a:xfrm>
          <a:prstGeom prst="rect">
            <a:avLst/>
          </a:prstGeom>
        </p:spPr>
      </p:pic>
      <p:sp>
        <p:nvSpPr>
          <p:cNvPr id="163" name="Rectangle 92"/>
          <p:cNvSpPr>
            <a:spLocks noChangeArrowheads="1"/>
          </p:cNvSpPr>
          <p:nvPr/>
        </p:nvSpPr>
        <p:spPr>
          <a:xfrm>
            <a:off x="1096317" y="934885"/>
            <a:ext cx="7920000" cy="411257"/>
          </a:xfrm>
          <a:prstGeom prst="roundRect">
            <a:avLst>
              <a:gd name="adj" fmla="val 0"/>
            </a:avLst>
          </a:prstGeom>
          <a:noFill/>
          <a:ln w="6350">
            <a:solidFill>
              <a:schemeClr val="tx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36000" rIns="91440" bIns="36000" numCol="1" anchor="ctr" anchorCtr="0" compatLnSpc="1">
            <a:prstTxWarp prst="textNoShape">
              <a:avLst/>
            </a:prstTxWarp>
            <a:spAutoFit/>
          </a:bodyPr>
          <a:lstStyle/>
          <a:p>
            <a:r>
              <a:rPr lang="ja-JP" altLang="ja-JP" sz="1100" dirty="0" smtClean="0">
                <a:solidFill>
                  <a:srgbClr val="000000"/>
                </a:solidFill>
                <a:latin typeface="Meiryo UI"/>
                <a:ea typeface="Meiryo UI"/>
              </a:rPr>
              <a:t>市街地に現存する旧軍、地方公共団体等が築造した防空壕等の特殊地下壕で、陥没等が顕著で危険度が増し、放置しがたい場合又は都市施設の災害復旧に伴い埋戻し、防災処理等が必要にな</a:t>
            </a:r>
            <a:r>
              <a:rPr lang="ja-JP" altLang="en-US" sz="1100" dirty="0" smtClean="0">
                <a:solidFill>
                  <a:srgbClr val="000000"/>
                </a:solidFill>
                <a:latin typeface="Meiryo UI"/>
                <a:ea typeface="Meiryo UI"/>
              </a:rPr>
              <a:t>る</a:t>
            </a:r>
            <a:r>
              <a:rPr lang="ja-JP" altLang="ja-JP" sz="1100" dirty="0" smtClean="0">
                <a:solidFill>
                  <a:srgbClr val="000000"/>
                </a:solidFill>
                <a:latin typeface="Meiryo UI"/>
                <a:ea typeface="Meiryo UI"/>
              </a:rPr>
              <a:t>もの</a:t>
            </a:r>
            <a:r>
              <a:rPr lang="ja-JP" altLang="en-US" sz="1100" dirty="0" smtClean="0">
                <a:solidFill>
                  <a:srgbClr val="000000"/>
                </a:solidFill>
                <a:latin typeface="Meiryo UI"/>
                <a:ea typeface="Meiryo UI"/>
              </a:rPr>
              <a:t>に係る</a:t>
            </a:r>
            <a:r>
              <a:rPr lang="ja-JP" altLang="ja-JP" sz="1100" dirty="0" smtClean="0">
                <a:solidFill>
                  <a:srgbClr val="000000"/>
                </a:solidFill>
                <a:latin typeface="Meiryo UI"/>
                <a:ea typeface="Meiryo UI"/>
              </a:rPr>
              <a:t>対策を</a:t>
            </a:r>
            <a:r>
              <a:rPr lang="ja-JP" altLang="en-US" sz="1100" dirty="0" smtClean="0">
                <a:solidFill>
                  <a:srgbClr val="000000"/>
                </a:solidFill>
                <a:latin typeface="Meiryo UI"/>
                <a:ea typeface="Meiryo UI"/>
              </a:rPr>
              <a:t>支援し</a:t>
            </a:r>
            <a:r>
              <a:rPr lang="ja-JP" altLang="ja-JP" sz="1100" dirty="0" smtClean="0">
                <a:solidFill>
                  <a:srgbClr val="000000"/>
                </a:solidFill>
                <a:latin typeface="Meiryo UI"/>
                <a:ea typeface="Meiryo UI"/>
              </a:rPr>
              <a:t>、もって民生の安定を図り、公共の福祉を確保する。</a:t>
            </a:r>
            <a:endParaRPr lang="ja-JP" altLang="ja-JP" sz="1050" dirty="0">
              <a:solidFill>
                <a:srgbClr val="000000"/>
              </a:solidFill>
              <a:latin typeface="Meiryo UI"/>
              <a:ea typeface="Meiryo UI"/>
            </a:endParaRPr>
          </a:p>
        </p:txBody>
      </p:sp>
      <p:sp>
        <p:nvSpPr>
          <p:cNvPr id="164" name="Rectangle 93"/>
          <p:cNvSpPr txBox="1">
            <a:spLocks noChangeArrowheads="1"/>
          </p:cNvSpPr>
          <p:nvPr/>
        </p:nvSpPr>
        <p:spPr>
          <a:xfrm>
            <a:off x="19297" y="775481"/>
            <a:ext cx="1315650" cy="4286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ja-JP" altLang="en-US" sz="1100" b="1" dirty="0">
                <a:solidFill>
                  <a:srgbClr val="000000"/>
                </a:solidFill>
                <a:latin typeface="Meiryo UI"/>
                <a:ea typeface="Meiryo UI"/>
              </a:rPr>
              <a:t> </a:t>
            </a:r>
            <a:r>
              <a:rPr lang="ja-JP" altLang="en-US" sz="1100" b="1" dirty="0" smtClean="0">
                <a:solidFill>
                  <a:srgbClr val="000000"/>
                </a:solidFill>
                <a:latin typeface="Meiryo UI"/>
                <a:ea typeface="Meiryo UI"/>
              </a:rPr>
              <a:t>１）事業目的</a:t>
            </a:r>
            <a:endParaRPr lang="ja-JP" altLang="ja-JP" sz="1100" b="1" dirty="0">
              <a:solidFill>
                <a:srgbClr val="000000"/>
              </a:solidFill>
              <a:latin typeface="Meiryo UI"/>
              <a:ea typeface="Meiryo UI"/>
            </a:endParaRPr>
          </a:p>
        </p:txBody>
      </p:sp>
      <p:sp>
        <p:nvSpPr>
          <p:cNvPr id="165" name="Rectangle 94"/>
          <p:cNvSpPr txBox="1">
            <a:spLocks noChangeArrowheads="1"/>
          </p:cNvSpPr>
          <p:nvPr/>
        </p:nvSpPr>
        <p:spPr>
          <a:xfrm>
            <a:off x="19297" y="1256643"/>
            <a:ext cx="1393041" cy="4286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ja-JP" altLang="en-US" sz="1100" b="1" dirty="0" smtClean="0">
                <a:solidFill>
                  <a:srgbClr val="000000"/>
                </a:solidFill>
                <a:latin typeface="Meiryo UI"/>
                <a:ea typeface="Meiryo UI"/>
              </a:rPr>
              <a:t> ２）事業内容</a:t>
            </a:r>
            <a:endParaRPr lang="ja-JP" altLang="ja-JP" sz="1100" b="1" dirty="0">
              <a:solidFill>
                <a:srgbClr val="000000"/>
              </a:solidFill>
              <a:latin typeface="Meiryo UI"/>
              <a:ea typeface="Meiryo UI"/>
            </a:endParaRPr>
          </a:p>
        </p:txBody>
      </p:sp>
      <p:sp>
        <p:nvSpPr>
          <p:cNvPr id="166" name="Rectangle 112"/>
          <p:cNvSpPr txBox="1">
            <a:spLocks noChangeArrowheads="1"/>
          </p:cNvSpPr>
          <p:nvPr/>
        </p:nvSpPr>
        <p:spPr>
          <a:xfrm>
            <a:off x="16861" y="2018343"/>
            <a:ext cx="2165891" cy="5040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ja-JP" altLang="en-US" sz="1100" b="1" dirty="0" smtClean="0">
                <a:solidFill>
                  <a:srgbClr val="000000"/>
                </a:solidFill>
                <a:latin typeface="Meiryo UI"/>
                <a:ea typeface="Meiryo UI"/>
              </a:rPr>
              <a:t> ３）対象施設及び補助率</a:t>
            </a:r>
            <a:endParaRPr lang="ja-JP" altLang="ja-JP" sz="1100" b="1" dirty="0">
              <a:solidFill>
                <a:srgbClr val="000000"/>
              </a:solidFill>
              <a:latin typeface="Meiryo UI"/>
              <a:ea typeface="Meiryo UI"/>
            </a:endParaRPr>
          </a:p>
        </p:txBody>
      </p:sp>
      <p:sp>
        <p:nvSpPr>
          <p:cNvPr id="168" name="Rectangle 114"/>
          <p:cNvSpPr txBox="1">
            <a:spLocks noChangeArrowheads="1"/>
          </p:cNvSpPr>
          <p:nvPr/>
        </p:nvSpPr>
        <p:spPr>
          <a:xfrm>
            <a:off x="0" y="3788252"/>
            <a:ext cx="1315650" cy="4286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ja-JP" altLang="en-US" sz="1100" b="1" dirty="0" smtClean="0">
                <a:solidFill>
                  <a:srgbClr val="000000"/>
                </a:solidFill>
                <a:latin typeface="Meiryo UI"/>
                <a:ea typeface="Meiryo UI"/>
              </a:rPr>
              <a:t> １）事業目的</a:t>
            </a:r>
            <a:endParaRPr lang="ja-JP" altLang="ja-JP" sz="1100" b="1" dirty="0">
              <a:solidFill>
                <a:srgbClr val="000000"/>
              </a:solidFill>
              <a:latin typeface="Meiryo UI"/>
              <a:ea typeface="Meiryo UI"/>
            </a:endParaRPr>
          </a:p>
        </p:txBody>
      </p:sp>
      <p:sp>
        <p:nvSpPr>
          <p:cNvPr id="169" name="Rectangle 115"/>
          <p:cNvSpPr txBox="1">
            <a:spLocks noChangeArrowheads="1"/>
          </p:cNvSpPr>
          <p:nvPr/>
        </p:nvSpPr>
        <p:spPr>
          <a:xfrm>
            <a:off x="1431" y="4294812"/>
            <a:ext cx="1516954" cy="4320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ja-JP" altLang="en-US" sz="1100" b="1" dirty="0" smtClean="0">
                <a:solidFill>
                  <a:srgbClr val="000000"/>
                </a:solidFill>
                <a:latin typeface="Meiryo UI"/>
                <a:ea typeface="Meiryo UI"/>
              </a:rPr>
              <a:t> ２）事業内容</a:t>
            </a:r>
            <a:endParaRPr lang="ja-JP" altLang="ja-JP" sz="1100" b="1" dirty="0">
              <a:solidFill>
                <a:srgbClr val="000000"/>
              </a:solidFill>
              <a:latin typeface="Meiryo UI"/>
              <a:ea typeface="Meiryo UI"/>
            </a:endParaRPr>
          </a:p>
        </p:txBody>
      </p:sp>
      <p:sp>
        <p:nvSpPr>
          <p:cNvPr id="171" name="Rectangle 119"/>
          <p:cNvSpPr txBox="1">
            <a:spLocks noChangeArrowheads="1"/>
          </p:cNvSpPr>
          <p:nvPr/>
        </p:nvSpPr>
        <p:spPr>
          <a:xfrm>
            <a:off x="1048856" y="3939066"/>
            <a:ext cx="7920000" cy="411257"/>
          </a:xfrm>
          <a:prstGeom prst="rect">
            <a:avLst/>
          </a:prstGeom>
          <a:noFill/>
          <a:ln w="6350">
            <a:solidFill>
              <a:schemeClr val="tx1"/>
            </a:solidFill>
            <a:miter lim="800000"/>
            <a:headEnd/>
            <a:tailEnd/>
          </a:ln>
          <a:effectLst/>
        </p:spPr>
        <p:txBody>
          <a:bodyPr vert="horz" wrap="square" lIns="91440" tIns="36000" rIns="91440" bIns="36000" numCol="1" anchor="ctr" anchorCtr="0" compatLnSpc="1">
            <a:prstTxWarp prst="textNoShape">
              <a:avLst/>
            </a:prstTxWarp>
            <a:spAutoFit/>
          </a:bodyPr>
          <a:lstStyle/>
          <a:p>
            <a:r>
              <a:rPr lang="ja-JP" altLang="en-US" sz="1100" dirty="0" smtClean="0">
                <a:solidFill>
                  <a:srgbClr val="000000"/>
                </a:solidFill>
                <a:latin typeface="Meiryo UI"/>
                <a:ea typeface="Meiryo UI"/>
              </a:rPr>
              <a:t>市街地に現存する亜炭鉱廃坑のうち、南海トラフ巨大地震が発生した場合、避難所となる施設や応急対策活動の拠点施設等の敷地に存在するものに係る埋戻し等の対策を支援し、もって民生の安定を図り、公共の福祉を確保する。</a:t>
            </a:r>
            <a:endParaRPr lang="ja-JP" altLang="ja-JP" sz="1100" dirty="0">
              <a:solidFill>
                <a:srgbClr val="000000"/>
              </a:solidFill>
              <a:latin typeface="Meiryo UI"/>
              <a:ea typeface="Meiryo UI"/>
            </a:endParaRPr>
          </a:p>
        </p:txBody>
      </p:sp>
      <p:sp>
        <p:nvSpPr>
          <p:cNvPr id="172" name="角丸四角形 120"/>
          <p:cNvSpPr/>
          <p:nvPr/>
        </p:nvSpPr>
        <p:spPr>
          <a:xfrm>
            <a:off x="1041242" y="4421595"/>
            <a:ext cx="4169166" cy="749812"/>
          </a:xfrm>
          <a:prstGeom prst="roundRect">
            <a:avLst>
              <a:gd name="adj" fmla="val 0"/>
            </a:avLst>
          </a:prstGeom>
          <a:noFill/>
          <a:ln w="635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t">
            <a:spAutoFit/>
          </a:bodyPr>
          <a:lstStyle/>
          <a:p>
            <a:r>
              <a:rPr lang="ja-JP" altLang="en-US" sz="1100" dirty="0">
                <a:solidFill>
                  <a:srgbClr val="000000"/>
                </a:solidFill>
                <a:latin typeface="Meiryo UI"/>
                <a:ea typeface="Meiryo UI"/>
              </a:rPr>
              <a:t>経済産業省事業で行う地盤脆弱性調査に</a:t>
            </a:r>
            <a:r>
              <a:rPr lang="ja-JP" altLang="en-US" sz="1100" dirty="0" smtClean="0">
                <a:solidFill>
                  <a:srgbClr val="000000"/>
                </a:solidFill>
                <a:latin typeface="Meiryo UI"/>
                <a:ea typeface="Meiryo UI"/>
              </a:rPr>
              <a:t>より、陥没又は落盤が発生する蓋然性が高いと判定</a:t>
            </a:r>
            <a:r>
              <a:rPr lang="ja-JP" altLang="en-US" sz="1100" dirty="0">
                <a:solidFill>
                  <a:srgbClr val="000000"/>
                </a:solidFill>
                <a:latin typeface="Meiryo UI"/>
                <a:ea typeface="Meiryo UI"/>
              </a:rPr>
              <a:t>（レベル２）</a:t>
            </a:r>
            <a:r>
              <a:rPr lang="ja-JP" altLang="en-US" sz="1100" dirty="0" smtClean="0">
                <a:solidFill>
                  <a:srgbClr val="000000"/>
                </a:solidFill>
                <a:latin typeface="Meiryo UI"/>
                <a:ea typeface="Meiryo UI"/>
              </a:rPr>
              <a:t>された</a:t>
            </a:r>
            <a:r>
              <a:rPr lang="ja-JP" altLang="en-US" sz="1100" dirty="0">
                <a:solidFill>
                  <a:srgbClr val="000000"/>
                </a:solidFill>
                <a:latin typeface="Meiryo UI"/>
                <a:ea typeface="Meiryo UI"/>
              </a:rPr>
              <a:t>地点のうち</a:t>
            </a:r>
            <a:r>
              <a:rPr lang="ja-JP" altLang="en-US" sz="1100" dirty="0" smtClean="0">
                <a:solidFill>
                  <a:srgbClr val="000000"/>
                </a:solidFill>
                <a:latin typeface="Meiryo UI"/>
                <a:ea typeface="Meiryo UI"/>
              </a:rPr>
              <a:t>、地域防災計画等に位置づけられた避難所等となる公共施設の敷地に存する亜炭鉱廃坑の全部又は一部の埋戻し等を行う。</a:t>
            </a:r>
            <a:endParaRPr lang="ja-JP" altLang="en-US" sz="1100" dirty="0">
              <a:solidFill>
                <a:srgbClr val="000000"/>
              </a:solidFill>
              <a:latin typeface="Meiryo UI"/>
              <a:ea typeface="Meiryo UI"/>
            </a:endParaRPr>
          </a:p>
        </p:txBody>
      </p:sp>
      <p:sp>
        <p:nvSpPr>
          <p:cNvPr id="173" name="Rectangle 123"/>
          <p:cNvSpPr txBox="1">
            <a:spLocks noChangeArrowheads="1"/>
          </p:cNvSpPr>
          <p:nvPr/>
        </p:nvSpPr>
        <p:spPr>
          <a:xfrm>
            <a:off x="-16258" y="5065299"/>
            <a:ext cx="2298672" cy="5040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ja-JP" altLang="en-US" sz="1100" b="1" dirty="0" smtClean="0">
                <a:solidFill>
                  <a:srgbClr val="000000"/>
                </a:solidFill>
                <a:latin typeface="Meiryo UI"/>
                <a:ea typeface="Meiryo UI"/>
              </a:rPr>
              <a:t> ３）対象施設及び補助率</a:t>
            </a:r>
            <a:endParaRPr lang="ja-JP" altLang="ja-JP" sz="1100" b="1" dirty="0">
              <a:solidFill>
                <a:srgbClr val="000000"/>
              </a:solidFill>
              <a:latin typeface="Meiryo UI"/>
              <a:ea typeface="Meiryo UI"/>
            </a:endParaRPr>
          </a:p>
        </p:txBody>
      </p:sp>
      <p:sp>
        <p:nvSpPr>
          <p:cNvPr id="174" name="角丸四角形 124"/>
          <p:cNvSpPr/>
          <p:nvPr/>
        </p:nvSpPr>
        <p:spPr>
          <a:xfrm>
            <a:off x="354954" y="2376754"/>
            <a:ext cx="3488612" cy="1130469"/>
          </a:xfrm>
          <a:prstGeom prst="roundRect">
            <a:avLst>
              <a:gd name="adj" fmla="val 7778"/>
            </a:avLst>
          </a:prstGeom>
          <a:solidFill>
            <a:srgbClr val="FFFFB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ctr">
            <a:spAutoFit/>
          </a:bodyPr>
          <a:lstStyle/>
          <a:p>
            <a:r>
              <a:rPr lang="ja-JP" altLang="en-US" sz="1100" dirty="0" smtClean="0">
                <a:solidFill>
                  <a:srgbClr val="000000"/>
                </a:solidFill>
                <a:latin typeface="Meiryo UI"/>
                <a:ea typeface="Meiryo UI"/>
              </a:rPr>
              <a:t>対象施設　</a:t>
            </a:r>
            <a:r>
              <a:rPr lang="en-US" altLang="ja-JP" sz="1100" dirty="0" smtClean="0">
                <a:solidFill>
                  <a:srgbClr val="000000"/>
                </a:solidFill>
                <a:latin typeface="Meiryo UI"/>
                <a:ea typeface="Meiryo UI"/>
              </a:rPr>
              <a:t>…</a:t>
            </a:r>
            <a:r>
              <a:rPr lang="ja-JP" altLang="en-US" sz="1100" dirty="0" smtClean="0">
                <a:solidFill>
                  <a:srgbClr val="000000"/>
                </a:solidFill>
                <a:latin typeface="Meiryo UI"/>
                <a:ea typeface="Meiryo UI"/>
              </a:rPr>
              <a:t>　旧軍、地方公共団体等が築造した特殊</a:t>
            </a:r>
            <a:endParaRPr lang="en-US" altLang="ja-JP" sz="1100" dirty="0" smtClean="0">
              <a:solidFill>
                <a:srgbClr val="000000"/>
              </a:solidFill>
              <a:latin typeface="Meiryo UI"/>
              <a:ea typeface="Meiryo UI"/>
            </a:endParaRPr>
          </a:p>
          <a:p>
            <a:r>
              <a:rPr lang="ja-JP" altLang="en-US" sz="1100" dirty="0" smtClean="0">
                <a:solidFill>
                  <a:srgbClr val="000000"/>
                </a:solidFill>
                <a:latin typeface="Meiryo UI"/>
                <a:ea typeface="Meiryo UI"/>
              </a:rPr>
              <a:t>　　　　　　　　　地下壕（防空壕及び防火水槽）</a:t>
            </a:r>
            <a:endParaRPr lang="en-US" altLang="ja-JP" sz="1100" dirty="0" smtClean="0">
              <a:solidFill>
                <a:srgbClr val="000000"/>
              </a:solidFill>
              <a:latin typeface="Meiryo UI"/>
              <a:ea typeface="Meiryo UI"/>
            </a:endParaRPr>
          </a:p>
          <a:p>
            <a:r>
              <a:rPr lang="ja-JP" altLang="en-US" sz="1100" dirty="0" smtClean="0">
                <a:solidFill>
                  <a:srgbClr val="000000"/>
                </a:solidFill>
                <a:latin typeface="Meiryo UI"/>
                <a:ea typeface="Meiryo UI"/>
              </a:rPr>
              <a:t>　　　　　　　　 　</a:t>
            </a:r>
            <a:r>
              <a:rPr lang="en-US" altLang="ja-JP" sz="1100" dirty="0" smtClean="0">
                <a:solidFill>
                  <a:srgbClr val="000000"/>
                </a:solidFill>
                <a:latin typeface="Meiryo UI"/>
                <a:ea typeface="Meiryo UI"/>
              </a:rPr>
              <a:t>※</a:t>
            </a:r>
            <a:r>
              <a:rPr lang="ja-JP" altLang="en-US" sz="1100" dirty="0" smtClean="0">
                <a:solidFill>
                  <a:srgbClr val="000000"/>
                </a:solidFill>
                <a:latin typeface="Meiryo UI"/>
                <a:ea typeface="Meiryo UI"/>
              </a:rPr>
              <a:t>一箇所の事業費が</a:t>
            </a:r>
            <a:r>
              <a:rPr lang="en-US" altLang="ja-JP" sz="1100" dirty="0" smtClean="0">
                <a:solidFill>
                  <a:srgbClr val="000000"/>
                </a:solidFill>
                <a:latin typeface="Meiryo UI"/>
                <a:ea typeface="Meiryo UI"/>
              </a:rPr>
              <a:t>200</a:t>
            </a:r>
            <a:r>
              <a:rPr lang="ja-JP" altLang="en-US" sz="1100" dirty="0" smtClean="0">
                <a:solidFill>
                  <a:srgbClr val="000000"/>
                </a:solidFill>
                <a:latin typeface="Meiryo UI"/>
                <a:ea typeface="Meiryo UI"/>
              </a:rPr>
              <a:t>万円以上のもの</a:t>
            </a:r>
            <a:endParaRPr lang="en-US" altLang="ja-JP" sz="1100" dirty="0" smtClean="0">
              <a:solidFill>
                <a:srgbClr val="000000"/>
              </a:solidFill>
              <a:latin typeface="Meiryo UI"/>
              <a:ea typeface="Meiryo UI"/>
            </a:endParaRPr>
          </a:p>
          <a:p>
            <a:r>
              <a:rPr lang="ja-JP" altLang="en-US" sz="1100" dirty="0" smtClean="0">
                <a:solidFill>
                  <a:srgbClr val="000000"/>
                </a:solidFill>
                <a:latin typeface="Meiryo UI"/>
                <a:ea typeface="Meiryo UI"/>
              </a:rPr>
              <a:t>事業主体　</a:t>
            </a:r>
            <a:r>
              <a:rPr lang="en-US" altLang="ja-JP" sz="1100" dirty="0" smtClean="0">
                <a:solidFill>
                  <a:srgbClr val="000000"/>
                </a:solidFill>
                <a:latin typeface="Meiryo UI"/>
                <a:ea typeface="Meiryo UI"/>
              </a:rPr>
              <a:t>…</a:t>
            </a:r>
            <a:r>
              <a:rPr lang="ja-JP" altLang="en-US" sz="1100" dirty="0" smtClean="0">
                <a:solidFill>
                  <a:srgbClr val="000000"/>
                </a:solidFill>
                <a:latin typeface="Meiryo UI"/>
                <a:ea typeface="Meiryo UI"/>
              </a:rPr>
              <a:t>　地方公共団体</a:t>
            </a:r>
            <a:endParaRPr dirty="0">
              <a:latin typeface="Meiryo UI"/>
              <a:ea typeface="Meiryo UI"/>
            </a:endParaRPr>
          </a:p>
          <a:p>
            <a:r>
              <a:rPr lang="ja-JP" altLang="en-US" sz="1100" dirty="0" smtClean="0">
                <a:solidFill>
                  <a:srgbClr val="000000"/>
                </a:solidFill>
                <a:latin typeface="Meiryo UI"/>
                <a:ea typeface="Meiryo UI"/>
              </a:rPr>
              <a:t>補助率　　</a:t>
            </a:r>
            <a:r>
              <a:rPr lang="en-US" altLang="ja-JP" sz="1100" dirty="0" smtClean="0">
                <a:solidFill>
                  <a:srgbClr val="000000"/>
                </a:solidFill>
                <a:latin typeface="Meiryo UI"/>
                <a:ea typeface="Meiryo UI"/>
              </a:rPr>
              <a:t>…</a:t>
            </a:r>
            <a:r>
              <a:rPr lang="ja-JP" altLang="en-US" sz="1100" dirty="0" smtClean="0">
                <a:solidFill>
                  <a:srgbClr val="000000"/>
                </a:solidFill>
                <a:latin typeface="Meiryo UI"/>
                <a:ea typeface="Meiryo UI"/>
              </a:rPr>
              <a:t>　１／２</a:t>
            </a:r>
            <a:endParaRPr dirty="0">
              <a:latin typeface="Meiryo UI"/>
              <a:ea typeface="Meiryo UI"/>
            </a:endParaRPr>
          </a:p>
          <a:p>
            <a:r>
              <a:rPr lang="ja-JP" altLang="en-US" sz="1100" dirty="0" smtClean="0">
                <a:solidFill>
                  <a:srgbClr val="000000"/>
                </a:solidFill>
                <a:latin typeface="Meiryo UI"/>
                <a:ea typeface="Meiryo UI"/>
              </a:rPr>
              <a:t>特別交付税</a:t>
            </a:r>
            <a:r>
              <a:rPr lang="en-US" altLang="ja-JP" sz="1100" dirty="0" smtClean="0">
                <a:solidFill>
                  <a:srgbClr val="000000"/>
                </a:solidFill>
                <a:latin typeface="Meiryo UI"/>
                <a:ea typeface="Meiryo UI"/>
              </a:rPr>
              <a:t>…</a:t>
            </a:r>
            <a:r>
              <a:rPr lang="ja-JP" altLang="en-US" sz="1100" dirty="0" smtClean="0">
                <a:solidFill>
                  <a:srgbClr val="000000"/>
                </a:solidFill>
                <a:latin typeface="Meiryo UI"/>
                <a:ea typeface="Meiryo UI"/>
              </a:rPr>
              <a:t>　地方負担分の８割</a:t>
            </a:r>
            <a:endParaRPr lang="ja-JP" altLang="ja-JP" sz="1100" dirty="0">
              <a:solidFill>
                <a:srgbClr val="000000"/>
              </a:solidFill>
              <a:latin typeface="Meiryo UI"/>
              <a:ea typeface="Meiryo UI"/>
            </a:endParaRPr>
          </a:p>
        </p:txBody>
      </p:sp>
      <p:sp>
        <p:nvSpPr>
          <p:cNvPr id="175" name="Rectangle 125"/>
          <p:cNvSpPr>
            <a:spLocks noChangeArrowheads="1"/>
          </p:cNvSpPr>
          <p:nvPr/>
        </p:nvSpPr>
        <p:spPr>
          <a:xfrm>
            <a:off x="1096317" y="1402763"/>
            <a:ext cx="7920000" cy="749812"/>
          </a:xfrm>
          <a:prstGeom prst="roundRect">
            <a:avLst>
              <a:gd name="adj" fmla="val 0"/>
            </a:avLst>
          </a:prstGeom>
          <a:noFill/>
          <a:ln w="6350">
            <a:solidFill>
              <a:schemeClr val="tx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36000" rIns="91440" bIns="36000" numCol="1" anchor="ctr" anchorCtr="0" compatLnSpc="1">
            <a:prstTxWarp prst="textNoShape">
              <a:avLst/>
            </a:prstTxWarp>
            <a:spAutoFit/>
          </a:bodyPr>
          <a:lstStyle/>
          <a:p>
            <a:pPr marL="180975" indent="-180975"/>
            <a:r>
              <a:rPr lang="ja-JP" altLang="en-US" sz="1100" dirty="0" smtClean="0">
                <a:solidFill>
                  <a:srgbClr val="000000"/>
                </a:solidFill>
                <a:latin typeface="Meiryo UI"/>
                <a:ea typeface="Meiryo UI"/>
              </a:rPr>
              <a:t>① </a:t>
            </a:r>
            <a:r>
              <a:rPr lang="ja-JP" altLang="ja-JP" sz="1100" dirty="0" smtClean="0">
                <a:solidFill>
                  <a:srgbClr val="000000"/>
                </a:solidFill>
                <a:latin typeface="Meiryo UI"/>
                <a:ea typeface="Meiryo UI"/>
              </a:rPr>
              <a:t>市街地に現存する特殊地下壕で、陥没、落盤又は壁面のひび割れ、出水等が顕著となっており</a:t>
            </a:r>
            <a:r>
              <a:rPr lang="ja-JP" altLang="en-US" sz="1100" dirty="0" smtClean="0">
                <a:solidFill>
                  <a:srgbClr val="000000"/>
                </a:solidFill>
                <a:latin typeface="Meiryo UI"/>
                <a:ea typeface="Meiryo UI"/>
              </a:rPr>
              <a:t>、</a:t>
            </a:r>
            <a:r>
              <a:rPr lang="ja-JP" altLang="ja-JP" sz="1100" dirty="0" smtClean="0">
                <a:solidFill>
                  <a:srgbClr val="000000"/>
                </a:solidFill>
                <a:latin typeface="Meiryo UI"/>
                <a:ea typeface="Meiryo UI"/>
              </a:rPr>
              <a:t>建築物等に対する危険度が増し、放置し難いものの全部又は一部の埋戻し等</a:t>
            </a:r>
            <a:r>
              <a:rPr lang="ja-JP" altLang="en-US" sz="1100" dirty="0" smtClean="0">
                <a:solidFill>
                  <a:srgbClr val="000000"/>
                </a:solidFill>
                <a:latin typeface="Meiryo UI"/>
                <a:ea typeface="Meiryo UI"/>
              </a:rPr>
              <a:t>を行う。</a:t>
            </a:r>
            <a:endParaRPr lang="ja-JP" altLang="ja-JP" sz="1100" dirty="0" smtClean="0">
              <a:solidFill>
                <a:srgbClr val="000000"/>
              </a:solidFill>
              <a:latin typeface="Meiryo UI"/>
              <a:ea typeface="Meiryo UI"/>
            </a:endParaRPr>
          </a:p>
          <a:p>
            <a:pPr marL="180975" indent="-180975"/>
            <a:r>
              <a:rPr lang="ja-JP" altLang="en-US" sz="1100" dirty="0" smtClean="0">
                <a:solidFill>
                  <a:srgbClr val="000000"/>
                </a:solidFill>
                <a:latin typeface="Meiryo UI"/>
                <a:ea typeface="Meiryo UI"/>
              </a:rPr>
              <a:t>② </a:t>
            </a:r>
            <a:r>
              <a:rPr lang="ja-JP" altLang="ja-JP" sz="1100" dirty="0" smtClean="0">
                <a:solidFill>
                  <a:srgbClr val="000000"/>
                </a:solidFill>
                <a:latin typeface="Meiryo UI"/>
                <a:ea typeface="Meiryo UI"/>
              </a:rPr>
              <a:t>都市計画区域内の都市施設が被災しその復旧に伴い特殊地下壕の埋戻し、防災処理等が必要となったものについて、壕の埋戻し及び壕口並びにその両側に土留壁を設けて施行する等必要最小限度の工事</a:t>
            </a:r>
            <a:r>
              <a:rPr lang="ja-JP" altLang="en-US" sz="1100" dirty="0" smtClean="0">
                <a:solidFill>
                  <a:srgbClr val="000000"/>
                </a:solidFill>
                <a:latin typeface="Meiryo UI"/>
                <a:ea typeface="Meiryo UI"/>
              </a:rPr>
              <a:t>を行う。</a:t>
            </a:r>
            <a:endParaRPr lang="ja-JP" altLang="ja-JP" sz="1100" dirty="0">
              <a:solidFill>
                <a:srgbClr val="000000"/>
              </a:solidFill>
              <a:latin typeface="Meiryo UI"/>
              <a:ea typeface="Meiryo UI"/>
            </a:endParaRPr>
          </a:p>
        </p:txBody>
      </p:sp>
      <p:sp>
        <p:nvSpPr>
          <p:cNvPr id="176" name="角丸四角形 127"/>
          <p:cNvSpPr/>
          <p:nvPr/>
        </p:nvSpPr>
        <p:spPr>
          <a:xfrm>
            <a:off x="164782" y="5411504"/>
            <a:ext cx="3572104" cy="1306294"/>
          </a:xfrm>
          <a:prstGeom prst="roundRect">
            <a:avLst>
              <a:gd name="adj" fmla="val 7778"/>
            </a:avLst>
          </a:prstGeom>
          <a:solidFill>
            <a:srgbClr val="FFFFB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rIns="36000" bIns="36000" rtlCol="0" anchor="ctr">
            <a:spAutoFit/>
          </a:bodyPr>
          <a:lstStyle/>
          <a:p>
            <a:r>
              <a:rPr lang="ja-JP" altLang="en-US" sz="1100" dirty="0" smtClean="0">
                <a:solidFill>
                  <a:srgbClr val="000000"/>
                </a:solidFill>
                <a:latin typeface="Meiryo UI"/>
                <a:ea typeface="Meiryo UI"/>
              </a:rPr>
              <a:t>対象施設　</a:t>
            </a:r>
            <a:r>
              <a:rPr lang="en-US" altLang="ja-JP" sz="1100" dirty="0" smtClean="0">
                <a:solidFill>
                  <a:srgbClr val="000000"/>
                </a:solidFill>
                <a:latin typeface="Meiryo UI"/>
                <a:ea typeface="Meiryo UI"/>
              </a:rPr>
              <a:t>…</a:t>
            </a:r>
            <a:r>
              <a:rPr lang="ja-JP" altLang="en-US" sz="1100" dirty="0" smtClean="0">
                <a:solidFill>
                  <a:srgbClr val="000000"/>
                </a:solidFill>
                <a:latin typeface="Meiryo UI"/>
                <a:ea typeface="Meiryo UI"/>
              </a:rPr>
              <a:t>　地盤脆弱性</a:t>
            </a:r>
            <a:r>
              <a:rPr lang="ja-JP" altLang="en-US" sz="1100" dirty="0">
                <a:solidFill>
                  <a:srgbClr val="000000"/>
                </a:solidFill>
                <a:latin typeface="Meiryo UI"/>
                <a:ea typeface="Meiryo UI"/>
              </a:rPr>
              <a:t>調査レベル２</a:t>
            </a:r>
            <a:r>
              <a:rPr lang="ja-JP" altLang="en-US" sz="1100" dirty="0" smtClean="0">
                <a:solidFill>
                  <a:srgbClr val="000000"/>
                </a:solidFill>
                <a:latin typeface="Meiryo UI"/>
                <a:ea typeface="Meiryo UI"/>
              </a:rPr>
              <a:t>判定の地点のうち、</a:t>
            </a:r>
            <a:endParaRPr lang="en-US" altLang="ja-JP" sz="1100" dirty="0" smtClean="0">
              <a:solidFill>
                <a:srgbClr val="000000"/>
              </a:solidFill>
              <a:latin typeface="Meiryo UI"/>
              <a:ea typeface="Meiryo UI"/>
            </a:endParaRPr>
          </a:p>
          <a:p>
            <a:r>
              <a:rPr lang="ja-JP" altLang="en-US" sz="1100" dirty="0" smtClean="0">
                <a:solidFill>
                  <a:srgbClr val="000000"/>
                </a:solidFill>
                <a:latin typeface="Meiryo UI"/>
                <a:ea typeface="Meiryo UI"/>
              </a:rPr>
              <a:t>　　　　地域防災計画等に位置づけられた避難所等の敷地に</a:t>
            </a:r>
            <a:endParaRPr lang="en-US" altLang="ja-JP" sz="1100" dirty="0" smtClean="0">
              <a:solidFill>
                <a:srgbClr val="000000"/>
              </a:solidFill>
              <a:latin typeface="Meiryo UI"/>
              <a:ea typeface="Meiryo UI"/>
            </a:endParaRPr>
          </a:p>
          <a:p>
            <a:r>
              <a:rPr lang="ja-JP" altLang="en-US" sz="1100" dirty="0" smtClean="0">
                <a:solidFill>
                  <a:srgbClr val="000000"/>
                </a:solidFill>
                <a:latin typeface="Meiryo UI"/>
                <a:ea typeface="Meiryo UI"/>
              </a:rPr>
              <a:t>　　　　存する亜炭鉱廃坑。</a:t>
            </a:r>
            <a:endParaRPr lang="en-US" altLang="ja-JP" sz="1100" dirty="0" smtClean="0">
              <a:solidFill>
                <a:srgbClr val="000000"/>
              </a:solidFill>
              <a:latin typeface="Meiryo UI"/>
              <a:ea typeface="Meiryo UI"/>
            </a:endParaRPr>
          </a:p>
          <a:p>
            <a:r>
              <a:rPr lang="ja-JP" altLang="en-US" sz="1100" dirty="0" smtClean="0">
                <a:solidFill>
                  <a:srgbClr val="000000"/>
                </a:solidFill>
                <a:latin typeface="Meiryo UI"/>
                <a:ea typeface="Meiryo UI"/>
              </a:rPr>
              <a:t>　　　　　　　　 </a:t>
            </a:r>
            <a:r>
              <a:rPr lang="en-US" altLang="ja-JP" sz="1100" dirty="0" smtClean="0">
                <a:solidFill>
                  <a:srgbClr val="000000"/>
                </a:solidFill>
                <a:latin typeface="Meiryo UI"/>
                <a:ea typeface="Meiryo UI"/>
              </a:rPr>
              <a:t>※</a:t>
            </a:r>
            <a:r>
              <a:rPr lang="ja-JP" altLang="en-US" sz="1100" dirty="0" smtClean="0">
                <a:solidFill>
                  <a:srgbClr val="000000"/>
                </a:solidFill>
                <a:latin typeface="Meiryo UI"/>
                <a:ea typeface="Meiryo UI"/>
              </a:rPr>
              <a:t>一箇所の事業費が</a:t>
            </a:r>
            <a:r>
              <a:rPr lang="en-US" altLang="ja-JP" sz="1100" dirty="0" smtClean="0">
                <a:solidFill>
                  <a:srgbClr val="000000"/>
                </a:solidFill>
                <a:latin typeface="Meiryo UI"/>
                <a:ea typeface="Meiryo UI"/>
              </a:rPr>
              <a:t>200</a:t>
            </a:r>
            <a:r>
              <a:rPr lang="ja-JP" altLang="en-US" sz="1100" dirty="0" smtClean="0">
                <a:solidFill>
                  <a:srgbClr val="000000"/>
                </a:solidFill>
                <a:latin typeface="Meiryo UI"/>
                <a:ea typeface="Meiryo UI"/>
              </a:rPr>
              <a:t>万円以上のもの</a:t>
            </a:r>
            <a:endParaRPr lang="en-US" altLang="ja-JP" sz="1100" dirty="0" smtClean="0">
              <a:solidFill>
                <a:srgbClr val="000000"/>
              </a:solidFill>
              <a:latin typeface="Meiryo UI"/>
              <a:ea typeface="Meiryo UI"/>
            </a:endParaRPr>
          </a:p>
          <a:p>
            <a:r>
              <a:rPr lang="ja-JP" altLang="en-US" sz="1100" dirty="0" smtClean="0">
                <a:solidFill>
                  <a:srgbClr val="000000"/>
                </a:solidFill>
                <a:latin typeface="Meiryo UI"/>
                <a:ea typeface="Meiryo UI"/>
              </a:rPr>
              <a:t>事業主体　</a:t>
            </a:r>
            <a:r>
              <a:rPr lang="en-US" altLang="ja-JP" sz="1100" dirty="0" smtClean="0">
                <a:solidFill>
                  <a:srgbClr val="000000"/>
                </a:solidFill>
                <a:latin typeface="Meiryo UI"/>
                <a:ea typeface="Meiryo UI"/>
              </a:rPr>
              <a:t>…</a:t>
            </a:r>
            <a:r>
              <a:rPr lang="ja-JP" altLang="en-US" sz="1100" dirty="0" smtClean="0">
                <a:solidFill>
                  <a:srgbClr val="000000"/>
                </a:solidFill>
                <a:latin typeface="Meiryo UI"/>
                <a:ea typeface="Meiryo UI"/>
              </a:rPr>
              <a:t>　地方公共団体</a:t>
            </a:r>
            <a:endParaRPr sz="1100" dirty="0">
              <a:latin typeface="Meiryo UI"/>
              <a:ea typeface="Meiryo UI"/>
            </a:endParaRPr>
          </a:p>
          <a:p>
            <a:r>
              <a:rPr lang="ja-JP" altLang="en-US" sz="1100" dirty="0" smtClean="0">
                <a:solidFill>
                  <a:srgbClr val="000000"/>
                </a:solidFill>
                <a:latin typeface="Meiryo UI"/>
                <a:ea typeface="Meiryo UI"/>
              </a:rPr>
              <a:t>補助率　　</a:t>
            </a:r>
            <a:r>
              <a:rPr lang="en-US" altLang="ja-JP" sz="1100" dirty="0" smtClean="0">
                <a:solidFill>
                  <a:srgbClr val="000000"/>
                </a:solidFill>
                <a:latin typeface="Meiryo UI"/>
                <a:ea typeface="Meiryo UI"/>
              </a:rPr>
              <a:t>…</a:t>
            </a:r>
            <a:r>
              <a:rPr lang="ja-JP" altLang="en-US" sz="1100" dirty="0" smtClean="0">
                <a:solidFill>
                  <a:srgbClr val="000000"/>
                </a:solidFill>
                <a:latin typeface="Meiryo UI"/>
                <a:ea typeface="Meiryo UI"/>
              </a:rPr>
              <a:t>　１／２</a:t>
            </a:r>
            <a:endParaRPr sz="1100" dirty="0">
              <a:latin typeface="Meiryo UI"/>
              <a:ea typeface="Meiryo UI"/>
            </a:endParaRPr>
          </a:p>
          <a:p>
            <a:r>
              <a:rPr lang="ja-JP" altLang="en-US" sz="1100" dirty="0" smtClean="0">
                <a:solidFill>
                  <a:srgbClr val="000000"/>
                </a:solidFill>
                <a:latin typeface="Meiryo UI"/>
                <a:ea typeface="Meiryo UI"/>
              </a:rPr>
              <a:t>特別交付税</a:t>
            </a:r>
            <a:r>
              <a:rPr lang="en-US" altLang="ja-JP" sz="1100" dirty="0" smtClean="0">
                <a:solidFill>
                  <a:srgbClr val="000000"/>
                </a:solidFill>
                <a:latin typeface="Meiryo UI"/>
                <a:ea typeface="Meiryo UI"/>
              </a:rPr>
              <a:t>…</a:t>
            </a:r>
            <a:r>
              <a:rPr lang="ja-JP" altLang="en-US" sz="1100" dirty="0" smtClean="0">
                <a:solidFill>
                  <a:srgbClr val="000000"/>
                </a:solidFill>
                <a:latin typeface="Meiryo UI"/>
                <a:ea typeface="Meiryo UI"/>
              </a:rPr>
              <a:t>　地方負担分の８割</a:t>
            </a:r>
            <a:endParaRPr lang="ja-JP" altLang="ja-JP" sz="1100" dirty="0">
              <a:solidFill>
                <a:srgbClr val="000000"/>
              </a:solidFill>
              <a:latin typeface="Meiryo UI"/>
              <a:ea typeface="Meiryo UI"/>
            </a:endParaRPr>
          </a:p>
        </p:txBody>
      </p:sp>
      <p:pic>
        <p:nvPicPr>
          <p:cNvPr id="180" name="図 179"/>
          <p:cNvPicPr>
            <a:picLocks noChangeAspect="1"/>
          </p:cNvPicPr>
          <p:nvPr/>
        </p:nvPicPr>
        <p:blipFill rotWithShape="1">
          <a:blip r:embed="rId3"/>
          <a:srcRect l="18633" r="11984" b="9221"/>
          <a:stretch/>
        </p:blipFill>
        <p:spPr>
          <a:xfrm>
            <a:off x="3804686" y="5448455"/>
            <a:ext cx="1451079" cy="1098827"/>
          </a:xfrm>
          <a:prstGeom prst="rect">
            <a:avLst/>
          </a:prstGeom>
          <a:ln w="3175">
            <a:solidFill>
              <a:schemeClr val="tx1">
                <a:lumMod val="50000"/>
                <a:lumOff val="50000"/>
              </a:schemeClr>
            </a:solidFill>
          </a:ln>
        </p:spPr>
      </p:pic>
      <p:sp>
        <p:nvSpPr>
          <p:cNvPr id="182" name="正方形/長方形 111"/>
          <p:cNvSpPr/>
          <p:nvPr/>
        </p:nvSpPr>
        <p:spPr>
          <a:xfrm>
            <a:off x="3884434" y="6580304"/>
            <a:ext cx="1267976" cy="10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Aft>
                <a:spcPts val="300"/>
              </a:spcAft>
            </a:pPr>
            <a:r>
              <a:rPr lang="ja-JP" altLang="en-US" sz="700" dirty="0" smtClean="0">
                <a:solidFill>
                  <a:srgbClr val="000000">
                    <a:lumMod val="75000"/>
                    <a:lumOff val="25000"/>
                  </a:srgbClr>
                </a:solidFill>
                <a:latin typeface="Meiryo UI" panose="020B0604030504040204" pitchFamily="50" charset="-128"/>
                <a:ea typeface="Meiryo UI" panose="020B0604030504040204" pitchFamily="50" charset="-128"/>
              </a:rPr>
              <a:t>亜炭鉱廃坑の崩落による陥没被害</a:t>
            </a:r>
            <a:endParaRPr lang="en-US" altLang="ja-JP" sz="700" dirty="0" smtClean="0">
              <a:solidFill>
                <a:srgbClr val="000000">
                  <a:lumMod val="75000"/>
                  <a:lumOff val="25000"/>
                </a:srgbClr>
              </a:solidFill>
              <a:latin typeface="Meiryo UI" panose="020B0604030504040204" pitchFamily="50" charset="-128"/>
              <a:ea typeface="Meiryo UI" panose="020B0604030504040204" pitchFamily="50" charset="-128"/>
            </a:endParaRPr>
          </a:p>
        </p:txBody>
      </p:sp>
      <p:pic>
        <p:nvPicPr>
          <p:cNvPr id="183" name="図 81"/>
          <p:cNvPicPr>
            <a:picLocks noChangeAspect="1"/>
          </p:cNvPicPr>
          <p:nvPr/>
        </p:nvPicPr>
        <p:blipFill>
          <a:blip r:embed="rId4"/>
          <a:stretch>
            <a:fillRect/>
          </a:stretch>
        </p:blipFill>
        <p:spPr>
          <a:xfrm>
            <a:off x="5901719" y="2220902"/>
            <a:ext cx="1402215" cy="1196209"/>
          </a:xfrm>
          <a:prstGeom prst="rect">
            <a:avLst/>
          </a:prstGeom>
          <a:ln w="3175">
            <a:solidFill>
              <a:schemeClr val="tx1">
                <a:lumMod val="50000"/>
                <a:lumOff val="50000"/>
              </a:schemeClr>
            </a:solidFill>
          </a:ln>
        </p:spPr>
      </p:pic>
      <p:sp>
        <p:nvSpPr>
          <p:cNvPr id="184" name="Rectangle 269"/>
          <p:cNvSpPr txBox="1">
            <a:spLocks noChangeArrowheads="1"/>
          </p:cNvSpPr>
          <p:nvPr/>
        </p:nvSpPr>
        <p:spPr>
          <a:xfrm>
            <a:off x="5944063" y="3438123"/>
            <a:ext cx="1391407" cy="107722"/>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algn="ctr"/>
            <a:r>
              <a:rPr lang="ja-JP" altLang="en-US" sz="700" b="0" dirty="0">
                <a:latin typeface="Meiryo UI" panose="020B0604030504040204" pitchFamily="50" charset="-128"/>
                <a:ea typeface="Meiryo UI" panose="020B0604030504040204" pitchFamily="50" charset="-128"/>
              </a:rPr>
              <a:t>危険な地下壕（上部家屋への影響）</a:t>
            </a:r>
            <a:endParaRPr lang="ja-JP" altLang="ja-JP" sz="700" b="0" dirty="0">
              <a:latin typeface="Meiryo UI" panose="020B0604030504040204" pitchFamily="50" charset="-128"/>
              <a:ea typeface="Meiryo UI" panose="020B0604030504040204" pitchFamily="50" charset="-128"/>
            </a:endParaRPr>
          </a:p>
        </p:txBody>
      </p:sp>
      <p:pic>
        <p:nvPicPr>
          <p:cNvPr id="185" name="図 6"/>
          <p:cNvPicPr>
            <a:picLocks noChangeAspect="1"/>
          </p:cNvPicPr>
          <p:nvPr/>
        </p:nvPicPr>
        <p:blipFill rotWithShape="1">
          <a:blip r:embed="rId5"/>
          <a:srcRect t="2939" r="7297" b="3919"/>
          <a:stretch/>
        </p:blipFill>
        <p:spPr>
          <a:xfrm>
            <a:off x="4005439" y="2211810"/>
            <a:ext cx="1766712" cy="1300315"/>
          </a:xfrm>
          <a:prstGeom prst="rect">
            <a:avLst/>
          </a:prstGeom>
          <a:ln w="6350">
            <a:solidFill>
              <a:schemeClr val="tx1">
                <a:lumMod val="50000"/>
                <a:lumOff val="50000"/>
              </a:schemeClr>
            </a:solidFill>
          </a:ln>
        </p:spPr>
      </p:pic>
      <p:sp>
        <p:nvSpPr>
          <p:cNvPr id="186" name="Rectangle 272"/>
          <p:cNvSpPr txBox="1">
            <a:spLocks noChangeArrowheads="1"/>
          </p:cNvSpPr>
          <p:nvPr/>
        </p:nvSpPr>
        <p:spPr>
          <a:xfrm>
            <a:off x="4051146" y="2222912"/>
            <a:ext cx="1101264" cy="123111"/>
          </a:xfrm>
          <a:prstGeom prst="rect">
            <a:avLst/>
          </a:prstGeom>
          <a:solidFill>
            <a:schemeClr val="bg1"/>
          </a:solidFill>
          <a:ln w="9525">
            <a:solidFill>
              <a:schemeClr val="bg1"/>
            </a:solidFill>
            <a:miter lim="800000"/>
            <a:headEnd/>
            <a:tailEnd/>
          </a:ln>
          <a:effectLst/>
        </p:spPr>
        <p:txBody>
          <a:bodyPr vert="horz" wrap="none" lIns="0" tIns="0" rIns="0" bIns="0" numCol="1" anchor="ctr" anchorCtr="0" compatLnSpc="1">
            <a:prstTxWarp prst="textNoShape">
              <a:avLst/>
            </a:prstTxWarp>
            <a:spAutoFit/>
          </a:bodyPr>
          <a:lstStyle/>
          <a:p>
            <a:pPr algn="ctr"/>
            <a:r>
              <a:rPr lang="ja-JP" altLang="en-US" sz="800" b="0" dirty="0">
                <a:solidFill>
                  <a:schemeClr val="tx1"/>
                </a:solidFill>
                <a:latin typeface="Meiryo UI" panose="020B0604030504040204" pitchFamily="50" charset="-128"/>
                <a:ea typeface="Meiryo UI" panose="020B0604030504040204" pitchFamily="50" charset="-128"/>
              </a:rPr>
              <a:t> </a:t>
            </a:r>
            <a:r>
              <a:rPr lang="ja-JP" altLang="en-US" sz="800" b="0" dirty="0" smtClean="0">
                <a:solidFill>
                  <a:schemeClr val="tx1"/>
                </a:solidFill>
                <a:latin typeface="Meiryo UI" panose="020B0604030504040204" pitchFamily="50" charset="-128"/>
                <a:ea typeface="Meiryo UI" panose="020B0604030504040204" pitchFamily="50" charset="-128"/>
              </a:rPr>
              <a:t>市街地に現存する地下壕</a:t>
            </a:r>
            <a:endParaRPr lang="ja-JP" altLang="ja-JP" sz="800" b="0" dirty="0">
              <a:solidFill>
                <a:schemeClr val="tx1"/>
              </a:solidFill>
              <a:latin typeface="Meiryo UI" panose="020B0604030504040204" pitchFamily="50" charset="-128"/>
              <a:ea typeface="Meiryo UI" panose="020B0604030504040204" pitchFamily="50" charset="-128"/>
            </a:endParaRPr>
          </a:p>
        </p:txBody>
      </p:sp>
      <p:pic>
        <p:nvPicPr>
          <p:cNvPr id="187" name="図 186"/>
          <p:cNvPicPr>
            <a:picLocks noChangeAspect="1"/>
          </p:cNvPicPr>
          <p:nvPr/>
        </p:nvPicPr>
        <p:blipFill rotWithShape="1">
          <a:blip r:embed="rId6" cstate="print">
            <a:extLst>
              <a:ext uri="{28A0092B-C50C-407E-A947-70E740481C1C}">
                <a14:useLocalDpi xmlns:a14="http://schemas.microsoft.com/office/drawing/2010/main" val="0"/>
              </a:ext>
            </a:extLst>
          </a:blip>
          <a:srcRect l="4762" r="5911" b="4387"/>
          <a:stretch/>
        </p:blipFill>
        <p:spPr>
          <a:xfrm>
            <a:off x="7458075" y="2216023"/>
            <a:ext cx="1495426" cy="1200510"/>
          </a:xfrm>
          <a:prstGeom prst="rect">
            <a:avLst/>
          </a:prstGeom>
          <a:ln w="3175">
            <a:solidFill>
              <a:schemeClr val="tx1">
                <a:lumMod val="50000"/>
                <a:lumOff val="50000"/>
              </a:schemeClr>
            </a:solidFill>
          </a:ln>
        </p:spPr>
      </p:pic>
      <p:sp>
        <p:nvSpPr>
          <p:cNvPr id="188" name="Rectangle 269"/>
          <p:cNvSpPr txBox="1">
            <a:spLocks noChangeArrowheads="1"/>
          </p:cNvSpPr>
          <p:nvPr/>
        </p:nvSpPr>
        <p:spPr>
          <a:xfrm>
            <a:off x="7750562" y="3429057"/>
            <a:ext cx="920124" cy="107722"/>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algn="ctr"/>
            <a:r>
              <a:rPr lang="ja-JP" altLang="en-US" sz="700" b="0" dirty="0" smtClean="0">
                <a:latin typeface="Meiryo UI" panose="020B0604030504040204" pitchFamily="50" charset="-128"/>
                <a:ea typeface="Meiryo UI" panose="020B0604030504040204" pitchFamily="50" charset="-128"/>
              </a:rPr>
              <a:t>落盤が進んだ壕内の状況</a:t>
            </a:r>
            <a:endParaRPr lang="en-US" altLang="ja-JP" sz="700" b="0" dirty="0" smtClean="0">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893F5A36-5605-494D-9191-21C9E0C89EDB}" type="slidenum">
              <a:rPr lang="en-US" altLang="ja-JP" smtClean="0"/>
              <a:pPr>
                <a:defRPr/>
              </a:pPr>
              <a:t>31</a:t>
            </a:fld>
            <a:endParaRPr lang="en-US" altLang="ja-JP" dirty="0"/>
          </a:p>
        </p:txBody>
      </p:sp>
      <p:sp>
        <p:nvSpPr>
          <p:cNvPr id="151" name="タイトル 1"/>
          <p:cNvSpPr txBox="1">
            <a:spLocks/>
          </p:cNvSpPr>
          <p:nvPr/>
        </p:nvSpPr>
        <p:spPr>
          <a:xfrm>
            <a:off x="-36512" y="0"/>
            <a:ext cx="7272808"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特殊地下壕等対策事業</a:t>
            </a:r>
            <a:endParaRPr lang="ja-JP" altLang="en-US" sz="2600" kern="0" dirty="0"/>
          </a:p>
        </p:txBody>
      </p:sp>
    </p:spTree>
    <p:extLst>
      <p:ext uri="{BB962C8B-B14F-4D97-AF65-F5344CB8AC3E}">
        <p14:creationId xmlns:p14="http://schemas.microsoft.com/office/powerpoint/2010/main" val="2615168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79"/>
          <p:cNvSpPr>
            <a:spLocks noChangeArrowheads="1"/>
          </p:cNvSpPr>
          <p:nvPr/>
        </p:nvSpPr>
        <p:spPr bwMode="auto">
          <a:xfrm>
            <a:off x="6228184" y="2996950"/>
            <a:ext cx="2915816" cy="3816426"/>
          </a:xfrm>
          <a:prstGeom prst="foldedCorner">
            <a:avLst>
              <a:gd name="adj" fmla="val 9840"/>
            </a:avLst>
          </a:prstGeom>
          <a:solidFill>
            <a:srgbClr val="66FFFF"/>
          </a:solidFill>
          <a:ln w="9525">
            <a:noFill/>
            <a:miter lim="800000"/>
            <a:headEnd/>
            <a:tailEnd/>
          </a:ln>
          <a:effectLst>
            <a:outerShdw blurRad="50800" dist="38100" dir="8100000" algn="tr" rotWithShape="0">
              <a:prstClr val="black">
                <a:alpha val="40000"/>
              </a:prstClr>
            </a:outerShdw>
          </a:effectLst>
        </p:spPr>
        <p:txBody>
          <a:bodyPr wrap="square" anchor="t"/>
          <a:lstStyle/>
          <a:p>
            <a:r>
              <a:rPr lang="en-US" altLang="ja-JP" sz="1600" b="1" dirty="0" smtClean="0">
                <a:solidFill>
                  <a:srgbClr val="FF0000"/>
                </a:solidFill>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降雪</a:t>
            </a:r>
            <a:r>
              <a:rPr lang="ja-JP" altLang="en-US" sz="1600" b="1" dirty="0">
                <a:latin typeface="Meiryo UI" panose="020B0604030504040204" pitchFamily="50" charset="-128"/>
                <a:ea typeface="Meiryo UI" panose="020B0604030504040204" pitchFamily="50" charset="-128"/>
              </a:rPr>
              <a:t>に</a:t>
            </a:r>
            <a:r>
              <a:rPr lang="ja-JP" altLang="en-US" sz="1600" b="1" dirty="0" smtClean="0">
                <a:latin typeface="Meiryo UI" panose="020B0604030504040204" pitchFamily="50" charset="-128"/>
                <a:ea typeface="Meiryo UI" panose="020B0604030504040204" pitchFamily="50" charset="-128"/>
              </a:rPr>
              <a:t>より都市施設が被災し </a:t>
            </a:r>
            <a:endParaRPr lang="en-US" altLang="ja-JP" sz="1600" b="1" dirty="0" smtClean="0">
              <a:latin typeface="Meiryo UI" panose="020B0604030504040204" pitchFamily="50" charset="-128"/>
              <a:ea typeface="Meiryo UI" panose="020B0604030504040204" pitchFamily="50" charset="-128"/>
            </a:endParaRPr>
          </a:p>
          <a:p>
            <a:r>
              <a:rPr lang="en-US" altLang="ja-JP" sz="1600" b="1" dirty="0">
                <a:latin typeface="Meiryo UI" panose="020B0604030504040204" pitchFamily="50" charset="-128"/>
                <a:ea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た場合</a:t>
            </a:r>
            <a:r>
              <a:rPr lang="ja-JP" altLang="en-US" sz="1600" dirty="0" smtClean="0">
                <a:latin typeface="Meiryo UI" panose="020B0604030504040204" pitchFamily="50" charset="-128"/>
                <a:ea typeface="Meiryo UI" panose="020B0604030504040204" pitchFamily="50" charset="-128"/>
              </a:rPr>
              <a:t>の取扱い</a:t>
            </a:r>
            <a:endParaRPr lang="en-US" altLang="ja-JP" sz="16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（Ｈ</a:t>
            </a:r>
            <a:r>
              <a:rPr lang="en-US" altLang="ja-JP" sz="1100" dirty="0" smtClean="0">
                <a:latin typeface="Meiryo UI" panose="020B0604030504040204" pitchFamily="50" charset="-128"/>
                <a:ea typeface="Meiryo UI" panose="020B0604030504040204" pitchFamily="50" charset="-128"/>
              </a:rPr>
              <a:t>26.3.</a:t>
            </a:r>
            <a:r>
              <a:rPr lang="en-US" altLang="ja-JP" sz="1100" dirty="0">
                <a:latin typeface="Meiryo UI" panose="020B0604030504040204" pitchFamily="50" charset="-128"/>
                <a:ea typeface="Meiryo UI" panose="020B0604030504040204" pitchFamily="50" charset="-128"/>
              </a:rPr>
              <a:t>14</a:t>
            </a:r>
            <a:r>
              <a:rPr lang="ja-JP" altLang="en-US" sz="1100" dirty="0" smtClean="0">
                <a:latin typeface="Meiryo UI" panose="020B0604030504040204" pitchFamily="50" charset="-128"/>
                <a:ea typeface="Meiryo UI" panose="020B0604030504040204" pitchFamily="50" charset="-128"/>
              </a:rPr>
              <a:t>付事務連絡参照）</a:t>
            </a:r>
          </a:p>
          <a:p>
            <a:endParaRPr lang="en-US" altLang="ja-JP" sz="1400" dirty="0" smtClean="0">
              <a:solidFill>
                <a:srgbClr val="FF0000"/>
              </a:solidFill>
              <a:latin typeface="Meiryo UI" panose="020B0604030504040204" pitchFamily="50" charset="-128"/>
              <a:ea typeface="Meiryo UI" panose="020B0604030504040204" pitchFamily="50" charset="-128"/>
            </a:endParaRPr>
          </a:p>
          <a:p>
            <a:pPr marL="90000" indent="-457200"/>
            <a:r>
              <a:rPr lang="en-US" altLang="ja-JP" sz="1400" dirty="0" smtClean="0">
                <a:solidFill>
                  <a:srgbClr val="FF0000"/>
                </a:solidFill>
                <a:latin typeface="Meiryo UI" panose="020B0604030504040204" pitchFamily="50" charset="-128"/>
                <a:ea typeface="Meiryo UI" panose="020B0604030504040204" pitchFamily="50" charset="-128"/>
              </a:rPr>
              <a:t>〈</a:t>
            </a:r>
            <a:r>
              <a:rPr lang="ja-JP" altLang="en-US" sz="1400" dirty="0" smtClean="0">
                <a:solidFill>
                  <a:srgbClr val="FF0000"/>
                </a:solidFill>
                <a:latin typeface="Meiryo UI" panose="020B0604030504040204" pitchFamily="50" charset="-128"/>
                <a:ea typeface="Meiryo UI" panose="020B0604030504040204" pitchFamily="50" charset="-128"/>
              </a:rPr>
              <a:t>建築基準法が適用又は準用される建築物又は工作物</a:t>
            </a:r>
            <a:r>
              <a:rPr lang="en-US" altLang="ja-JP" sz="1400" dirty="0" smtClean="0">
                <a:solidFill>
                  <a:srgbClr val="FF0000"/>
                </a:solidFill>
                <a:latin typeface="Meiryo UI" panose="020B0604030504040204" pitchFamily="50" charset="-128"/>
                <a:ea typeface="Meiryo UI" panose="020B0604030504040204" pitchFamily="50" charset="-128"/>
              </a:rPr>
              <a:t>〉</a:t>
            </a:r>
          </a:p>
          <a:p>
            <a:pPr marL="144000" indent="-457200"/>
            <a:r>
              <a:rPr lang="ja-JP" altLang="en-US" sz="1400" dirty="0" smtClean="0">
                <a:latin typeface="Meiryo UI" panose="020B0604030504040204" pitchFamily="50" charset="-128"/>
                <a:ea typeface="Meiryo UI" panose="020B0604030504040204" pitchFamily="50" charset="-128"/>
              </a:rPr>
              <a:t> ・被災施設が同法に基づき算出される</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当該地域の積雪荷重等の基準に適合するものであって、当該基準を超える降雪により被災したもの</a:t>
            </a:r>
          </a:p>
          <a:p>
            <a:r>
              <a:rPr lang="en-US" altLang="ja-JP" sz="1400" dirty="0" smtClean="0">
                <a:solidFill>
                  <a:srgbClr val="FF0000"/>
                </a:solidFill>
                <a:latin typeface="Meiryo UI" panose="020B0604030504040204" pitchFamily="50" charset="-128"/>
                <a:ea typeface="Meiryo UI" panose="020B0604030504040204" pitchFamily="50" charset="-128"/>
              </a:rPr>
              <a:t>〈</a:t>
            </a:r>
            <a:r>
              <a:rPr lang="ja-JP" altLang="en-US" sz="1400" dirty="0" smtClean="0">
                <a:solidFill>
                  <a:srgbClr val="FF0000"/>
                </a:solidFill>
                <a:latin typeface="Meiryo UI" panose="020B0604030504040204" pitchFamily="50" charset="-128"/>
                <a:ea typeface="Meiryo UI" panose="020B0604030504040204" pitchFamily="50" charset="-128"/>
              </a:rPr>
              <a:t>その他の施設</a:t>
            </a:r>
            <a:r>
              <a:rPr lang="en-US" altLang="ja-JP" sz="1400" dirty="0" smtClean="0">
                <a:solidFill>
                  <a:srgbClr val="FF0000"/>
                </a:solidFill>
                <a:latin typeface="Meiryo UI" panose="020B0604030504040204" pitchFamily="50" charset="-128"/>
                <a:ea typeface="Meiryo UI" panose="020B0604030504040204" pitchFamily="50" charset="-128"/>
              </a:rPr>
              <a:t>〉</a:t>
            </a:r>
          </a:p>
          <a:p>
            <a:pPr marL="144000" indent="-457200"/>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・被災地域の最寄りの国、地方公共団体等の公的機関の雪量観測点における積雪深が、当該観測点の</a:t>
            </a:r>
            <a:r>
              <a:rPr lang="ja-JP" altLang="en-US" sz="1400" u="sng" dirty="0" smtClean="0">
                <a:solidFill>
                  <a:srgbClr val="FF0000"/>
                </a:solidFill>
                <a:latin typeface="Meiryo UI" panose="020B0604030504040204" pitchFamily="50" charset="-128"/>
                <a:ea typeface="Meiryo UI" panose="020B0604030504040204" pitchFamily="50" charset="-128"/>
              </a:rPr>
              <a:t>毎年の積雪深の最大値の累年平均値（過去</a:t>
            </a:r>
            <a:r>
              <a:rPr lang="en-US" altLang="ja-JP" sz="1400" u="sng" dirty="0" smtClean="0">
                <a:solidFill>
                  <a:srgbClr val="FF0000"/>
                </a:solidFill>
                <a:latin typeface="Meiryo UI" panose="020B0604030504040204" pitchFamily="50" charset="-128"/>
                <a:ea typeface="Meiryo UI" panose="020B0604030504040204" pitchFamily="50" charset="-128"/>
              </a:rPr>
              <a:t>10</a:t>
            </a:r>
            <a:r>
              <a:rPr lang="ja-JP" altLang="en-US" sz="1400" u="sng" dirty="0" smtClean="0">
                <a:solidFill>
                  <a:srgbClr val="FF0000"/>
                </a:solidFill>
                <a:latin typeface="Meiryo UI" panose="020B0604030504040204" pitchFamily="50" charset="-128"/>
                <a:ea typeface="Meiryo UI" panose="020B0604030504040204" pitchFamily="50" charset="-128"/>
              </a:rPr>
              <a:t>年間）を超え</a:t>
            </a:r>
            <a:r>
              <a:rPr lang="ja-JP" altLang="en-US" sz="1400" dirty="0" smtClean="0">
                <a:latin typeface="Meiryo UI" panose="020B0604030504040204" pitchFamily="50" charset="-128"/>
                <a:ea typeface="Meiryo UI" panose="020B0604030504040204" pitchFamily="50" charset="-128"/>
              </a:rPr>
              <a:t>、かつ、</a:t>
            </a:r>
            <a:r>
              <a:rPr lang="en-US" altLang="ja-JP" sz="1400" u="sng" dirty="0" smtClean="0">
                <a:solidFill>
                  <a:srgbClr val="FF0000"/>
                </a:solidFill>
                <a:latin typeface="Meiryo UI" panose="020B0604030504040204" pitchFamily="50" charset="-128"/>
                <a:ea typeface="Meiryo UI" panose="020B0604030504040204" pitchFamily="50" charset="-128"/>
              </a:rPr>
              <a:t>1m</a:t>
            </a:r>
            <a:r>
              <a:rPr lang="ja-JP" altLang="en-US" sz="1400" u="sng" dirty="0" smtClean="0">
                <a:solidFill>
                  <a:srgbClr val="FF0000"/>
                </a:solidFill>
                <a:latin typeface="Meiryo UI" panose="020B0604030504040204" pitchFamily="50" charset="-128"/>
                <a:ea typeface="Meiryo UI" panose="020B0604030504040204" pitchFamily="50" charset="-128"/>
              </a:rPr>
              <a:t>以上</a:t>
            </a:r>
            <a:r>
              <a:rPr lang="ja-JP" altLang="en-US" sz="1400" dirty="0" smtClean="0">
                <a:latin typeface="Meiryo UI" panose="020B0604030504040204" pitchFamily="50" charset="-128"/>
                <a:ea typeface="Meiryo UI" panose="020B0604030504040204" pitchFamily="50" charset="-128"/>
              </a:rPr>
              <a:t>の場合。</a:t>
            </a:r>
          </a:p>
        </p:txBody>
      </p:sp>
      <p:sp>
        <p:nvSpPr>
          <p:cNvPr id="9" name="タイトル 1"/>
          <p:cNvSpPr txBox="1">
            <a:spLocks/>
          </p:cNvSpPr>
          <p:nvPr/>
        </p:nvSpPr>
        <p:spPr>
          <a:xfrm>
            <a:off x="-36512" y="0"/>
            <a:ext cx="7272808"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２．災害復旧事業とは①</a:t>
            </a:r>
            <a:endParaRPr lang="ja-JP" altLang="en-US" sz="2600" kern="0" dirty="0"/>
          </a:p>
        </p:txBody>
      </p:sp>
      <p:graphicFrame>
        <p:nvGraphicFramePr>
          <p:cNvPr id="13" name="Group 61"/>
          <p:cNvGraphicFramePr>
            <a:graphicFrameLocks noGrp="1"/>
          </p:cNvGraphicFramePr>
          <p:nvPr>
            <p:extLst/>
          </p:nvPr>
        </p:nvGraphicFramePr>
        <p:xfrm>
          <a:off x="35493" y="1556792"/>
          <a:ext cx="6120683" cy="5048168"/>
        </p:xfrm>
        <a:graphic>
          <a:graphicData uri="http://schemas.openxmlformats.org/drawingml/2006/table">
            <a:tbl>
              <a:tblPr>
                <a:tableStyleId>{8A107856-5554-42FB-B03E-39F5DBC370BA}</a:tableStyleId>
              </a:tblPr>
              <a:tblGrid>
                <a:gridCol w="2232251">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tblGrid>
              <a:tr h="397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800" u="none" strike="noStrike" cap="none" normalizeH="0" baseline="0" dirty="0" smtClean="0">
                          <a:ln>
                            <a:noFill/>
                          </a:ln>
                          <a:effectLst/>
                          <a:latin typeface="Meiryo UI" panose="020B0604030504040204" pitchFamily="50" charset="-128"/>
                          <a:ea typeface="Meiryo UI" panose="020B0604030504040204" pitchFamily="50" charset="-128"/>
                        </a:rPr>
                        <a:t>災害原因</a:t>
                      </a:r>
                      <a:endParaRPr kumimoji="1" lang="ja-JP" altLang="en-US" sz="18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800" u="none" strike="noStrike" cap="none" normalizeH="0" baseline="0" dirty="0" smtClean="0">
                          <a:ln>
                            <a:noFill/>
                          </a:ln>
                          <a:effectLst/>
                          <a:latin typeface="Meiryo UI" panose="020B0604030504040204" pitchFamily="50" charset="-128"/>
                          <a:ea typeface="Meiryo UI" panose="020B0604030504040204" pitchFamily="50" charset="-128"/>
                        </a:rPr>
                        <a:t>異常な天然現象に該当する基準</a:t>
                      </a:r>
                      <a:endParaRPr kumimoji="1" lang="ja-JP" altLang="en-US" sz="18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extLst>
                  <a:ext uri="{0D108BD9-81ED-4DB2-BD59-A6C34878D82A}">
                    <a16:rowId xmlns:a16="http://schemas.microsoft.com/office/drawing/2014/main" val="10000"/>
                  </a:ext>
                </a:extLst>
              </a:tr>
              <a:tr h="115022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latin typeface="Meiryo UI" panose="020B0604030504040204" pitchFamily="50" charset="-128"/>
                          <a:ea typeface="Meiryo UI" panose="020B0604030504040204" pitchFamily="50" charset="-128"/>
                        </a:rPr>
                        <a:t>(1)</a:t>
                      </a:r>
                      <a:r>
                        <a:rPr kumimoji="1" lang="ja-JP" altLang="en-US" sz="1800" u="none" strike="noStrike" cap="none" normalizeH="0" baseline="0" dirty="0" smtClean="0">
                          <a:ln>
                            <a:noFill/>
                          </a:ln>
                          <a:effectLst/>
                          <a:latin typeface="Meiryo UI" panose="020B0604030504040204" pitchFamily="50" charset="-128"/>
                          <a:ea typeface="Meiryo UI" panose="020B0604030504040204" pitchFamily="50" charset="-128"/>
                        </a:rPr>
                        <a:t>こ  う  水</a:t>
                      </a:r>
                      <a:endParaRPr kumimoji="1" lang="ja-JP" altLang="en-US"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ｲ</a:t>
                      </a: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en-US"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警戒水位</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以上の出水</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ﾛ</a:t>
                      </a: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警戒水位の定めがない場合</a:t>
                      </a:r>
                      <a:r>
                        <a:rPr kumimoji="1" lang="ja-JP" altLang="en-US"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河岸高</a:t>
                      </a:r>
                      <a:r>
                        <a:rPr kumimoji="1" lang="ja-JP" altLang="en-US" sz="1200" u="none" strike="noStrike" cap="none" normalizeH="0" baseline="0" dirty="0" smtClean="0">
                          <a:ln>
                            <a:noFill/>
                          </a:ln>
                          <a:effectLst/>
                          <a:latin typeface="Meiryo UI" panose="020B0604030504040204" pitchFamily="50" charset="-128"/>
                          <a:ea typeface="Meiryo UI" panose="020B0604030504040204" pitchFamily="50" charset="-128"/>
                        </a:rPr>
                        <a:t>（低水位から天端まで）</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の</a:t>
                      </a:r>
                      <a:r>
                        <a:rPr kumimoji="1" lang="ja-JP" altLang="en-US"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五割</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程度以上の出水</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ﾊ</a:t>
                      </a: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比較的長時間にわたる</a:t>
                      </a:r>
                      <a:r>
                        <a:rPr kumimoji="1" lang="ja-JP" altLang="en-US"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融雪出水等</a:t>
                      </a:r>
                      <a:endParaRPr kumimoji="1" lang="ja-JP" altLang="en-US" sz="1600" b="0" i="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extLst>
                  <a:ext uri="{0D108BD9-81ED-4DB2-BD59-A6C34878D82A}">
                    <a16:rowId xmlns:a16="http://schemas.microsoft.com/office/drawing/2014/main" val="10001"/>
                  </a:ext>
                </a:extLst>
              </a:tr>
              <a:tr h="90028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latin typeface="Meiryo UI" panose="020B0604030504040204" pitchFamily="50" charset="-128"/>
                          <a:ea typeface="Meiryo UI" panose="020B0604030504040204" pitchFamily="50" charset="-128"/>
                        </a:rPr>
                        <a:t>(2)</a:t>
                      </a:r>
                      <a:r>
                        <a:rPr kumimoji="1" lang="ja-JP" altLang="en-US" sz="1800" u="none" strike="noStrike" cap="none" normalizeH="0" baseline="0" dirty="0" smtClean="0">
                          <a:ln>
                            <a:noFill/>
                          </a:ln>
                          <a:effectLst/>
                          <a:latin typeface="Meiryo UI" panose="020B0604030504040204" pitchFamily="50" charset="-128"/>
                          <a:ea typeface="Meiryo UI" panose="020B0604030504040204" pitchFamily="50" charset="-128"/>
                        </a:rPr>
                        <a:t>降　　 雨</a:t>
                      </a:r>
                      <a:endParaRPr kumimoji="1" lang="ja-JP" altLang="en-US"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ｲ</a:t>
                      </a: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en-US"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最大</a:t>
                      </a:r>
                      <a:r>
                        <a:rPr kumimoji="1" lang="en-US" altLang="ja-JP"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24</a:t>
                      </a:r>
                      <a:r>
                        <a:rPr kumimoji="1" lang="ja-JP" altLang="en-US"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時間雨量</a:t>
                      </a:r>
                      <a:r>
                        <a:rPr kumimoji="1" lang="en-US" altLang="ja-JP"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80mm</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以上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ﾛ</a:t>
                      </a: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ｲ</a:t>
                      </a: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未満でも時間雨量等が特に大</a:t>
                      </a: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a:t>
                      </a:r>
                      <a:r>
                        <a:rPr kumimoji="1" lang="ja-JP" altLang="en-US"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時間雨量</a:t>
                      </a:r>
                      <a:r>
                        <a:rPr kumimoji="1" lang="en-US" altLang="ja-JP"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20mm</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以上</a:t>
                      </a: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a:t>
                      </a:r>
                      <a:endParaRPr kumimoji="1" lang="en-US" altLang="ja-JP"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extLst>
                  <a:ext uri="{0D108BD9-81ED-4DB2-BD59-A6C34878D82A}">
                    <a16:rowId xmlns:a16="http://schemas.microsoft.com/office/drawing/2014/main" val="10002"/>
                  </a:ext>
                </a:extLst>
              </a:tr>
              <a:tr h="40035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latin typeface="Meiryo UI" panose="020B0604030504040204" pitchFamily="50" charset="-128"/>
                          <a:ea typeface="Meiryo UI" panose="020B0604030504040204" pitchFamily="50" charset="-128"/>
                        </a:rPr>
                        <a:t>(3)</a:t>
                      </a:r>
                      <a:r>
                        <a:rPr kumimoji="1" lang="ja-JP" altLang="en-US" sz="1800" u="none" strike="noStrike" cap="none" normalizeH="0" baseline="0" dirty="0" smtClean="0">
                          <a:ln>
                            <a:noFill/>
                          </a:ln>
                          <a:effectLst/>
                          <a:latin typeface="Meiryo UI" panose="020B0604030504040204" pitchFamily="50" charset="-128"/>
                          <a:ea typeface="Meiryo UI" panose="020B0604030504040204" pitchFamily="50" charset="-128"/>
                        </a:rPr>
                        <a:t>暴　　 風</a:t>
                      </a:r>
                      <a:endParaRPr kumimoji="1" lang="ja-JP" altLang="en-US"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最大風速</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a:t>
                      </a:r>
                      <a:r>
                        <a:rPr kumimoji="1" lang="en-US" altLang="ja-JP" sz="1600" u="none" strike="noStrike" cap="none" normalizeH="0" baseline="0" dirty="0" smtClean="0">
                          <a:ln>
                            <a:noFill/>
                          </a:ln>
                          <a:effectLst/>
                          <a:latin typeface="Meiryo UI" panose="020B0604030504040204" pitchFamily="50" charset="-128"/>
                          <a:ea typeface="Meiryo UI" panose="020B0604030504040204" pitchFamily="50" charset="-128"/>
                        </a:rPr>
                        <a:t>10</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分間平均）</a:t>
                      </a:r>
                      <a:r>
                        <a:rPr kumimoji="1" lang="en-US" altLang="ja-JP"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15m</a:t>
                      </a: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以上</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extLst>
                  <a:ext uri="{0D108BD9-81ED-4DB2-BD59-A6C34878D82A}">
                    <a16:rowId xmlns:a16="http://schemas.microsoft.com/office/drawing/2014/main" val="10003"/>
                  </a:ext>
                </a:extLst>
              </a:tr>
              <a:tr h="88478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latin typeface="Meiryo UI" panose="020B0604030504040204" pitchFamily="50" charset="-128"/>
                          <a:ea typeface="Meiryo UI" panose="020B0604030504040204" pitchFamily="50" charset="-128"/>
                        </a:rPr>
                        <a:t>(4)</a:t>
                      </a:r>
                      <a:r>
                        <a:rPr kumimoji="1" lang="ja-JP" altLang="en-US" sz="1800" u="none" strike="noStrike" cap="none" normalizeH="0" baseline="0" dirty="0" smtClean="0">
                          <a:ln>
                            <a:noFill/>
                          </a:ln>
                          <a:effectLst/>
                          <a:latin typeface="Meiryo UI" panose="020B0604030504040204" pitchFamily="50" charset="-128"/>
                          <a:ea typeface="Meiryo UI" panose="020B0604030504040204" pitchFamily="50" charset="-128"/>
                        </a:rPr>
                        <a:t>高潮、波浪、津波</a:t>
                      </a:r>
                      <a:endParaRPr kumimoji="1" lang="ja-JP" altLang="en-US" sz="18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tc>
                  <a:txBody>
                    <a:bodyPr/>
                    <a:lstStyle/>
                    <a:p>
                      <a:pPr marL="0" marR="0" lvl="1" indent="0" algn="l" defTabSz="914400" rtl="0" eaLnBrk="1" fontAlgn="base" latinLnBrk="0" hangingPunct="1">
                        <a:lnSpc>
                          <a:spcPct val="100000"/>
                        </a:lnSpc>
                        <a:spcBef>
                          <a:spcPct val="0"/>
                        </a:spcBef>
                        <a:spcAft>
                          <a:spcPct val="0"/>
                        </a:spcAft>
                        <a:buClrTx/>
                        <a:buSzTx/>
                        <a:buFontTx/>
                        <a:buNone/>
                        <a:tabLst/>
                      </a:pP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暴風若しくはその余波による異常な高潮若しくは波浪又は津波によるもので、被災の程度が</a:t>
                      </a:r>
                      <a:r>
                        <a:rPr kumimoji="1" lang="ja-JP" altLang="en-US" sz="160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比較的軽微でないもの</a:t>
                      </a:r>
                      <a:endParaRPr kumimoji="1" lang="ja-JP" altLang="en-US" sz="1600" b="0" i="0" u="sng"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Times New Roman" pitchFamily="18" charset="0"/>
                      </a:endParaRPr>
                    </a:p>
                  </a:txBody>
                  <a:tcPr marL="90000" marR="90000" marT="0" marB="0" anchor="ctr" horzOverflow="overflow"/>
                </a:tc>
                <a:extLst>
                  <a:ext uri="{0D108BD9-81ED-4DB2-BD59-A6C34878D82A}">
                    <a16:rowId xmlns:a16="http://schemas.microsoft.com/office/drawing/2014/main" val="10004"/>
                  </a:ext>
                </a:extLst>
              </a:tr>
              <a:tr h="40035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latin typeface="Meiryo UI" panose="020B0604030504040204" pitchFamily="50" charset="-128"/>
                          <a:ea typeface="Meiryo UI" panose="020B0604030504040204" pitchFamily="50" charset="-128"/>
                        </a:rPr>
                        <a:t>(5)</a:t>
                      </a:r>
                      <a:r>
                        <a:rPr kumimoji="1" lang="ja-JP" altLang="en-US" sz="1800" u="none" strike="noStrike" cap="none" normalizeH="0" baseline="0" dirty="0" smtClean="0">
                          <a:ln>
                            <a:noFill/>
                          </a:ln>
                          <a:effectLst/>
                          <a:latin typeface="Meiryo UI" panose="020B0604030504040204" pitchFamily="50" charset="-128"/>
                          <a:ea typeface="Meiryo UI" panose="020B0604030504040204" pitchFamily="50" charset="-128"/>
                        </a:rPr>
                        <a:t>地震、地すべり</a:t>
                      </a:r>
                      <a:endParaRPr kumimoji="1" lang="ja-JP" altLang="en-US"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社会通念上の被害</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extLst>
                  <a:ext uri="{0D108BD9-81ED-4DB2-BD59-A6C34878D82A}">
                    <a16:rowId xmlns:a16="http://schemas.microsoft.com/office/drawing/2014/main" val="10005"/>
                  </a:ext>
                </a:extLst>
              </a:tr>
              <a:tr h="8949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latin typeface="Meiryo UI" panose="020B0604030504040204" pitchFamily="50" charset="-128"/>
                          <a:ea typeface="Meiryo UI" panose="020B0604030504040204" pitchFamily="50" charset="-128"/>
                        </a:rPr>
                        <a:t>(6)</a:t>
                      </a:r>
                      <a:r>
                        <a:rPr kumimoji="1" lang="ja-JP" altLang="en-US" sz="1800" u="none" strike="noStrike" cap="none" normalizeH="0" baseline="0" dirty="0" smtClean="0">
                          <a:ln>
                            <a:noFill/>
                          </a:ln>
                          <a:effectLst/>
                          <a:latin typeface="Meiryo UI" panose="020B0604030504040204" pitchFamily="50" charset="-128"/>
                          <a:ea typeface="Meiryo UI" panose="020B0604030504040204" pitchFamily="50" charset="-128"/>
                        </a:rPr>
                        <a:t>干ばつ、噴火、　　異常低温、積雪、落雷　等</a:t>
                      </a:r>
                      <a:endParaRPr kumimoji="1" lang="ja-JP" altLang="en-US"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533400" algn="r"/>
                          <a:tab pos="2700338" algn="ctr"/>
                          <a:tab pos="5400675" algn="r"/>
                        </a:tabLst>
                      </a:pPr>
                      <a:r>
                        <a:rPr kumimoji="1" lang="ja-JP" altLang="en-US" sz="1600" u="none" strike="noStrike" cap="none" normalizeH="0" baseline="0" dirty="0" smtClean="0">
                          <a:ln>
                            <a:noFill/>
                          </a:ln>
                          <a:effectLst/>
                          <a:latin typeface="Meiryo UI" panose="020B0604030504040204" pitchFamily="50" charset="-128"/>
                          <a:ea typeface="Meiryo UI" panose="020B0604030504040204" pitchFamily="50" charset="-128"/>
                        </a:rPr>
                        <a:t>特に定めていない</a:t>
                      </a:r>
                      <a:r>
                        <a:rPr kumimoji="1" lang="en-US" altLang="ja-JP" sz="160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endParaRPr kumimoji="1" lang="ja-JP" altLang="en-US" sz="160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Times New Roman" pitchFamily="18" charset="0"/>
                      </a:endParaRPr>
                    </a:p>
                  </a:txBody>
                  <a:tcPr anchor="ctr" horzOverflow="overflow"/>
                </a:tc>
                <a:extLst>
                  <a:ext uri="{0D108BD9-81ED-4DB2-BD59-A6C34878D82A}">
                    <a16:rowId xmlns:a16="http://schemas.microsoft.com/office/drawing/2014/main" val="10006"/>
                  </a:ext>
                </a:extLst>
              </a:tr>
            </a:tbl>
          </a:graphicData>
        </a:graphic>
      </p:graphicFrame>
      <p:sp>
        <p:nvSpPr>
          <p:cNvPr id="11" name="テキスト ボックス 10"/>
          <p:cNvSpPr txBox="1"/>
          <p:nvPr/>
        </p:nvSpPr>
        <p:spPr>
          <a:xfrm>
            <a:off x="4016483" y="1223174"/>
            <a:ext cx="5094820" cy="276999"/>
          </a:xfrm>
          <a:prstGeom prst="rect">
            <a:avLst/>
          </a:prstGeom>
          <a:solidFill>
            <a:srgbClr val="FFFF99"/>
          </a:solidFill>
        </p:spPr>
        <p:txBody>
          <a:bodyPr wrap="square" rtlCol="0">
            <a:spAutoFit/>
          </a:bodyPr>
          <a:lstStyle/>
          <a:p>
            <a:pPr algn="ctr" defTabSz="0"/>
            <a:r>
              <a:rPr lang="zh-TW" altLang="en-US" sz="1200" dirty="0" smtClean="0">
                <a:latin typeface="Meiryo UI" panose="020B0604030504040204" pitchFamily="50" charset="-128"/>
                <a:ea typeface="Meiryo UI" panose="020B0604030504040204" pitchFamily="50" charset="-128"/>
              </a:rPr>
              <a:t>負担法</a:t>
            </a:r>
            <a:r>
              <a:rPr lang="ja-JP" altLang="en-US" sz="1200" dirty="0" smtClean="0">
                <a:latin typeface="Meiryo UI" panose="020B0604030504040204" pitchFamily="50" charset="-128"/>
                <a:ea typeface="Meiryo UI" panose="020B0604030504040204" pitchFamily="50" charset="-128"/>
              </a:rPr>
              <a:t>第２条（都市災害復旧事業国庫補助に関する基本方針第２も同旨）</a:t>
            </a:r>
            <a:endParaRPr lang="zh-TW" altLang="en-US" sz="1200" dirty="0">
              <a:latin typeface="Meiryo UI" panose="020B0604030504040204" pitchFamily="50" charset="-128"/>
              <a:ea typeface="Meiryo UI" panose="020B0604030504040204" pitchFamily="50" charset="-128"/>
            </a:endParaRPr>
          </a:p>
        </p:txBody>
      </p:sp>
      <p:sp>
        <p:nvSpPr>
          <p:cNvPr id="15" name="Rectangle 379"/>
          <p:cNvSpPr>
            <a:spLocks noChangeArrowheads="1"/>
          </p:cNvSpPr>
          <p:nvPr/>
        </p:nvSpPr>
        <p:spPr bwMode="auto">
          <a:xfrm>
            <a:off x="6228185" y="1556792"/>
            <a:ext cx="2915815" cy="1440158"/>
          </a:xfrm>
          <a:prstGeom prst="foldedCorner">
            <a:avLst>
              <a:gd name="adj" fmla="val 9840"/>
            </a:avLst>
          </a:prstGeom>
          <a:solidFill>
            <a:srgbClr val="FFCC99"/>
          </a:solidFill>
          <a:ln w="9525">
            <a:noFill/>
            <a:miter lim="800000"/>
            <a:headEnd/>
            <a:tailEnd/>
          </a:ln>
          <a:effectLst>
            <a:outerShdw blurRad="50800" dist="38100" dir="8100000" algn="tr" rotWithShape="0">
              <a:prstClr val="black">
                <a:alpha val="40000"/>
              </a:prstClr>
            </a:outerShdw>
          </a:effectLst>
        </p:spPr>
        <p:txBody>
          <a:bodyPr wrap="square" anchor="t" anchorCtr="0"/>
          <a:lstStyle/>
          <a:p>
            <a:r>
              <a:rPr lang="en-US" altLang="ja-JP" sz="1600" b="1" dirty="0" smtClean="0">
                <a:solidFill>
                  <a:srgbClr val="FF0000"/>
                </a:solidFill>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河川敷公園で出水により</a:t>
            </a:r>
            <a:r>
              <a:rPr lang="ja-JP" altLang="en-US" sz="1600" b="1" dirty="0" smtClean="0">
                <a:latin typeface="Meiryo UI" panose="020B0604030504040204" pitchFamily="50" charset="-128"/>
                <a:ea typeface="Meiryo UI" panose="020B0604030504040204" pitchFamily="50" charset="-128"/>
              </a:rPr>
              <a:t>被災　</a:t>
            </a:r>
            <a:endParaRPr lang="en-US" altLang="ja-JP" sz="1600" b="1"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　 した</a:t>
            </a:r>
            <a:r>
              <a:rPr lang="ja-JP" altLang="en-US" sz="1600" b="1" dirty="0">
                <a:latin typeface="Meiryo UI" panose="020B0604030504040204" pitchFamily="50" charset="-128"/>
                <a:ea typeface="Meiryo UI" panose="020B0604030504040204" pitchFamily="50" charset="-128"/>
              </a:rPr>
              <a:t>場合</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左記</a:t>
            </a:r>
            <a:r>
              <a:rPr lang="en-US" altLang="ja-JP" sz="1600" dirty="0" smtClean="0">
                <a:latin typeface="Meiryo UI" panose="020B0604030504040204" pitchFamily="50" charset="-128"/>
                <a:ea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rPr>
              <a:t>を確認の　</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上、採択</a:t>
            </a:r>
            <a:r>
              <a:rPr lang="ja-JP" altLang="en-US" sz="1600" dirty="0">
                <a:latin typeface="Meiryo UI" panose="020B0604030504040204" pitchFamily="50" charset="-128"/>
                <a:ea typeface="Meiryo UI" panose="020B0604030504040204" pitchFamily="50" charset="-128"/>
              </a:rPr>
              <a:t>する</a:t>
            </a:r>
            <a:r>
              <a:rPr lang="ja-JP" altLang="en-US" sz="1600" dirty="0" smtClean="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a:p>
            <a:r>
              <a:rPr lang="ja-JP" altLang="en-US" sz="1400" dirty="0">
                <a:solidFill>
                  <a:schemeClr val="accent2">
                    <a:lumMod val="50000"/>
                  </a:schemeClr>
                </a:solidFill>
                <a:latin typeface="Meiryo UI" panose="020B0604030504040204" pitchFamily="50" charset="-128"/>
                <a:ea typeface="Meiryo UI" panose="020B0604030504040204" pitchFamily="50" charset="-128"/>
              </a:rPr>
              <a:t> </a:t>
            </a:r>
            <a:endParaRPr lang="en-US" altLang="ja-JP" sz="1400" dirty="0" smtClean="0">
              <a:solidFill>
                <a:schemeClr val="accent2">
                  <a:lumMod val="50000"/>
                </a:schemeClr>
              </a:solidFill>
              <a:latin typeface="Meiryo UI" panose="020B0604030504040204" pitchFamily="50" charset="-128"/>
              <a:ea typeface="Meiryo UI" panose="020B0604030504040204" pitchFamily="50" charset="-128"/>
            </a:endParaRPr>
          </a:p>
          <a:p>
            <a:r>
              <a:rPr lang="ja-JP" altLang="en-US" sz="1100" dirty="0" smtClean="0">
                <a:solidFill>
                  <a:schemeClr val="accent2">
                    <a:lumMod val="50000"/>
                  </a:schemeClr>
                </a:solidFill>
                <a:latin typeface="Meiryo UI" panose="020B0604030504040204" pitchFamily="50" charset="-128"/>
                <a:ea typeface="Meiryo UI" panose="020B0604030504040204" pitchFamily="50" charset="-128"/>
              </a:rPr>
              <a:t>・「</a:t>
            </a:r>
            <a:r>
              <a:rPr lang="ja-JP" altLang="en-US" sz="1100" dirty="0">
                <a:solidFill>
                  <a:schemeClr val="accent2">
                    <a:lumMod val="50000"/>
                  </a:schemeClr>
                </a:solidFill>
                <a:latin typeface="Meiryo UI" panose="020B0604030504040204" pitchFamily="50" charset="-128"/>
                <a:ea typeface="Meiryo UI" panose="020B0604030504040204" pitchFamily="50" charset="-128"/>
              </a:rPr>
              <a:t>公共土木施設</a:t>
            </a:r>
            <a:r>
              <a:rPr lang="ja-JP" altLang="en-US" sz="1100" dirty="0" smtClean="0">
                <a:solidFill>
                  <a:schemeClr val="accent2">
                    <a:lumMod val="50000"/>
                  </a:schemeClr>
                </a:solidFill>
                <a:latin typeface="Meiryo UI" panose="020B0604030504040204" pitchFamily="50" charset="-128"/>
                <a:ea typeface="Meiryo UI" panose="020B0604030504040204" pitchFamily="50" charset="-128"/>
              </a:rPr>
              <a:t>（公園</a:t>
            </a:r>
            <a:r>
              <a:rPr lang="ja-JP" altLang="en-US" sz="1100" dirty="0">
                <a:solidFill>
                  <a:schemeClr val="accent2">
                    <a:lumMod val="50000"/>
                  </a:schemeClr>
                </a:solidFill>
                <a:latin typeface="Meiryo UI" panose="020B0604030504040204" pitchFamily="50" charset="-128"/>
                <a:ea typeface="Meiryo UI" panose="020B0604030504040204" pitchFamily="50" charset="-128"/>
              </a:rPr>
              <a:t>）災害</a:t>
            </a:r>
            <a:r>
              <a:rPr lang="ja-JP" altLang="en-US" sz="1100" dirty="0" smtClean="0">
                <a:solidFill>
                  <a:schemeClr val="accent2">
                    <a:lumMod val="50000"/>
                  </a:schemeClr>
                </a:solidFill>
                <a:latin typeface="Meiryo UI" panose="020B0604030504040204" pitchFamily="50" charset="-128"/>
                <a:ea typeface="Meiryo UI" panose="020B0604030504040204" pitchFamily="50" charset="-128"/>
              </a:rPr>
              <a:t>復旧事業</a:t>
            </a:r>
            <a:r>
              <a:rPr lang="ja-JP" altLang="en-US" sz="1100" dirty="0">
                <a:solidFill>
                  <a:schemeClr val="accent2">
                    <a:lumMod val="50000"/>
                  </a:schemeClr>
                </a:solidFill>
                <a:latin typeface="Meiryo UI" panose="020B0604030504040204" pitchFamily="50" charset="-128"/>
                <a:ea typeface="Meiryo UI" panose="020B0604030504040204" pitchFamily="50" charset="-128"/>
              </a:rPr>
              <a:t>の</a:t>
            </a:r>
            <a:r>
              <a:rPr lang="ja-JP" altLang="en-US" sz="1100" dirty="0" smtClean="0">
                <a:solidFill>
                  <a:schemeClr val="accent2">
                    <a:lumMod val="50000"/>
                  </a:schemeClr>
                </a:solidFill>
                <a:latin typeface="Meiryo UI" panose="020B0604030504040204" pitchFamily="50" charset="-128"/>
                <a:ea typeface="Meiryo UI" panose="020B0604030504040204" pitchFamily="50" charset="-128"/>
              </a:rPr>
              <a:t>取　</a:t>
            </a:r>
            <a:endParaRPr lang="en-US" altLang="ja-JP" sz="1100" dirty="0" smtClean="0">
              <a:solidFill>
                <a:schemeClr val="accent2">
                  <a:lumMod val="50000"/>
                </a:schemeClr>
              </a:solidFill>
              <a:latin typeface="Meiryo UI" panose="020B0604030504040204" pitchFamily="50" charset="-128"/>
              <a:ea typeface="Meiryo UI" panose="020B0604030504040204" pitchFamily="50" charset="-128"/>
            </a:endParaRPr>
          </a:p>
          <a:p>
            <a:r>
              <a:rPr lang="ja-JP" altLang="en-US" sz="1100" dirty="0">
                <a:solidFill>
                  <a:schemeClr val="accent2">
                    <a:lumMod val="50000"/>
                  </a:schemeClr>
                </a:solidFill>
                <a:latin typeface="Meiryo UI" panose="020B0604030504040204" pitchFamily="50" charset="-128"/>
                <a:ea typeface="Meiryo UI" panose="020B0604030504040204" pitchFamily="50" charset="-128"/>
              </a:rPr>
              <a:t>　</a:t>
            </a:r>
            <a:r>
              <a:rPr lang="ja-JP" altLang="en-US" sz="1100" dirty="0" smtClean="0">
                <a:solidFill>
                  <a:schemeClr val="accent2">
                    <a:lumMod val="50000"/>
                  </a:schemeClr>
                </a:solidFill>
                <a:latin typeface="Meiryo UI" panose="020B0604030504040204" pitchFamily="50" charset="-128"/>
                <a:ea typeface="Meiryo UI" panose="020B0604030504040204" pitchFamily="50" charset="-128"/>
              </a:rPr>
              <a:t>扱い</a:t>
            </a:r>
            <a:r>
              <a:rPr lang="ja-JP" altLang="en-US" sz="1100" dirty="0">
                <a:solidFill>
                  <a:schemeClr val="accent2">
                    <a:lumMod val="50000"/>
                  </a:schemeClr>
                </a:solidFill>
                <a:latin typeface="Meiryo UI" panose="020B0604030504040204" pitchFamily="50" charset="-128"/>
                <a:ea typeface="Meiryo UI" panose="020B0604030504040204" pitchFamily="50" charset="-128"/>
              </a:rPr>
              <a:t>に関する申合事項について</a:t>
            </a:r>
            <a:r>
              <a:rPr lang="ja-JP" altLang="en-US" sz="1100" dirty="0" smtClean="0">
                <a:solidFill>
                  <a:schemeClr val="accent2">
                    <a:lumMod val="50000"/>
                  </a:schemeClr>
                </a:solidFill>
                <a:latin typeface="Meiryo UI" panose="020B0604030504040204" pitchFamily="50" charset="-128"/>
                <a:ea typeface="Meiryo UI" panose="020B0604030504040204" pitchFamily="50" charset="-128"/>
              </a:rPr>
              <a:t>」 </a:t>
            </a:r>
            <a:r>
              <a:rPr lang="en-US" altLang="ja-JP" sz="1100" dirty="0" smtClean="0">
                <a:solidFill>
                  <a:schemeClr val="accent2">
                    <a:lumMod val="50000"/>
                  </a:schemeClr>
                </a:solidFill>
                <a:latin typeface="Meiryo UI" panose="020B0604030504040204" pitchFamily="50" charset="-128"/>
                <a:ea typeface="Meiryo UI" panose="020B0604030504040204" pitchFamily="50" charset="-128"/>
              </a:rPr>
              <a:t>17 </a:t>
            </a:r>
            <a:r>
              <a:rPr lang="ja-JP" altLang="en-US" sz="1100" dirty="0" smtClean="0">
                <a:solidFill>
                  <a:schemeClr val="accent2">
                    <a:lumMod val="50000"/>
                  </a:schemeClr>
                </a:solidFill>
                <a:latin typeface="Meiryo UI" panose="020B0604030504040204" pitchFamily="50" charset="-128"/>
                <a:ea typeface="Meiryo UI" panose="020B0604030504040204" pitchFamily="50" charset="-128"/>
              </a:rPr>
              <a:t>参照。</a:t>
            </a:r>
          </a:p>
        </p:txBody>
      </p:sp>
      <p:sp>
        <p:nvSpPr>
          <p:cNvPr id="14" name="コンテンツ プレースホルダ 2"/>
          <p:cNvSpPr txBox="1">
            <a:spLocks/>
          </p:cNvSpPr>
          <p:nvPr/>
        </p:nvSpPr>
        <p:spPr>
          <a:xfrm>
            <a:off x="14686" y="595059"/>
            <a:ext cx="9109741" cy="905114"/>
          </a:xfrm>
          <a:prstGeom prst="rect">
            <a:avLst/>
          </a:prstGeom>
          <a:noFill/>
          <a:ln w="38100">
            <a:solidFill>
              <a:schemeClr val="tx1"/>
            </a:solidFill>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buFont typeface="Wingdings" panose="05000000000000000000" pitchFamily="2" charset="2"/>
              <a:buChar char="Ø"/>
            </a:pPr>
            <a:r>
              <a:rPr lang="ja-JP" altLang="en-US" sz="2200" kern="0" dirty="0" smtClean="0">
                <a:latin typeface="Meiryo UI" panose="020B0604030504040204" pitchFamily="50" charset="-128"/>
                <a:ea typeface="Meiryo UI" panose="020B0604030504040204" pitchFamily="50" charset="-128"/>
              </a:rPr>
              <a:t>「災害」とは、暴風、こう水、高潮、地震その他の異常な天然現象に因り生ずる災害をいう。 </a:t>
            </a:r>
            <a:endParaRPr lang="ja-JP" altLang="en-US" sz="2200" kern="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35496" y="6577607"/>
            <a:ext cx="6336704"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上記</a:t>
            </a:r>
            <a:r>
              <a:rPr kumimoji="1" lang="en-US" altLang="ja-JP" sz="1100" dirty="0" smtClean="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1</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(4)</a:t>
            </a:r>
            <a:r>
              <a:rPr kumimoji="1" lang="ja-JP" altLang="en-US" sz="1100" dirty="0" smtClean="0">
                <a:latin typeface="Meiryo UI" panose="020B0604030504040204" pitchFamily="50" charset="-128"/>
                <a:ea typeface="Meiryo UI" panose="020B0604030504040204" pitchFamily="50" charset="-128"/>
              </a:rPr>
              <a:t>は</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公共土木施設（公園）災害復旧事業査定方針第３参照</a:t>
            </a:r>
            <a:endParaRPr kumimoji="1" lang="ja-JP" altLang="en-US" sz="11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C5CB798A-B002-4A16-AADB-31FB16F02B43}" type="slidenum">
              <a:rPr lang="en-US" altLang="ja-JP" smtClean="0"/>
              <a:pPr>
                <a:defRPr/>
              </a:pPr>
              <a:t>3</a:t>
            </a:fld>
            <a:endParaRPr lang="en-US" altLang="ja-JP"/>
          </a:p>
        </p:txBody>
      </p:sp>
    </p:spTree>
    <p:extLst>
      <p:ext uri="{BB962C8B-B14F-4D97-AF65-F5344CB8AC3E}">
        <p14:creationId xmlns:p14="http://schemas.microsoft.com/office/powerpoint/2010/main" val="3222107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35496" y="578480"/>
            <a:ext cx="9036496" cy="4185761"/>
          </a:xfrm>
          <a:prstGeom prst="rect">
            <a:avLst/>
          </a:prstGeom>
          <a:noFill/>
          <a:ln w="38100">
            <a:solidFill>
              <a:schemeClr val="tx1"/>
            </a:solidFill>
          </a:ln>
        </p:spPr>
        <p:txBody>
          <a:bodyPr wrap="square" rtlCol="0">
            <a:spAutoFit/>
          </a:bodyPr>
          <a:lstStyle/>
          <a:p>
            <a:pPr marL="342900" indent="-342900">
              <a:buFont typeface="Wingdings" panose="05000000000000000000" pitchFamily="2" charset="2"/>
              <a:buChar char="Ø"/>
            </a:pPr>
            <a:r>
              <a:rPr lang="ja-JP" altLang="en-US" sz="2200" dirty="0" smtClean="0">
                <a:latin typeface="Meiryo UI" panose="020B0604030504040204" pitchFamily="50" charset="-128"/>
                <a:ea typeface="Meiryo UI" panose="020B0604030504040204" pitchFamily="50" charset="-128"/>
              </a:rPr>
              <a:t>「災害復旧事業」は、災害に因つて必要を生じた事業で、災害にかかつた</a:t>
            </a:r>
            <a:r>
              <a:rPr lang="ja-JP" altLang="en-US" sz="2200" dirty="0" smtClean="0">
                <a:solidFill>
                  <a:srgbClr val="FF0000"/>
                </a:solidFill>
                <a:latin typeface="Meiryo UI" panose="020B0604030504040204" pitchFamily="50" charset="-128"/>
                <a:ea typeface="Meiryo UI" panose="020B0604030504040204" pitchFamily="50" charset="-128"/>
              </a:rPr>
              <a:t>施設を原形に復旧</a:t>
            </a:r>
            <a:r>
              <a:rPr lang="ja-JP" altLang="en-US" sz="2200" dirty="0">
                <a:latin typeface="Meiryo UI" panose="020B0604030504040204" pitchFamily="50" charset="-128"/>
                <a:ea typeface="Meiryo UI" panose="020B0604030504040204" pitchFamily="50" charset="-128"/>
              </a:rPr>
              <a:t>すること（</a:t>
            </a:r>
            <a:r>
              <a:rPr lang="ja-JP" altLang="en-US" sz="2200" dirty="0" smtClean="0">
                <a:latin typeface="Meiryo UI" panose="020B0604030504040204" pitchFamily="50" charset="-128"/>
                <a:ea typeface="Meiryo UI" panose="020B0604030504040204" pitchFamily="50" charset="-128"/>
              </a:rPr>
              <a:t>原形に復旧することが</a:t>
            </a:r>
            <a:r>
              <a:rPr lang="ja-JP" altLang="en-US" sz="2200" dirty="0" smtClean="0">
                <a:solidFill>
                  <a:srgbClr val="FF0000"/>
                </a:solidFill>
                <a:latin typeface="Meiryo UI" panose="020B0604030504040204" pitchFamily="50" charset="-128"/>
                <a:ea typeface="Meiryo UI" panose="020B0604030504040204" pitchFamily="50" charset="-128"/>
              </a:rPr>
              <a:t>不可能な場合において当該施設の従前の効用を復旧</a:t>
            </a:r>
            <a:r>
              <a:rPr lang="ja-JP" altLang="en-US" sz="2200" dirty="0" smtClean="0">
                <a:latin typeface="Meiryo UI" panose="020B0604030504040204" pitchFamily="50" charset="-128"/>
                <a:ea typeface="Meiryo UI" panose="020B0604030504040204" pitchFamily="50" charset="-128"/>
              </a:rPr>
              <a:t>するための施設をすることを含む。）を目的とする。</a:t>
            </a:r>
            <a:endParaRPr lang="en-US" altLang="ja-JP" sz="2200" dirty="0" smtClean="0">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Ø"/>
            </a:pPr>
            <a:endParaRPr lang="en-US" altLang="ja-JP" sz="2200" dirty="0">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Ø"/>
            </a:pPr>
            <a:endParaRPr lang="en-US" altLang="ja-JP" sz="2200" dirty="0" smtClean="0">
              <a:latin typeface="Meiryo UI" panose="020B0604030504040204" pitchFamily="50" charset="-128"/>
              <a:ea typeface="Meiryo UI" panose="020B0604030504040204" pitchFamily="50" charset="-128"/>
            </a:endParaRPr>
          </a:p>
          <a:p>
            <a:endParaRPr lang="en-US" altLang="ja-JP" sz="2200" dirty="0">
              <a:latin typeface="Meiryo UI" panose="020B0604030504040204" pitchFamily="50" charset="-128"/>
              <a:ea typeface="Meiryo UI" panose="020B0604030504040204" pitchFamily="50" charset="-128"/>
            </a:endParaRPr>
          </a:p>
          <a:p>
            <a:endParaRPr lang="en-US" altLang="ja-JP" sz="2200" dirty="0" smtClean="0">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Ø"/>
            </a:pPr>
            <a:r>
              <a:rPr lang="ja-JP" altLang="en-US" sz="2200" dirty="0" smtClean="0">
                <a:latin typeface="Meiryo UI" panose="020B0604030504040204" pitchFamily="50" charset="-128"/>
                <a:ea typeface="Meiryo UI" panose="020B0604030504040204" pitchFamily="50" charset="-128"/>
              </a:rPr>
              <a:t>災害に因つて必要を生じた事業で、災害にかかつた施設を原形に復旧することが</a:t>
            </a:r>
            <a:r>
              <a:rPr lang="ja-JP" altLang="en-US" sz="2200" dirty="0" smtClean="0">
                <a:solidFill>
                  <a:srgbClr val="FF0000"/>
                </a:solidFill>
                <a:latin typeface="Meiryo UI" panose="020B0604030504040204" pitchFamily="50" charset="-128"/>
                <a:ea typeface="Meiryo UI" panose="020B0604030504040204" pitchFamily="50" charset="-128"/>
              </a:rPr>
              <a:t>著しく困難又は不適当な場合においてこれに代るべき必要な施設</a:t>
            </a:r>
            <a:r>
              <a:rPr lang="ja-JP" altLang="en-US" sz="2200" dirty="0" smtClean="0">
                <a:latin typeface="Meiryo UI" panose="020B0604030504040204" pitchFamily="50" charset="-128"/>
                <a:ea typeface="Meiryo UI" panose="020B0604030504040204" pitchFamily="50" charset="-128"/>
              </a:rPr>
              <a:t>をすることを目的とするものは、</a:t>
            </a:r>
            <a:r>
              <a:rPr lang="ja-JP" altLang="en-US" sz="2200" u="sng" dirty="0" smtClean="0">
                <a:latin typeface="Meiryo UI" panose="020B0604030504040204" pitchFamily="50" charset="-128"/>
                <a:ea typeface="Meiryo UI" panose="020B0604030504040204" pitchFamily="50" charset="-128"/>
              </a:rPr>
              <a:t>災害復旧事業とみなす</a:t>
            </a:r>
            <a:r>
              <a:rPr lang="ja-JP" altLang="en-US" sz="2200" dirty="0" smtClean="0">
                <a:latin typeface="Meiryo UI" panose="020B0604030504040204" pitchFamily="50" charset="-128"/>
                <a:ea typeface="Meiryo UI" panose="020B0604030504040204" pitchFamily="50" charset="-128"/>
              </a:rPr>
              <a:t>。</a:t>
            </a:r>
            <a:endParaRPr lang="en-US" altLang="ja-JP" sz="2200" dirty="0" smtClean="0">
              <a:latin typeface="Meiryo UI" panose="020B0604030504040204" pitchFamily="50" charset="-128"/>
              <a:ea typeface="Meiryo UI" panose="020B0604030504040204" pitchFamily="50" charset="-128"/>
            </a:endParaRPr>
          </a:p>
          <a:p>
            <a:endParaRPr lang="en-US" altLang="ja-JP" sz="2200" dirty="0" smtClean="0">
              <a:latin typeface="Meiryo UI" panose="020B0604030504040204" pitchFamily="50" charset="-128"/>
              <a:ea typeface="Meiryo UI" panose="020B0604030504040204" pitchFamily="50" charset="-128"/>
            </a:endParaRPr>
          </a:p>
          <a:p>
            <a:endParaRPr lang="en-US" altLang="ja-JP" sz="2400" dirty="0" smtClean="0"/>
          </a:p>
        </p:txBody>
      </p:sp>
      <p:sp>
        <p:nvSpPr>
          <p:cNvPr id="7" name="角丸四角形 6"/>
          <p:cNvSpPr/>
          <p:nvPr/>
        </p:nvSpPr>
        <p:spPr>
          <a:xfrm>
            <a:off x="1403648" y="1765145"/>
            <a:ext cx="6840760" cy="1031580"/>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200" dirty="0" smtClean="0">
                <a:solidFill>
                  <a:schemeClr val="tx1"/>
                </a:solidFill>
                <a:latin typeface="Meiryo UI" panose="020B0604030504040204" pitchFamily="50" charset="-128"/>
                <a:ea typeface="Meiryo UI" panose="020B0604030504040204" pitchFamily="50" charset="-128"/>
              </a:rPr>
              <a:t>※</a:t>
            </a:r>
            <a:r>
              <a:rPr lang="ja-JP" altLang="en-US" sz="2200" dirty="0" smtClean="0">
                <a:solidFill>
                  <a:schemeClr val="tx1"/>
                </a:solidFill>
                <a:latin typeface="Meiryo UI" panose="020B0604030504040204" pitchFamily="50" charset="-128"/>
                <a:ea typeface="Meiryo UI" panose="020B0604030504040204" pitchFamily="50" charset="-128"/>
              </a:rPr>
              <a:t>「原形復旧」とは、被災前の位置に被災施設と形状、</a:t>
            </a:r>
            <a:endParaRPr lang="en-US" altLang="ja-JP" sz="2200" dirty="0" smtClean="0">
              <a:solidFill>
                <a:schemeClr val="tx1"/>
              </a:solidFill>
              <a:latin typeface="Meiryo UI" panose="020B0604030504040204" pitchFamily="50" charset="-128"/>
              <a:ea typeface="Meiryo UI" panose="020B0604030504040204" pitchFamily="50" charset="-128"/>
            </a:endParaRPr>
          </a:p>
          <a:p>
            <a:r>
              <a:rPr lang="ja-JP" altLang="en-US" sz="2200" dirty="0" smtClean="0">
                <a:solidFill>
                  <a:schemeClr val="tx1"/>
                </a:solidFill>
                <a:latin typeface="Meiryo UI" panose="020B0604030504040204" pitchFamily="50" charset="-128"/>
                <a:ea typeface="Meiryo UI" panose="020B0604030504040204" pitchFamily="50" charset="-128"/>
              </a:rPr>
              <a:t>　 寸法及び材質の等しい施設に復旧すること。</a:t>
            </a:r>
            <a:endParaRPr lang="en-US" altLang="ja-JP" sz="2200" dirty="0" smtClean="0">
              <a:solidFill>
                <a:schemeClr val="tx1"/>
              </a:solidFill>
              <a:latin typeface="Meiryo UI" panose="020B0604030504040204" pitchFamily="50" charset="-128"/>
              <a:ea typeface="Meiryo UI" panose="020B0604030504040204" pitchFamily="50" charset="-128"/>
            </a:endParaRPr>
          </a:p>
          <a:p>
            <a:endParaRPr lang="ja-JP" altLang="en-US" sz="2000" dirty="0" smtClean="0">
              <a:solidFill>
                <a:schemeClr val="tx1"/>
              </a:solidFill>
            </a:endParaRPr>
          </a:p>
        </p:txBody>
      </p:sp>
      <p:sp>
        <p:nvSpPr>
          <p:cNvPr id="15" name="横巻き 14"/>
          <p:cNvSpPr/>
          <p:nvPr/>
        </p:nvSpPr>
        <p:spPr>
          <a:xfrm>
            <a:off x="35496" y="4713275"/>
            <a:ext cx="8997056" cy="2066841"/>
          </a:xfrm>
          <a:prstGeom prst="horizontalScroll">
            <a:avLst>
              <a:gd name="adj" fmla="val 10118"/>
            </a:avLst>
          </a:prstGeom>
          <a:solidFill>
            <a:srgbClr val="FF6600"/>
          </a:solidFill>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r>
              <a:rPr lang="en-US" altLang="ja-JP" sz="1050" dirty="0" smtClean="0"/>
              <a:t> </a:t>
            </a:r>
          </a:p>
          <a:p>
            <a:pPr algn="ctr"/>
            <a:r>
              <a:rPr lang="ja-JP" altLang="en-US" sz="2600" dirty="0" smtClean="0"/>
              <a:t>　</a:t>
            </a:r>
            <a:r>
              <a:rPr kumimoji="1" lang="ja-JP" altLang="en-US" sz="2600" dirty="0" smtClean="0">
                <a:latin typeface="Meiryo UI" panose="020B0604030504040204" pitchFamily="50" charset="-128"/>
                <a:ea typeface="Meiryo UI" panose="020B0604030504040204" pitchFamily="50" charset="-128"/>
              </a:rPr>
              <a:t>①原形復旧（原則）</a:t>
            </a:r>
            <a:r>
              <a:rPr lang="ja-JP" altLang="en-US" sz="2600" dirty="0">
                <a:latin typeface="Meiryo UI" panose="020B0604030504040204" pitchFamily="50" charset="-128"/>
                <a:ea typeface="Meiryo UI" panose="020B0604030504040204" pitchFamily="50" charset="-128"/>
              </a:rPr>
              <a:t>　</a:t>
            </a:r>
            <a:r>
              <a:rPr lang="ja-JP" altLang="en-US" sz="2600" dirty="0" smtClean="0">
                <a:latin typeface="Meiryo UI" panose="020B0604030504040204" pitchFamily="50" charset="-128"/>
                <a:ea typeface="Meiryo UI" panose="020B0604030504040204" pitchFamily="50" charset="-128"/>
              </a:rPr>
              <a:t>　②原形復旧不可能</a:t>
            </a:r>
            <a:endParaRPr lang="en-US" altLang="ja-JP" sz="2600" dirty="0" smtClean="0">
              <a:latin typeface="Meiryo UI" panose="020B0604030504040204" pitchFamily="50" charset="-128"/>
              <a:ea typeface="Meiryo UI" panose="020B0604030504040204" pitchFamily="50" charset="-128"/>
            </a:endParaRPr>
          </a:p>
          <a:p>
            <a:pPr algn="ctr"/>
            <a:r>
              <a:rPr lang="ja-JP" altLang="en-US" sz="2600" dirty="0">
                <a:latin typeface="Meiryo UI" panose="020B0604030504040204" pitchFamily="50" charset="-128"/>
                <a:ea typeface="Meiryo UI" panose="020B0604030504040204" pitchFamily="50" charset="-128"/>
              </a:rPr>
              <a:t>　</a:t>
            </a:r>
            <a:r>
              <a:rPr kumimoji="1" lang="ja-JP" altLang="en-US" sz="2600" dirty="0" smtClean="0">
                <a:latin typeface="Meiryo UI" panose="020B0604030504040204" pitchFamily="50" charset="-128"/>
                <a:ea typeface="Meiryo UI" panose="020B0604030504040204" pitchFamily="50" charset="-128"/>
              </a:rPr>
              <a:t>③原形復旧困難</a:t>
            </a:r>
            <a:r>
              <a:rPr lang="ja-JP" altLang="en-US" sz="2600" dirty="0">
                <a:latin typeface="Meiryo UI" panose="020B0604030504040204" pitchFamily="50" charset="-128"/>
                <a:ea typeface="Meiryo UI" panose="020B0604030504040204" pitchFamily="50" charset="-128"/>
              </a:rPr>
              <a:t>　</a:t>
            </a:r>
            <a:r>
              <a:rPr lang="ja-JP" altLang="en-US" sz="2600" dirty="0" smtClean="0">
                <a:latin typeface="Meiryo UI" panose="020B0604030504040204" pitchFamily="50" charset="-128"/>
                <a:ea typeface="Meiryo UI" panose="020B0604030504040204" pitchFamily="50" charset="-128"/>
              </a:rPr>
              <a:t>　　    ④原形復旧不適当</a:t>
            </a:r>
            <a:endParaRPr lang="en-US" altLang="ja-JP" sz="2600" dirty="0" smtClean="0">
              <a:latin typeface="Meiryo UI" panose="020B0604030504040204" pitchFamily="50" charset="-128"/>
              <a:ea typeface="Meiryo UI" panose="020B0604030504040204" pitchFamily="50" charset="-128"/>
            </a:endParaRPr>
          </a:p>
          <a:p>
            <a:r>
              <a:rPr lang="en-US" altLang="ja-JP" sz="800" dirty="0" smtClean="0"/>
              <a:t> </a:t>
            </a:r>
          </a:p>
          <a:p>
            <a:r>
              <a:rPr lang="ja-JP" altLang="en-US" sz="2000" dirty="0" smtClean="0"/>
              <a:t>　</a:t>
            </a:r>
            <a:endParaRPr lang="ja-JP" altLang="en-US" sz="800" dirty="0" smtClean="0"/>
          </a:p>
        </p:txBody>
      </p:sp>
      <p:sp>
        <p:nvSpPr>
          <p:cNvPr id="13" name="タイトル 1"/>
          <p:cNvSpPr txBox="1">
            <a:spLocks/>
          </p:cNvSpPr>
          <p:nvPr/>
        </p:nvSpPr>
        <p:spPr>
          <a:xfrm>
            <a:off x="-36512" y="422"/>
            <a:ext cx="7272808"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２．災害復旧事業とは②</a:t>
            </a:r>
            <a:endParaRPr lang="ja-JP" altLang="en-US" sz="2600" kern="0" dirty="0"/>
          </a:p>
        </p:txBody>
      </p:sp>
      <p:sp>
        <p:nvSpPr>
          <p:cNvPr id="17" name="テキスト ボックス 16"/>
          <p:cNvSpPr txBox="1"/>
          <p:nvPr/>
        </p:nvSpPr>
        <p:spPr>
          <a:xfrm>
            <a:off x="3563888" y="4099769"/>
            <a:ext cx="5400600" cy="276676"/>
          </a:xfrm>
          <a:prstGeom prst="rect">
            <a:avLst/>
          </a:prstGeom>
          <a:solidFill>
            <a:srgbClr val="FFFF99"/>
          </a:solidFill>
        </p:spPr>
        <p:txBody>
          <a:bodyPr wrap="square" rtlCol="0">
            <a:spAutoFit/>
          </a:bodyPr>
          <a:lstStyle/>
          <a:p>
            <a:pPr algn="ctr"/>
            <a:r>
              <a:rPr lang="zh-TW" altLang="en-US" sz="1200" dirty="0" smtClean="0">
                <a:latin typeface="Meiryo UI" panose="020B0604030504040204" pitchFamily="50" charset="-128"/>
                <a:ea typeface="Meiryo UI" panose="020B0604030504040204" pitchFamily="50" charset="-128"/>
              </a:rPr>
              <a:t>負担法</a:t>
            </a:r>
            <a:r>
              <a:rPr lang="ja-JP" altLang="en-US" sz="1200" dirty="0" smtClean="0">
                <a:latin typeface="Meiryo UI" panose="020B0604030504040204" pitchFamily="50" charset="-128"/>
                <a:ea typeface="Meiryo UI" panose="020B0604030504040204" pitchFamily="50" charset="-128"/>
              </a:rPr>
              <a:t>第２条（都市災害復旧事業国庫補助に関する基本方針第２、３も同旨）</a:t>
            </a:r>
            <a:endParaRPr lang="zh-TW" altLang="en-US" sz="1200" dirty="0">
              <a:latin typeface="Meiryo UI" panose="020B0604030504040204" pitchFamily="50" charset="-128"/>
              <a:ea typeface="Meiryo UI" panose="020B0604030504040204" pitchFamily="50" charset="-128"/>
            </a:endParaRPr>
          </a:p>
        </p:txBody>
      </p:sp>
      <p:sp>
        <p:nvSpPr>
          <p:cNvPr id="12" name="メモ 11"/>
          <p:cNvSpPr/>
          <p:nvPr/>
        </p:nvSpPr>
        <p:spPr>
          <a:xfrm>
            <a:off x="323528" y="4941168"/>
            <a:ext cx="2993885" cy="290930"/>
          </a:xfrm>
          <a:prstGeom prst="foldedCorner">
            <a:avLst/>
          </a:prstGeom>
          <a:solidFill>
            <a:srgbClr val="0066FF"/>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sz="2000" b="1" dirty="0" smtClean="0">
                <a:latin typeface="Meiryo UI" panose="020B0604030504040204" pitchFamily="50" charset="-128"/>
                <a:ea typeface="Meiryo UI" panose="020B0604030504040204" pitchFamily="50" charset="-128"/>
              </a:rPr>
              <a:t>災害復旧事業の４ケース</a:t>
            </a:r>
            <a:endParaRPr kumimoji="1" lang="ja-JP" altLang="en-US" sz="20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045007" y="2447317"/>
            <a:ext cx="5041222" cy="276999"/>
          </a:xfrm>
          <a:prstGeom prst="rect">
            <a:avLst/>
          </a:prstGeom>
          <a:solidFill>
            <a:srgbClr val="FFFF99"/>
          </a:solidFill>
        </p:spPr>
        <p:txBody>
          <a:bodyPr wrap="square" rtlCol="0">
            <a:spAutoFit/>
          </a:bodyPr>
          <a:lstStyle/>
          <a:p>
            <a:pPr algn="ctr"/>
            <a:r>
              <a:rPr lang="zh-TW" altLang="en-US" sz="1200" dirty="0" smtClean="0">
                <a:latin typeface="Meiryo UI" panose="020B0604030504040204" pitchFamily="50" charset="-128"/>
                <a:ea typeface="Meiryo UI" panose="020B0604030504040204" pitchFamily="50" charset="-128"/>
              </a:rPr>
              <a:t>負担法</a:t>
            </a:r>
            <a:r>
              <a:rPr lang="ja-JP" altLang="en-US" sz="1200" dirty="0" smtClean="0">
                <a:latin typeface="Meiryo UI" panose="020B0604030504040204" pitchFamily="50" charset="-128"/>
                <a:ea typeface="Meiryo UI" panose="020B0604030504040204" pitchFamily="50" charset="-128"/>
              </a:rPr>
              <a:t>事務取扱要綱第２（都市災害復旧事業事務取扱方針第３も同旨）</a:t>
            </a:r>
            <a:endParaRPr lang="zh-TW" altLang="en-US" sz="12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2166748" y="6165304"/>
            <a:ext cx="6797740" cy="277788"/>
          </a:xfrm>
          <a:prstGeom prst="rect">
            <a:avLst/>
          </a:prstGeom>
          <a:solidFill>
            <a:srgbClr val="FFFF99"/>
          </a:solidFill>
        </p:spPr>
        <p:txBody>
          <a:bodyPr wrap="square" rtlCol="0">
            <a:spAutoFit/>
          </a:bodyPr>
          <a:lstStyle/>
          <a:p>
            <a:pPr algn="ctr"/>
            <a:r>
              <a:rPr lang="ja-JP" altLang="en-US" sz="1200" dirty="0" smtClean="0">
                <a:latin typeface="Meiryo UI" panose="020B0604030504040204" pitchFamily="50" charset="-128"/>
                <a:ea typeface="Meiryo UI" panose="020B0604030504040204" pitchFamily="50" charset="-128"/>
              </a:rPr>
              <a:t>②～④について</a:t>
            </a:r>
            <a:r>
              <a:rPr lang="ja-JP" altLang="en-US" sz="1200" dirty="0">
                <a:latin typeface="Meiryo UI" panose="020B0604030504040204" pitchFamily="50" charset="-128"/>
                <a:ea typeface="Meiryo UI" panose="020B0604030504040204" pitchFamily="50" charset="-128"/>
              </a:rPr>
              <a:t>は</a:t>
            </a:r>
            <a:r>
              <a:rPr lang="zh-TW" altLang="en-US" sz="1200" dirty="0" smtClean="0">
                <a:latin typeface="Meiryo UI" panose="020B0604030504040204" pitchFamily="50" charset="-128"/>
                <a:ea typeface="Meiryo UI" panose="020B0604030504040204" pitchFamily="50" charset="-128"/>
              </a:rPr>
              <a:t>負担法</a:t>
            </a:r>
            <a:r>
              <a:rPr lang="ja-JP" altLang="en-US" sz="1200" dirty="0" smtClean="0">
                <a:latin typeface="Meiryo UI" panose="020B0604030504040204" pitchFamily="50" charset="-128"/>
                <a:ea typeface="Meiryo UI" panose="020B0604030504040204" pitchFamily="50" charset="-128"/>
              </a:rPr>
              <a:t>事務取扱要綱第２、３を参照（都市災害復旧事業事務取扱方針第３も同旨）</a:t>
            </a:r>
            <a:endParaRPr lang="zh-TW" altLang="en-US" sz="12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C5CB798A-B002-4A16-AADB-31FB16F02B43}" type="slidenum">
              <a:rPr lang="en-US" altLang="ja-JP" smtClean="0"/>
              <a:pPr>
                <a:defRPr/>
              </a:pPr>
              <a:t>4</a:t>
            </a:fld>
            <a:endParaRPr lang="en-US" altLang="ja-JP"/>
          </a:p>
        </p:txBody>
      </p:sp>
    </p:spTree>
    <p:extLst>
      <p:ext uri="{BB962C8B-B14F-4D97-AF65-F5344CB8AC3E}">
        <p14:creationId xmlns:p14="http://schemas.microsoft.com/office/powerpoint/2010/main" val="4224464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コンテンツ プレースホルダ 9"/>
          <p:cNvGraphicFramePr>
            <a:graphicFrameLocks noGrp="1"/>
          </p:cNvGraphicFramePr>
          <p:nvPr>
            <p:ph idx="1"/>
            <p:extLst/>
          </p:nvPr>
        </p:nvGraphicFramePr>
        <p:xfrm>
          <a:off x="107506" y="692697"/>
          <a:ext cx="8928995" cy="5625399"/>
        </p:xfrm>
        <a:graphic>
          <a:graphicData uri="http://schemas.openxmlformats.org/drawingml/2006/table">
            <a:tbl>
              <a:tblPr firstRow="1">
                <a:tableStyleId>{16D9F66E-5EB9-4882-86FB-DCBF35E3C3E4}</a:tableStyleId>
              </a:tblPr>
              <a:tblGrid>
                <a:gridCol w="2540770">
                  <a:extLst>
                    <a:ext uri="{9D8B030D-6E8A-4147-A177-3AD203B41FA5}">
                      <a16:colId xmlns:a16="http://schemas.microsoft.com/office/drawing/2014/main" val="20000"/>
                    </a:ext>
                  </a:extLst>
                </a:gridCol>
                <a:gridCol w="362967">
                  <a:extLst>
                    <a:ext uri="{9D8B030D-6E8A-4147-A177-3AD203B41FA5}">
                      <a16:colId xmlns:a16="http://schemas.microsoft.com/office/drawing/2014/main" val="20001"/>
                    </a:ext>
                  </a:extLst>
                </a:gridCol>
                <a:gridCol w="1597055">
                  <a:extLst>
                    <a:ext uri="{9D8B030D-6E8A-4147-A177-3AD203B41FA5}">
                      <a16:colId xmlns:a16="http://schemas.microsoft.com/office/drawing/2014/main" val="20002"/>
                    </a:ext>
                  </a:extLst>
                </a:gridCol>
                <a:gridCol w="1187838">
                  <a:extLst>
                    <a:ext uri="{9D8B030D-6E8A-4147-A177-3AD203B41FA5}">
                      <a16:colId xmlns:a16="http://schemas.microsoft.com/office/drawing/2014/main" val="20003"/>
                    </a:ext>
                  </a:extLst>
                </a:gridCol>
                <a:gridCol w="917371">
                  <a:extLst>
                    <a:ext uri="{9D8B030D-6E8A-4147-A177-3AD203B41FA5}">
                      <a16:colId xmlns:a16="http://schemas.microsoft.com/office/drawing/2014/main" val="20004"/>
                    </a:ext>
                  </a:extLst>
                </a:gridCol>
                <a:gridCol w="1234088">
                  <a:extLst>
                    <a:ext uri="{9D8B030D-6E8A-4147-A177-3AD203B41FA5}">
                      <a16:colId xmlns:a16="http://schemas.microsoft.com/office/drawing/2014/main" val="20005"/>
                    </a:ext>
                  </a:extLst>
                </a:gridCol>
                <a:gridCol w="1088906">
                  <a:extLst>
                    <a:ext uri="{9D8B030D-6E8A-4147-A177-3AD203B41FA5}">
                      <a16:colId xmlns:a16="http://schemas.microsoft.com/office/drawing/2014/main" val="20006"/>
                    </a:ext>
                  </a:extLst>
                </a:gridCol>
              </a:tblGrid>
              <a:tr h="604677">
                <a:tc>
                  <a:txBody>
                    <a:bodyPr/>
                    <a:lstStyle/>
                    <a:p>
                      <a:pPr algn="ctr"/>
                      <a:r>
                        <a:rPr kumimoji="1" lang="ja-JP" altLang="en-US" baseline="0" dirty="0" smtClean="0">
                          <a:solidFill>
                            <a:schemeClr val="accent3"/>
                          </a:solidFill>
                          <a:latin typeface="Meiryo UI" panose="020B0604030504040204" pitchFamily="50" charset="-128"/>
                          <a:ea typeface="Meiryo UI" panose="020B0604030504040204" pitchFamily="50" charset="-128"/>
                        </a:rPr>
                        <a:t>根拠法令等</a:t>
                      </a:r>
                      <a:endParaRPr kumimoji="1" lang="ja-JP" altLang="en-US" baseline="0" dirty="0">
                        <a:solidFill>
                          <a:schemeClr val="accent3"/>
                        </a:solidFill>
                        <a:latin typeface="Meiryo UI" panose="020B0604030504040204" pitchFamily="50" charset="-128"/>
                        <a:ea typeface="Meiryo UI" panose="020B0604030504040204" pitchFamily="50" charset="-128"/>
                      </a:endParaRPr>
                    </a:p>
                  </a:txBody>
                  <a:tcPr anchor="ctr">
                    <a:solidFill>
                      <a:srgbClr val="00B050"/>
                    </a:solidFill>
                  </a:tcPr>
                </a:tc>
                <a:tc gridSpan="2">
                  <a:txBody>
                    <a:bodyPr/>
                    <a:lstStyle/>
                    <a:p>
                      <a:pPr algn="ctr"/>
                      <a:r>
                        <a:rPr kumimoji="1" lang="ja-JP" altLang="en-US" b="1" baseline="0" dirty="0" smtClean="0">
                          <a:solidFill>
                            <a:schemeClr val="accent3"/>
                          </a:solidFill>
                          <a:latin typeface="Meiryo UI" panose="020B0604030504040204" pitchFamily="50" charset="-128"/>
                          <a:ea typeface="Meiryo UI" panose="020B0604030504040204" pitchFamily="50" charset="-128"/>
                        </a:rPr>
                        <a:t>対象施設</a:t>
                      </a:r>
                      <a:endParaRPr kumimoji="1" lang="ja-JP" altLang="en-US" b="1" baseline="0" dirty="0">
                        <a:solidFill>
                          <a:schemeClr val="accent3"/>
                        </a:solidFill>
                        <a:latin typeface="Meiryo UI" panose="020B0604030504040204" pitchFamily="50" charset="-128"/>
                        <a:ea typeface="Meiryo UI" panose="020B0604030504040204" pitchFamily="50" charset="-128"/>
                      </a:endParaRPr>
                    </a:p>
                  </a:txBody>
                  <a:tcPr anchor="ctr">
                    <a:solidFill>
                      <a:srgbClr val="00B050"/>
                    </a:solidFill>
                  </a:tcPr>
                </a:tc>
                <a:tc hMerge="1">
                  <a:txBody>
                    <a:bodyPr/>
                    <a:lstStyle/>
                    <a:p>
                      <a:endParaRPr kumimoji="1" lang="ja-JP" altLang="en-US" dirty="0"/>
                    </a:p>
                  </a:txBody>
                  <a:tcPr/>
                </a:tc>
                <a:tc>
                  <a:txBody>
                    <a:bodyPr/>
                    <a:lstStyle/>
                    <a:p>
                      <a:pPr algn="ctr"/>
                      <a:r>
                        <a:rPr kumimoji="1" lang="ja-JP" altLang="en-US" sz="1200" baseline="0" dirty="0" smtClean="0">
                          <a:solidFill>
                            <a:schemeClr val="accent3"/>
                          </a:solidFill>
                          <a:latin typeface="Meiryo UI" panose="020B0604030504040204" pitchFamily="50" charset="-128"/>
                          <a:ea typeface="Meiryo UI" panose="020B0604030504040204" pitchFamily="50" charset="-128"/>
                        </a:rPr>
                        <a:t>補助率・負担率</a:t>
                      </a:r>
                      <a:endParaRPr kumimoji="1" lang="ja-JP" altLang="en-US" sz="1200" baseline="0" dirty="0">
                        <a:solidFill>
                          <a:schemeClr val="accent3"/>
                        </a:solidFill>
                        <a:latin typeface="Meiryo UI" panose="020B0604030504040204" pitchFamily="50" charset="-128"/>
                        <a:ea typeface="Meiryo UI" panose="020B0604030504040204" pitchFamily="50" charset="-128"/>
                      </a:endParaRPr>
                    </a:p>
                  </a:txBody>
                  <a:tcPr anchor="ctr">
                    <a:solidFill>
                      <a:srgbClr val="00B050"/>
                    </a:solidFill>
                  </a:tcPr>
                </a:tc>
                <a:tc>
                  <a:txBody>
                    <a:bodyPr/>
                    <a:lstStyle/>
                    <a:p>
                      <a:pPr algn="dist"/>
                      <a:r>
                        <a:rPr kumimoji="1" lang="ja-JP" altLang="en-US" sz="1200" baseline="0" dirty="0" smtClean="0">
                          <a:solidFill>
                            <a:schemeClr val="accent3"/>
                          </a:solidFill>
                          <a:latin typeface="Meiryo UI" panose="020B0604030504040204" pitchFamily="50" charset="-128"/>
                          <a:ea typeface="Meiryo UI" panose="020B0604030504040204" pitchFamily="50" charset="-128"/>
                        </a:rPr>
                        <a:t>激甚災害嵩上げ</a:t>
                      </a:r>
                      <a:endParaRPr kumimoji="1" lang="ja-JP" altLang="en-US" sz="1200" baseline="0" dirty="0">
                        <a:solidFill>
                          <a:schemeClr val="accent3"/>
                        </a:solidFill>
                        <a:latin typeface="Meiryo UI" panose="020B0604030504040204" pitchFamily="50" charset="-128"/>
                        <a:ea typeface="Meiryo UI" panose="020B0604030504040204" pitchFamily="50" charset="-128"/>
                      </a:endParaRPr>
                    </a:p>
                  </a:txBody>
                  <a:tcPr anchor="ctr">
                    <a:solidFill>
                      <a:srgbClr val="00B050"/>
                    </a:solidFill>
                  </a:tcPr>
                </a:tc>
                <a:tc>
                  <a:txBody>
                    <a:bodyPr/>
                    <a:lstStyle/>
                    <a:p>
                      <a:pPr algn="ctr"/>
                      <a:r>
                        <a:rPr kumimoji="1" lang="ja-JP" altLang="en-US" sz="1200" baseline="0" dirty="0" smtClean="0">
                          <a:solidFill>
                            <a:schemeClr val="accent3"/>
                          </a:solidFill>
                          <a:latin typeface="Meiryo UI" panose="020B0604030504040204" pitchFamily="50" charset="-128"/>
                          <a:ea typeface="Meiryo UI" panose="020B0604030504040204" pitchFamily="50" charset="-128"/>
                        </a:rPr>
                        <a:t>法律又は</a:t>
                      </a:r>
                      <a:endParaRPr kumimoji="1" lang="en-US" altLang="ja-JP" sz="1200" baseline="0" dirty="0" smtClean="0">
                        <a:solidFill>
                          <a:schemeClr val="accent3"/>
                        </a:solidFill>
                        <a:latin typeface="Meiryo UI" panose="020B0604030504040204" pitchFamily="50" charset="-128"/>
                        <a:ea typeface="Meiryo UI" panose="020B0604030504040204" pitchFamily="50" charset="-128"/>
                      </a:endParaRPr>
                    </a:p>
                    <a:p>
                      <a:pPr algn="ctr"/>
                      <a:r>
                        <a:rPr kumimoji="1" lang="ja-JP" altLang="en-US" sz="1200" baseline="0" dirty="0" smtClean="0">
                          <a:solidFill>
                            <a:schemeClr val="accent3"/>
                          </a:solidFill>
                          <a:latin typeface="Meiryo UI" panose="020B0604030504040204" pitchFamily="50" charset="-128"/>
                          <a:ea typeface="Meiryo UI" panose="020B0604030504040204" pitchFamily="50" charset="-128"/>
                        </a:rPr>
                        <a:t>予算補助の別</a:t>
                      </a:r>
                      <a:endParaRPr kumimoji="1" lang="ja-JP" altLang="en-US" sz="1200" baseline="0" dirty="0">
                        <a:solidFill>
                          <a:schemeClr val="accent3"/>
                        </a:solidFill>
                        <a:latin typeface="Meiryo UI" panose="020B0604030504040204" pitchFamily="50" charset="-128"/>
                        <a:ea typeface="Meiryo UI" panose="020B0604030504040204" pitchFamily="50" charset="-128"/>
                      </a:endParaRPr>
                    </a:p>
                  </a:txBody>
                  <a:tcPr anchor="ctr">
                    <a:solidFill>
                      <a:srgbClr val="00B050"/>
                    </a:solidFill>
                  </a:tcPr>
                </a:tc>
                <a:tc>
                  <a:txBody>
                    <a:bodyPr/>
                    <a:lstStyle/>
                    <a:p>
                      <a:pPr algn="ctr"/>
                      <a:r>
                        <a:rPr kumimoji="1" lang="ja-JP" altLang="en-US" baseline="0" dirty="0" smtClean="0">
                          <a:solidFill>
                            <a:schemeClr val="accent3"/>
                          </a:solidFill>
                          <a:latin typeface="Meiryo UI" panose="020B0604030504040204" pitchFamily="50" charset="-128"/>
                          <a:ea typeface="Meiryo UI" panose="020B0604030504040204" pitchFamily="50" charset="-128"/>
                        </a:rPr>
                        <a:t>備  考</a:t>
                      </a:r>
                      <a:endParaRPr kumimoji="1" lang="ja-JP" altLang="en-US" baseline="0" dirty="0">
                        <a:solidFill>
                          <a:schemeClr val="accent3"/>
                        </a:solidFill>
                        <a:latin typeface="Meiryo UI" panose="020B0604030504040204" pitchFamily="50" charset="-128"/>
                        <a:ea typeface="Meiryo UI" panose="020B0604030504040204" pitchFamily="50" charset="-128"/>
                      </a:endParaRPr>
                    </a:p>
                  </a:txBody>
                  <a:tcPr anchor="ctr">
                    <a:solidFill>
                      <a:srgbClr val="00B050"/>
                    </a:solidFill>
                  </a:tcPr>
                </a:tc>
                <a:extLst>
                  <a:ext uri="{0D108BD9-81ED-4DB2-BD59-A6C34878D82A}">
                    <a16:rowId xmlns:a16="http://schemas.microsoft.com/office/drawing/2014/main" val="10000"/>
                  </a:ext>
                </a:extLst>
              </a:tr>
              <a:tr h="1654906">
                <a:tc>
                  <a:txBody>
                    <a:bodyPr/>
                    <a:lstStyle/>
                    <a:p>
                      <a:r>
                        <a:rPr kumimoji="1" lang="ja-JP" altLang="en-US" sz="1600" dirty="0" smtClean="0">
                          <a:latin typeface="Meiryo UI" panose="020B0604030504040204" pitchFamily="50" charset="-128"/>
                          <a:ea typeface="Meiryo UI" panose="020B0604030504040204" pitchFamily="50" charset="-128"/>
                        </a:rPr>
                        <a:t>公共土木施設災害復旧事業費国庫負担法</a:t>
                      </a:r>
                      <a:r>
                        <a:rPr kumimoji="1" lang="en-US" altLang="ja-JP" sz="1400"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負担法</a:t>
                      </a:r>
                      <a:r>
                        <a:rPr kumimoji="1" lang="ja-JP" altLang="en-US" sz="1400" b="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solidFill>
                  </a:tcPr>
                </a:tc>
                <a:tc>
                  <a:txBody>
                    <a:bodyPr/>
                    <a:lstStyle/>
                    <a:p>
                      <a:r>
                        <a:rPr kumimoji="1" lang="ja-JP" altLang="en-US" sz="1600" b="1" dirty="0" smtClean="0">
                          <a:latin typeface="Meiryo UI" panose="020B0604030504040204" pitchFamily="50" charset="-128"/>
                          <a:ea typeface="Meiryo UI" panose="020B0604030504040204" pitchFamily="50" charset="-128"/>
                        </a:rPr>
                        <a:t>公共土木施設</a:t>
                      </a:r>
                      <a:endParaRPr kumimoji="1" lang="ja-JP" altLang="en-US" sz="1600" b="1" dirty="0">
                        <a:latin typeface="Meiryo UI" panose="020B0604030504040204" pitchFamily="50" charset="-128"/>
                        <a:ea typeface="Meiryo UI" panose="020B0604030504040204" pitchFamily="50" charset="-128"/>
                      </a:endParaRPr>
                    </a:p>
                  </a:txBody>
                  <a:tcPr vert="eaVert" anchor="ctr" anchorCtr="1">
                    <a:solidFill>
                      <a:schemeClr val="accent1"/>
                    </a:solidFill>
                  </a:tcPr>
                </a:tc>
                <a:tc>
                  <a:txBody>
                    <a:bodyPr/>
                    <a:lstStyle/>
                    <a:p>
                      <a:pPr algn="dist"/>
                      <a:r>
                        <a:rPr kumimoji="1" lang="ja-JP" altLang="en-US" b="1" dirty="0" smtClean="0">
                          <a:latin typeface="Meiryo UI" panose="020B0604030504040204" pitchFamily="50" charset="-128"/>
                          <a:ea typeface="Meiryo UI" panose="020B0604030504040204" pitchFamily="50" charset="-128"/>
                        </a:rPr>
                        <a:t>公</a:t>
                      </a:r>
                      <a:r>
                        <a:rPr kumimoji="1" lang="ja-JP" altLang="en-US" b="1" baseline="0" dirty="0" smtClean="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園</a:t>
                      </a:r>
                      <a:endParaRPr kumimoji="1" lang="ja-JP" altLang="en-US" b="1" dirty="0">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algn="l"/>
                      <a:r>
                        <a:rPr kumimoji="1" lang="en-US" altLang="ja-JP" dirty="0" smtClean="0">
                          <a:latin typeface="Meiryo UI" panose="020B0604030504040204" pitchFamily="50" charset="-128"/>
                          <a:ea typeface="Meiryo UI" panose="020B0604030504040204" pitchFamily="50" charset="-128"/>
                        </a:rPr>
                        <a:t>   2/3</a:t>
                      </a:r>
                      <a:r>
                        <a:rPr kumimoji="1" lang="ja-JP" altLang="en-US" dirty="0" smtClean="0">
                          <a:latin typeface="Meiryo UI" panose="020B0604030504040204" pitchFamily="50" charset="-128"/>
                          <a:ea typeface="Meiryo UI" panose="020B0604030504040204" pitchFamily="50" charset="-128"/>
                        </a:rPr>
                        <a:t>～</a:t>
                      </a:r>
                      <a:endParaRPr kumimoji="1" lang="en-US" altLang="ja-JP" dirty="0" smtClean="0">
                        <a:latin typeface="Meiryo UI" panose="020B0604030504040204" pitchFamily="50" charset="-128"/>
                        <a:ea typeface="Meiryo UI" panose="020B0604030504040204" pitchFamily="50" charset="-128"/>
                      </a:endParaRPr>
                    </a:p>
                    <a:p>
                      <a:pPr algn="l"/>
                      <a:endParaRPr kumimoji="1" lang="en-US" altLang="ja-JP" sz="1400" dirty="0" smtClean="0">
                        <a:latin typeface="Meiryo UI" panose="020B0604030504040204" pitchFamily="50" charset="-128"/>
                        <a:ea typeface="Meiryo UI" panose="020B0604030504040204" pitchFamily="50" charset="-128"/>
                      </a:endParaRPr>
                    </a:p>
                    <a:p>
                      <a:pPr algn="l"/>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北海道、離島、奄美、沖縄、小笠原は</a:t>
                      </a:r>
                      <a:r>
                        <a:rPr kumimoji="1" lang="en-US" altLang="ja-JP" sz="1200" dirty="0" smtClean="0">
                          <a:latin typeface="Meiryo UI" panose="020B0604030504040204" pitchFamily="50" charset="-128"/>
                          <a:ea typeface="Meiryo UI" panose="020B0604030504040204" pitchFamily="50" charset="-128"/>
                        </a:rPr>
                        <a:t>4/5</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algn="ctr"/>
                      <a:r>
                        <a:rPr kumimoji="1" lang="ja-JP" altLang="en-US" dirty="0" smtClean="0">
                          <a:latin typeface="Meiryo UI" panose="020B0604030504040204" pitchFamily="50" charset="-128"/>
                          <a:ea typeface="Meiryo UI" panose="020B0604030504040204" pitchFamily="50" charset="-128"/>
                        </a:rPr>
                        <a:t>あり</a:t>
                      </a:r>
                      <a:endParaRPr kumimoji="1" lang="ja-JP" altLang="en-US" dirty="0">
                        <a:latin typeface="Meiryo UI" panose="020B0604030504040204" pitchFamily="50" charset="-128"/>
                        <a:ea typeface="Meiryo UI" panose="020B0604030504040204" pitchFamily="50" charset="-128"/>
                      </a:endParaRPr>
                    </a:p>
                  </a:txBody>
                  <a:tcPr anchor="ctr">
                    <a:solidFill>
                      <a:schemeClr val="accent1"/>
                    </a:solidFill>
                  </a:tcPr>
                </a:tc>
                <a:tc>
                  <a:txBody>
                    <a:bodyPr/>
                    <a:lstStyle/>
                    <a:p>
                      <a:r>
                        <a:rPr kumimoji="1" lang="ja-JP" altLang="en-US" dirty="0" smtClean="0">
                          <a:latin typeface="Meiryo UI" panose="020B0604030504040204" pitchFamily="50" charset="-128"/>
                          <a:ea typeface="Meiryo UI" panose="020B0604030504040204" pitchFamily="50" charset="-128"/>
                        </a:rPr>
                        <a:t>法律補助</a:t>
                      </a:r>
                      <a:endParaRPr kumimoji="1" lang="ja-JP" altLang="en-US" dirty="0">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algn="l"/>
                      <a:endParaRPr kumimoji="1" lang="ja-JP" altLang="en-US" sz="1600" dirty="0">
                        <a:latin typeface="Meiryo UI" panose="020B0604030504040204" pitchFamily="50" charset="-128"/>
                        <a:ea typeface="Meiryo UI" panose="020B0604030504040204" pitchFamily="50" charset="-128"/>
                      </a:endParaRPr>
                    </a:p>
                  </a:txBody>
                  <a:tcPr anchor="ctr">
                    <a:solidFill>
                      <a:schemeClr val="accent1"/>
                    </a:solidFill>
                  </a:tcPr>
                </a:tc>
                <a:extLst>
                  <a:ext uri="{0D108BD9-81ED-4DB2-BD59-A6C34878D82A}">
                    <a16:rowId xmlns:a16="http://schemas.microsoft.com/office/drawing/2014/main" val="10001"/>
                  </a:ext>
                </a:extLst>
              </a:tr>
              <a:tr h="462334">
                <a:tc rowSpan="3">
                  <a:txBody>
                    <a:bodyPr/>
                    <a:lstStyle/>
                    <a:p>
                      <a:r>
                        <a:rPr kumimoji="1" lang="ja-JP" altLang="en-US" sz="1600" dirty="0" smtClean="0">
                          <a:latin typeface="Meiryo UI" panose="020B0604030504040204" pitchFamily="50" charset="-128"/>
                          <a:ea typeface="Meiryo UI" panose="020B0604030504040204" pitchFamily="50" charset="-128"/>
                        </a:rPr>
                        <a:t>都市災害復旧事業国庫補助に関する基本方針</a:t>
                      </a:r>
                      <a:endParaRPr kumimoji="1" lang="en-US" altLang="ja-JP" sz="1600" dirty="0" smtClean="0">
                        <a:latin typeface="Meiryo UI" panose="020B0604030504040204" pitchFamily="50" charset="-128"/>
                        <a:ea typeface="Meiryo UI" panose="020B0604030504040204" pitchFamily="50" charset="-128"/>
                      </a:endParaRPr>
                    </a:p>
                    <a:p>
                      <a:endParaRPr kumimoji="1" lang="ja-JP" altLang="en-US" sz="1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都市災害復旧事業事務取扱方針</a:t>
                      </a:r>
                      <a:endParaRPr kumimoji="1" lang="ja-JP" altLang="en-US" sz="1600" dirty="0">
                        <a:latin typeface="Meiryo UI" panose="020B0604030504040204" pitchFamily="50" charset="-128"/>
                        <a:ea typeface="Meiryo UI" panose="020B0604030504040204" pitchFamily="50" charset="-128"/>
                      </a:endParaRPr>
                    </a:p>
                  </a:txBody>
                  <a:tcPr marR="72000" anchor="ctr">
                    <a:solidFill>
                      <a:srgbClr val="FFFF66"/>
                    </a:solidFill>
                  </a:tcPr>
                </a:tc>
                <a:tc rowSpan="3">
                  <a:txBody>
                    <a:bodyPr/>
                    <a:lstStyle/>
                    <a:p>
                      <a:r>
                        <a:rPr kumimoji="1" lang="ja-JP" altLang="en-US" sz="1600" b="1" dirty="0" smtClean="0">
                          <a:latin typeface="Meiryo UI" panose="020B0604030504040204" pitchFamily="50" charset="-128"/>
                          <a:ea typeface="Meiryo UI" panose="020B0604030504040204" pitchFamily="50" charset="-128"/>
                        </a:rPr>
                        <a:t>都市施設等</a:t>
                      </a:r>
                      <a:endParaRPr kumimoji="1" lang="ja-JP" altLang="en-US" sz="1600" b="1" dirty="0">
                        <a:latin typeface="Meiryo UI" panose="020B0604030504040204" pitchFamily="50" charset="-128"/>
                        <a:ea typeface="Meiryo UI" panose="020B0604030504040204" pitchFamily="50" charset="-128"/>
                      </a:endParaRPr>
                    </a:p>
                  </a:txBody>
                  <a:tcPr vert="eaVert" anchor="ctr" anchorCtr="1">
                    <a:solidFill>
                      <a:srgbClr val="FFFF66"/>
                    </a:solidFill>
                  </a:tcPr>
                </a:tc>
                <a:tc>
                  <a:txBody>
                    <a:bodyPr/>
                    <a:lstStyle/>
                    <a:p>
                      <a:pPr algn="dist"/>
                      <a:r>
                        <a:rPr kumimoji="1" lang="ja-JP" altLang="en-US" b="1" dirty="0" smtClean="0">
                          <a:latin typeface="Meiryo UI" panose="020B0604030504040204" pitchFamily="50" charset="-128"/>
                          <a:ea typeface="Meiryo UI" panose="020B0604030504040204" pitchFamily="50" charset="-128"/>
                        </a:rPr>
                        <a:t>街</a:t>
                      </a:r>
                      <a:r>
                        <a:rPr kumimoji="1" lang="ja-JP" altLang="en-US" b="1" baseline="0" dirty="0" smtClean="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路</a:t>
                      </a:r>
                    </a:p>
                  </a:txBody>
                  <a:tcPr anchor="ctr">
                    <a:solidFill>
                      <a:srgbClr val="FFFF66"/>
                    </a:solidFill>
                  </a:tcPr>
                </a:tc>
                <a:tc rowSpan="3">
                  <a:txBody>
                    <a:bodyPr/>
                    <a:lstStyle/>
                    <a:p>
                      <a:pPr algn="ctr"/>
                      <a:r>
                        <a:rPr kumimoji="1" lang="en-US" altLang="ja-JP" dirty="0" smtClean="0">
                          <a:latin typeface="Meiryo UI" panose="020B0604030504040204" pitchFamily="50" charset="-128"/>
                          <a:ea typeface="Meiryo UI" panose="020B0604030504040204" pitchFamily="50" charset="-128"/>
                        </a:rPr>
                        <a:t>1/2</a:t>
                      </a:r>
                      <a:endParaRPr kumimoji="1" lang="ja-JP" altLang="en-US" dirty="0" smtClean="0">
                        <a:latin typeface="Meiryo UI" panose="020B0604030504040204" pitchFamily="50" charset="-128"/>
                        <a:ea typeface="Meiryo UI" panose="020B0604030504040204" pitchFamily="50" charset="-128"/>
                      </a:endParaRPr>
                    </a:p>
                  </a:txBody>
                  <a:tcPr anchor="ctr">
                    <a:solidFill>
                      <a:srgbClr val="FFFF66"/>
                    </a:solidFill>
                  </a:tcPr>
                </a:tc>
                <a:tc rowSpan="2">
                  <a:txBody>
                    <a:bodyPr/>
                    <a:lstStyle/>
                    <a:p>
                      <a:pPr algn="ctr"/>
                      <a:r>
                        <a:rPr kumimoji="1" lang="ja-JP" altLang="en-US" dirty="0" smtClean="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a:txBody>
                  <a:tcPr anchor="ctr">
                    <a:solidFill>
                      <a:srgbClr val="FFFF66"/>
                    </a:solidFill>
                  </a:tcPr>
                </a:tc>
                <a:tc rowSpan="2">
                  <a:txBody>
                    <a:bodyPr/>
                    <a:lstStyle/>
                    <a:p>
                      <a:r>
                        <a:rPr kumimoji="1" lang="ja-JP" altLang="en-US" dirty="0" smtClean="0">
                          <a:latin typeface="Meiryo UI" panose="020B0604030504040204" pitchFamily="50" charset="-128"/>
                          <a:ea typeface="Meiryo UI" panose="020B0604030504040204" pitchFamily="50" charset="-128"/>
                        </a:rPr>
                        <a:t>予算補助</a:t>
                      </a:r>
                      <a:endParaRPr kumimoji="1" lang="ja-JP" altLang="en-US" dirty="0">
                        <a:latin typeface="Meiryo UI" panose="020B0604030504040204" pitchFamily="50" charset="-128"/>
                        <a:ea typeface="Meiryo UI" panose="020B0604030504040204" pitchFamily="50" charset="-128"/>
                      </a:endParaRPr>
                    </a:p>
                  </a:txBody>
                  <a:tcPr anchor="ctr">
                    <a:solidFill>
                      <a:srgbClr val="FFFF66"/>
                    </a:solidFill>
                  </a:tcPr>
                </a:tc>
                <a:tc rowSpan="3">
                  <a:txBody>
                    <a:bodyPr/>
                    <a:lstStyle/>
                    <a:p>
                      <a:endParaRPr kumimoji="1" lang="ja-JP" altLang="en-US" sz="1600" dirty="0">
                        <a:latin typeface="Meiryo UI" panose="020B0604030504040204" pitchFamily="50" charset="-128"/>
                        <a:ea typeface="Meiryo UI" panose="020B0604030504040204" pitchFamily="50" charset="-128"/>
                      </a:endParaRPr>
                    </a:p>
                  </a:txBody>
                  <a:tcPr anchor="ctr">
                    <a:solidFill>
                      <a:srgbClr val="FFFF66"/>
                    </a:solidFill>
                  </a:tcPr>
                </a:tc>
                <a:extLst>
                  <a:ext uri="{0D108BD9-81ED-4DB2-BD59-A6C34878D82A}">
                    <a16:rowId xmlns:a16="http://schemas.microsoft.com/office/drawing/2014/main" val="10002"/>
                  </a:ext>
                </a:extLst>
              </a:tr>
              <a:tr h="668327">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600" b="1" dirty="0" smtClean="0">
                          <a:latin typeface="Meiryo UI" panose="020B0604030504040204" pitchFamily="50" charset="-128"/>
                          <a:ea typeface="Meiryo UI" panose="020B0604030504040204" pitchFamily="50" charset="-128"/>
                        </a:rPr>
                        <a:t>都市排水施設等</a:t>
                      </a:r>
                      <a:endParaRPr kumimoji="1" lang="ja-JP" altLang="en-US" sz="1600" b="1" dirty="0">
                        <a:latin typeface="Meiryo UI" panose="020B0604030504040204" pitchFamily="50" charset="-128"/>
                        <a:ea typeface="Meiryo UI" panose="020B0604030504040204" pitchFamily="50" charset="-128"/>
                      </a:endParaRPr>
                    </a:p>
                  </a:txBody>
                  <a:tcPr marR="72000" anchor="ctr">
                    <a:solidFill>
                      <a:srgbClr val="FFFF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3"/>
                  </a:ext>
                </a:extLst>
              </a:tr>
              <a:tr h="668327">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400" b="1" dirty="0" smtClean="0">
                          <a:latin typeface="Meiryo UI" panose="020B0604030504040204" pitchFamily="50" charset="-128"/>
                          <a:ea typeface="Meiryo UI" panose="020B0604030504040204" pitchFamily="50" charset="-128"/>
                        </a:rPr>
                        <a:t>堆積土砂排除事業</a:t>
                      </a:r>
                      <a:endParaRPr kumimoji="1" lang="ja-JP" altLang="en-US" sz="1400" b="1" dirty="0">
                        <a:latin typeface="Meiryo UI" panose="020B0604030504040204" pitchFamily="50" charset="-128"/>
                        <a:ea typeface="Meiryo UI" panose="020B0604030504040204" pitchFamily="50" charset="-128"/>
                      </a:endParaRPr>
                    </a:p>
                  </a:txBody>
                  <a:tcPr marR="72000" anchor="ctr">
                    <a:solidFill>
                      <a:srgbClr val="FFFF66"/>
                    </a:solidFill>
                  </a:tcPr>
                </a:tc>
                <a:tc vMerge="1">
                  <a:txBody>
                    <a:bodyPr/>
                    <a:lstStyle/>
                    <a:p>
                      <a:endParaRPr kumimoji="1" lang="ja-JP" altLang="en-US"/>
                    </a:p>
                  </a:txBody>
                  <a:tcPr/>
                </a:tc>
                <a:tc>
                  <a:txBody>
                    <a:bodyPr/>
                    <a:lstStyle/>
                    <a:p>
                      <a:pPr algn="ctr"/>
                      <a:r>
                        <a:rPr kumimoji="1" lang="ja-JP" altLang="en-US" dirty="0" smtClean="0">
                          <a:latin typeface="Meiryo UI" panose="020B0604030504040204" pitchFamily="50" charset="-128"/>
                          <a:ea typeface="Meiryo UI" panose="020B0604030504040204" pitchFamily="50" charset="-128"/>
                        </a:rPr>
                        <a:t>あり</a:t>
                      </a:r>
                      <a:endParaRPr kumimoji="1" lang="ja-JP" altLang="en-US" dirty="0">
                        <a:latin typeface="Meiryo UI" panose="020B0604030504040204" pitchFamily="50" charset="-128"/>
                        <a:ea typeface="Meiryo UI" panose="020B0604030504040204" pitchFamily="50" charset="-128"/>
                      </a:endParaRPr>
                    </a:p>
                  </a:txBody>
                  <a:tcPr anchor="ctr">
                    <a:solidFill>
                      <a:srgbClr val="FFFF66"/>
                    </a:solidFill>
                  </a:tcPr>
                </a:tc>
                <a:tc>
                  <a:txBody>
                    <a:bodyPr/>
                    <a:lstStyle/>
                    <a:p>
                      <a:r>
                        <a:rPr kumimoji="1" lang="ja-JP" altLang="en-US" sz="1400" dirty="0" smtClean="0">
                          <a:latin typeface="Meiryo UI" panose="020B0604030504040204" pitchFamily="50" charset="-128"/>
                          <a:ea typeface="Meiryo UI" panose="020B0604030504040204" pitchFamily="50" charset="-128"/>
                        </a:rPr>
                        <a:t>激甚嵩上げ</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について法定</a:t>
                      </a:r>
                      <a:endParaRPr kumimoji="1" lang="ja-JP" altLang="en-US" sz="1400" dirty="0">
                        <a:latin typeface="Meiryo UI" panose="020B0604030504040204" pitchFamily="50" charset="-128"/>
                        <a:ea typeface="Meiryo UI" panose="020B0604030504040204" pitchFamily="50" charset="-128"/>
                      </a:endParaRPr>
                    </a:p>
                  </a:txBody>
                  <a:tcPr anchor="ctr">
                    <a:solidFill>
                      <a:srgbClr val="FFFF66"/>
                    </a:solidFill>
                  </a:tcPr>
                </a:tc>
                <a:tc vMerge="1">
                  <a:txBody>
                    <a:bodyPr/>
                    <a:lstStyle/>
                    <a:p>
                      <a:endParaRPr kumimoji="1" lang="ja-JP" altLang="en-US"/>
                    </a:p>
                  </a:txBody>
                  <a:tcPr/>
                </a:tc>
                <a:extLst>
                  <a:ext uri="{0D108BD9-81ED-4DB2-BD59-A6C34878D82A}">
                    <a16:rowId xmlns:a16="http://schemas.microsoft.com/office/drawing/2014/main" val="10004"/>
                  </a:ext>
                </a:extLst>
              </a:tr>
              <a:tr h="621948">
                <a:tc>
                  <a:txBody>
                    <a:bodyPr/>
                    <a:lstStyle/>
                    <a:p>
                      <a:r>
                        <a:rPr kumimoji="1" lang="ja-JP" altLang="en-US" sz="1300" dirty="0" smtClean="0">
                          <a:latin typeface="Meiryo UI" panose="020B0604030504040204" pitchFamily="50" charset="-128"/>
                          <a:ea typeface="Meiryo UI" panose="020B0604030504040204" pitchFamily="50" charset="-128"/>
                        </a:rPr>
                        <a:t>激甚災害に対処するための特別の財政援助等に関する法律</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b="0" dirty="0">
                        <a:latin typeface="Meiryo UI" panose="020B0604030504040204" pitchFamily="50" charset="-128"/>
                        <a:ea typeface="Meiryo UI" panose="020B0604030504040204" pitchFamily="50" charset="-128"/>
                      </a:endParaRPr>
                    </a:p>
                  </a:txBody>
                  <a:tcPr/>
                </a:tc>
                <a:tc>
                  <a:txBody>
                    <a:bodyPr/>
                    <a:lstStyle/>
                    <a:p>
                      <a:pPr algn="dist"/>
                      <a:r>
                        <a:rPr kumimoji="1" lang="ja-JP" altLang="en-US" sz="1600" b="0" dirty="0" smtClean="0">
                          <a:latin typeface="Meiryo UI" panose="020B0604030504040204" pitchFamily="50" charset="-128"/>
                          <a:ea typeface="Meiryo UI" panose="020B0604030504040204" pitchFamily="50" charset="-128"/>
                        </a:rPr>
                        <a:t>湛水排除事業</a:t>
                      </a:r>
                      <a:endParaRPr kumimoji="1" lang="ja-JP" altLang="en-US" sz="1600" b="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dirty="0" smtClean="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dirty="0" smtClean="0">
                          <a:latin typeface="Meiryo UI" panose="020B0604030504040204" pitchFamily="50" charset="-128"/>
                          <a:ea typeface="Meiryo UI" panose="020B0604030504040204" pitchFamily="50" charset="-128"/>
                        </a:rPr>
                        <a:t>あり</a:t>
                      </a:r>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rPr>
                        <a:t>激甚嵩上げ</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について法定</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昭和</a:t>
                      </a:r>
                      <a:r>
                        <a:rPr kumimoji="1" lang="en-US" altLang="ja-JP" sz="1000" dirty="0" smtClean="0">
                          <a:latin typeface="Meiryo UI" panose="020B0604030504040204" pitchFamily="50" charset="-128"/>
                          <a:ea typeface="Meiryo UI" panose="020B0604030504040204" pitchFamily="50" charset="-128"/>
                        </a:rPr>
                        <a:t>34</a:t>
                      </a:r>
                      <a:r>
                        <a:rPr kumimoji="1" lang="ja-JP" altLang="en-US" sz="1000" dirty="0" smtClean="0">
                          <a:latin typeface="Meiryo UI" panose="020B0604030504040204" pitchFamily="50" charset="-128"/>
                          <a:ea typeface="Meiryo UI" panose="020B0604030504040204" pitchFamily="50" charset="-128"/>
                        </a:rPr>
                        <a:t>年伊勢湾台風、昭和</a:t>
                      </a:r>
                      <a:r>
                        <a:rPr kumimoji="1" lang="en-US" altLang="ja-JP" sz="1000" dirty="0" smtClean="0">
                          <a:latin typeface="Meiryo UI" panose="020B0604030504040204" pitchFamily="50" charset="-128"/>
                          <a:ea typeface="Meiryo UI" panose="020B0604030504040204" pitchFamily="50" charset="-128"/>
                        </a:rPr>
                        <a:t>39</a:t>
                      </a:r>
                      <a:r>
                        <a:rPr kumimoji="1" lang="ja-JP" altLang="en-US" sz="1000" dirty="0" smtClean="0">
                          <a:latin typeface="Meiryo UI" panose="020B0604030504040204" pitchFamily="50" charset="-128"/>
                          <a:ea typeface="Meiryo UI" panose="020B0604030504040204" pitchFamily="50" charset="-128"/>
                        </a:rPr>
                        <a:t>年新潟地震のみ</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5"/>
                  </a:ext>
                </a:extLst>
              </a:tr>
              <a:tr h="872870">
                <a:tc>
                  <a:txBody>
                    <a:bodyPr/>
                    <a:lstStyle/>
                    <a:p>
                      <a:r>
                        <a:rPr kumimoji="1" lang="ja-JP" altLang="en-US" sz="1600" dirty="0" smtClean="0">
                          <a:latin typeface="Meiryo UI" panose="020B0604030504040204" pitchFamily="50" charset="-128"/>
                          <a:ea typeface="Meiryo UI" panose="020B0604030504040204" pitchFamily="50" charset="-128"/>
                        </a:rPr>
                        <a:t>活動火山対策特別措置法</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r>
                        <a:rPr kumimoji="1" lang="ja-JP" altLang="en-US" sz="1400" b="1" dirty="0" smtClean="0">
                          <a:latin typeface="Meiryo UI" panose="020B0604030504040204" pitchFamily="50" charset="-128"/>
                          <a:ea typeface="Meiryo UI" panose="020B0604030504040204" pitchFamily="50" charset="-128"/>
                        </a:rPr>
                        <a:t>降灰除去</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dist"/>
                      <a:r>
                        <a:rPr kumimoji="1" lang="ja-JP" altLang="en-US" sz="1600" b="0" dirty="0" smtClean="0">
                          <a:latin typeface="Meiryo UI" panose="020B0604030504040204" pitchFamily="50" charset="-128"/>
                          <a:ea typeface="Meiryo UI" panose="020B0604030504040204" pitchFamily="50" charset="-128"/>
                        </a:rPr>
                        <a:t>都市排水路</a:t>
                      </a:r>
                    </a:p>
                    <a:p>
                      <a:pPr algn="dist"/>
                      <a:r>
                        <a:rPr kumimoji="1" lang="ja-JP" altLang="en-US" sz="1600" b="0" dirty="0" smtClean="0">
                          <a:latin typeface="Meiryo UI" panose="020B0604030504040204" pitchFamily="50" charset="-128"/>
                          <a:ea typeface="Meiryo UI" panose="020B0604030504040204" pitchFamily="50" charset="-128"/>
                        </a:rPr>
                        <a:t>公　 園</a:t>
                      </a:r>
                    </a:p>
                    <a:p>
                      <a:pPr algn="dist"/>
                      <a:r>
                        <a:rPr kumimoji="1" lang="ja-JP" altLang="en-US" sz="1600" b="0" dirty="0" smtClean="0">
                          <a:latin typeface="Meiryo UI" panose="020B0604030504040204" pitchFamily="50" charset="-128"/>
                          <a:ea typeface="Meiryo UI" panose="020B0604030504040204" pitchFamily="50" charset="-128"/>
                        </a:rPr>
                        <a:t>宅   地</a:t>
                      </a:r>
                      <a:endParaRPr kumimoji="1" lang="ja-JP" altLang="en-US" sz="1600" b="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dirty="0" smtClean="0">
                          <a:latin typeface="Meiryo UI" panose="020B0604030504040204" pitchFamily="50" charset="-128"/>
                          <a:ea typeface="Meiryo UI" panose="020B0604030504040204" pitchFamily="50" charset="-128"/>
                        </a:rPr>
                        <a:t>1/2</a:t>
                      </a:r>
                      <a:endParaRPr kumimoji="1" lang="ja-JP" altLang="en-US"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dirty="0" smtClean="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a:txBody>
                  <a:tcPr anchor="ctr"/>
                </a:tc>
                <a:tc>
                  <a:txBody>
                    <a:bodyPr/>
                    <a:lstStyle/>
                    <a:p>
                      <a:r>
                        <a:rPr kumimoji="1" lang="ja-JP" altLang="en-US" dirty="0" smtClean="0">
                          <a:latin typeface="Meiryo UI" panose="020B0604030504040204" pitchFamily="50" charset="-128"/>
                          <a:ea typeface="Meiryo UI" panose="020B0604030504040204" pitchFamily="50" charset="-128"/>
                        </a:rPr>
                        <a:t>法律補助</a:t>
                      </a:r>
                      <a:endParaRPr kumimoji="1" lang="ja-JP" altLang="en-US" dirty="0">
                        <a:latin typeface="Meiryo UI" panose="020B0604030504040204" pitchFamily="50" charset="-128"/>
                        <a:ea typeface="Meiryo UI" panose="020B0604030504040204" pitchFamily="50" charset="-128"/>
                      </a:endParaRPr>
                    </a:p>
                  </a:txBody>
                  <a:tcPr anchor="ctr"/>
                </a:tc>
                <a:tc>
                  <a:txBody>
                    <a:bodyPr/>
                    <a:lstStyle/>
                    <a:p>
                      <a:endParaRPr kumimoji="1" lang="en-US" altLang="ja-JP"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　</a:t>
                      </a:r>
                    </a:p>
                    <a:p>
                      <a:r>
                        <a:rPr kumimoji="1" lang="ja-JP" altLang="en-US" dirty="0" smtClean="0">
                          <a:latin typeface="Meiryo UI" panose="020B0604030504040204" pitchFamily="50" charset="-128"/>
                          <a:ea typeface="Meiryo UI" panose="020B0604030504040204" pitchFamily="50" charset="-128"/>
                        </a:rPr>
                        <a:t>　</a:t>
                      </a:r>
                      <a:r>
                        <a:rPr kumimoji="1" lang="ja-JP" altLang="en-US" baseline="0" dirty="0" smtClean="0">
                          <a:latin typeface="Meiryo UI" panose="020B0604030504040204" pitchFamily="50" charset="-128"/>
                          <a:ea typeface="Meiryo UI" panose="020B0604030504040204" pitchFamily="50" charset="-128"/>
                        </a:rPr>
                        <a:t> </a:t>
                      </a:r>
                      <a:endParaRPr kumimoji="1" lang="en-US" altLang="ja-JP"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6"/>
                  </a:ext>
                </a:extLst>
              </a:tr>
            </a:tbl>
          </a:graphicData>
        </a:graphic>
      </p:graphicFrame>
      <p:sp>
        <p:nvSpPr>
          <p:cNvPr id="7" name="角丸四角形 6"/>
          <p:cNvSpPr/>
          <p:nvPr/>
        </p:nvSpPr>
        <p:spPr>
          <a:xfrm>
            <a:off x="467544" y="6404478"/>
            <a:ext cx="8315366" cy="332656"/>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国の予算科目　（項）河川等災害復旧事業費　（目）都市災害復旧事業費補助</a:t>
            </a:r>
            <a:endParaRPr kumimoji="1" lang="ja-JP" altLang="en-US" dirty="0">
              <a:latin typeface="Meiryo UI" panose="020B0604030504040204" pitchFamily="50" charset="-128"/>
              <a:ea typeface="Meiryo UI" panose="020B0604030504040204" pitchFamily="50" charset="-128"/>
            </a:endParaRPr>
          </a:p>
        </p:txBody>
      </p:sp>
      <p:sp>
        <p:nvSpPr>
          <p:cNvPr id="16" name="タイトル 1"/>
          <p:cNvSpPr txBox="1">
            <a:spLocks/>
          </p:cNvSpPr>
          <p:nvPr/>
        </p:nvSpPr>
        <p:spPr>
          <a:xfrm>
            <a:off x="-36512" y="0"/>
            <a:ext cx="748883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３．</a:t>
            </a:r>
            <a:r>
              <a:rPr lang="ja-JP" altLang="en-US" sz="2600" kern="0" dirty="0"/>
              <a:t>都市局所管災害復旧事業（補助）</a:t>
            </a:r>
            <a:r>
              <a:rPr lang="ja-JP" altLang="en-US" sz="2600" kern="0" dirty="0" smtClean="0"/>
              <a:t>の対象一覧</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5</a:t>
            </a:fld>
            <a:endParaRPr lang="en-US" altLang="ja-JP"/>
          </a:p>
        </p:txBody>
      </p:sp>
    </p:spTree>
    <p:extLst>
      <p:ext uri="{BB962C8B-B14F-4D97-AF65-F5344CB8AC3E}">
        <p14:creationId xmlns:p14="http://schemas.microsoft.com/office/powerpoint/2010/main" val="464418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 5"/>
          <p:cNvGraphicFramePr>
            <a:graphicFrameLocks noGrp="1"/>
          </p:cNvGraphicFramePr>
          <p:nvPr>
            <p:ph idx="1"/>
            <p:extLst/>
          </p:nvPr>
        </p:nvGraphicFramePr>
        <p:xfrm>
          <a:off x="251520" y="788523"/>
          <a:ext cx="8784976" cy="5664813"/>
        </p:xfrm>
        <a:graphic>
          <a:graphicData uri="http://schemas.openxmlformats.org/drawingml/2006/table">
            <a:tbl>
              <a:tblPr firstRow="1" bandRow="1">
                <a:tableStyleId>{93296810-A885-4BE3-A3E7-6D5BEEA58F35}</a:tableStyleId>
              </a:tblPr>
              <a:tblGrid>
                <a:gridCol w="599818">
                  <a:extLst>
                    <a:ext uri="{9D8B030D-6E8A-4147-A177-3AD203B41FA5}">
                      <a16:colId xmlns:a16="http://schemas.microsoft.com/office/drawing/2014/main" val="20000"/>
                    </a:ext>
                  </a:extLst>
                </a:gridCol>
                <a:gridCol w="984358">
                  <a:extLst>
                    <a:ext uri="{9D8B030D-6E8A-4147-A177-3AD203B41FA5}">
                      <a16:colId xmlns:a16="http://schemas.microsoft.com/office/drawing/2014/main" val="20001"/>
                    </a:ext>
                  </a:extLst>
                </a:gridCol>
                <a:gridCol w="7200800">
                  <a:extLst>
                    <a:ext uri="{9D8B030D-6E8A-4147-A177-3AD203B41FA5}">
                      <a16:colId xmlns:a16="http://schemas.microsoft.com/office/drawing/2014/main" val="20002"/>
                    </a:ext>
                  </a:extLst>
                </a:gridCol>
              </a:tblGrid>
              <a:tr h="491360">
                <a:tc gridSpan="2">
                  <a:txBody>
                    <a:bodyPr/>
                    <a:lstStyle/>
                    <a:p>
                      <a:pPr algn="ctr"/>
                      <a:r>
                        <a:rPr kumimoji="1" lang="ja-JP" altLang="en-US" dirty="0" smtClean="0">
                          <a:latin typeface="Meiryo UI" panose="020B0604030504040204" pitchFamily="50" charset="-128"/>
                          <a:ea typeface="Meiryo UI" panose="020B0604030504040204" pitchFamily="50" charset="-128"/>
                        </a:rPr>
                        <a:t>対象施設等</a:t>
                      </a:r>
                      <a:endParaRPr kumimoji="1" lang="ja-JP" altLang="en-US" dirty="0">
                        <a:latin typeface="Meiryo UI" panose="020B0604030504040204" pitchFamily="50" charset="-128"/>
                        <a:ea typeface="Meiryo UI" panose="020B0604030504040204" pitchFamily="50" charset="-128"/>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009900"/>
                    </a:solidFill>
                  </a:tcPr>
                </a:tc>
                <a:tc hMerge="1">
                  <a:txBody>
                    <a:bodyPr/>
                    <a:lstStyle/>
                    <a:p>
                      <a:endParaRPr kumimoji="1" lang="ja-JP" altLang="en-US"/>
                    </a:p>
                  </a:txBody>
                  <a:tcPr/>
                </a:tc>
                <a:tc>
                  <a:txBody>
                    <a:bodyPr/>
                    <a:lstStyle/>
                    <a:p>
                      <a:pPr algn="ctr"/>
                      <a:r>
                        <a:rPr kumimoji="1" lang="ja-JP" altLang="en-US" dirty="0" smtClean="0">
                          <a:latin typeface="Meiryo UI" panose="020B0604030504040204" pitchFamily="50" charset="-128"/>
                          <a:ea typeface="Meiryo UI" panose="020B0604030504040204" pitchFamily="50" charset="-128"/>
                        </a:rPr>
                        <a:t>施設又は事業の範囲</a:t>
                      </a:r>
                      <a:endParaRPr kumimoji="1" lang="ja-JP" altLang="en-US" dirty="0">
                        <a:latin typeface="Meiryo UI" panose="020B0604030504040204" pitchFamily="50" charset="-128"/>
                        <a:ea typeface="Meiryo UI" panose="020B0604030504040204" pitchFamily="50" charset="-128"/>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009900"/>
                    </a:solidFill>
                  </a:tcPr>
                </a:tc>
                <a:extLst>
                  <a:ext uri="{0D108BD9-81ED-4DB2-BD59-A6C34878D82A}">
                    <a16:rowId xmlns:a16="http://schemas.microsoft.com/office/drawing/2014/main" val="10000"/>
                  </a:ext>
                </a:extLst>
              </a:tr>
              <a:tr h="2230002">
                <a:tc>
                  <a:txBody>
                    <a:bodyPr/>
                    <a:lstStyle/>
                    <a:p>
                      <a:pPr algn="ctr"/>
                      <a:r>
                        <a:rPr kumimoji="1" lang="ja-JP" altLang="en-US" dirty="0" smtClean="0">
                          <a:latin typeface="Meiryo UI" panose="020B0604030504040204" pitchFamily="50" charset="-128"/>
                          <a:ea typeface="Meiryo UI" panose="020B0604030504040204" pitchFamily="50" charset="-128"/>
                        </a:rPr>
                        <a:t>公共土木施設</a:t>
                      </a:r>
                      <a:endParaRPr kumimoji="1" lang="ja-JP" altLang="en-US" dirty="0">
                        <a:latin typeface="Meiryo UI" panose="020B0604030504040204" pitchFamily="50" charset="-128"/>
                        <a:ea typeface="Meiryo UI" panose="020B0604030504040204" pitchFamily="50" charset="-128"/>
                      </a:endParaRPr>
                    </a:p>
                  </a:txBody>
                  <a:tcPr vert="wordArtVertRtl"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1"/>
                    </a:solidFill>
                  </a:tcPr>
                </a:tc>
                <a:tc>
                  <a:txBody>
                    <a:bodyPr/>
                    <a:lstStyle/>
                    <a:p>
                      <a:pPr algn="ctr"/>
                      <a:r>
                        <a:rPr kumimoji="1" lang="ja-JP" altLang="en-US" dirty="0" smtClean="0">
                          <a:latin typeface="Meiryo UI" panose="020B0604030504040204" pitchFamily="50" charset="-128"/>
                          <a:ea typeface="Meiryo UI" panose="020B0604030504040204" pitchFamily="50" charset="-128"/>
                        </a:rPr>
                        <a:t>公　園</a:t>
                      </a:r>
                      <a:endParaRPr kumimoji="1" lang="ja-JP" altLang="en-US" dirty="0">
                        <a:latin typeface="Meiryo UI" panose="020B0604030504040204" pitchFamily="50" charset="-128"/>
                        <a:ea typeface="Meiryo UI" panose="020B0604030504040204" pitchFamily="50" charset="-128"/>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1"/>
                    </a:solidFill>
                  </a:tcPr>
                </a:tc>
                <a:tc>
                  <a:txBody>
                    <a:bodyPr/>
                    <a:lstStyle/>
                    <a:p>
                      <a:pPr marL="108000" marR="0" indent="-108000" algn="l" rtl="0"/>
                      <a:r>
                        <a:rPr lang="ja-JP" altLang="en-US" sz="1800" baseline="0" dirty="0" smtClean="0">
                          <a:solidFill>
                            <a:srgbClr val="000000"/>
                          </a:solidFill>
                          <a:latin typeface="Meiryo UI" panose="020B0604030504040204" pitchFamily="50" charset="-128"/>
                          <a:ea typeface="Meiryo UI" panose="020B0604030504040204" pitchFamily="50" charset="-128"/>
                        </a:rPr>
                        <a:t>・</a:t>
                      </a:r>
                      <a:r>
                        <a:rPr lang="zh-TW" altLang="en-US" sz="1800" u="sng" baseline="0" dirty="0" smtClean="0">
                          <a:solidFill>
                            <a:srgbClr val="FF0000"/>
                          </a:solidFill>
                          <a:latin typeface="Meiryo UI" panose="020B0604030504040204" pitchFamily="50" charset="-128"/>
                          <a:ea typeface="Meiryo UI" panose="020B0604030504040204" pitchFamily="50" charset="-128"/>
                        </a:rPr>
                        <a:t>都市公園法施行令第</a:t>
                      </a:r>
                      <a:r>
                        <a:rPr lang="en-US" altLang="ja-JP" sz="1800" u="sng" baseline="0" dirty="0" smtClean="0">
                          <a:solidFill>
                            <a:srgbClr val="FF0000"/>
                          </a:solidFill>
                          <a:latin typeface="Meiryo UI" panose="020B0604030504040204" pitchFamily="50" charset="-128"/>
                          <a:ea typeface="Meiryo UI" panose="020B0604030504040204" pitchFamily="50" charset="-128"/>
                        </a:rPr>
                        <a:t>31</a:t>
                      </a:r>
                      <a:r>
                        <a:rPr lang="ja-JP" altLang="en-US" sz="1800" u="sng" baseline="0" dirty="0" smtClean="0">
                          <a:solidFill>
                            <a:srgbClr val="FF0000"/>
                          </a:solidFill>
                          <a:latin typeface="Meiryo UI" panose="020B0604030504040204" pitchFamily="50" charset="-128"/>
                          <a:ea typeface="Meiryo UI" panose="020B0604030504040204" pitchFamily="50" charset="-128"/>
                        </a:rPr>
                        <a:t>条各号に掲げる施設（主務大臣の指定するもの</a:t>
                      </a:r>
                      <a:r>
                        <a:rPr lang="en-US" altLang="ja-JP" sz="1800" u="sng" baseline="0" dirty="0" smtClean="0">
                          <a:solidFill>
                            <a:srgbClr val="FF0000"/>
                          </a:solidFill>
                          <a:latin typeface="Meiryo UI" panose="020B0604030504040204" pitchFamily="50" charset="-128"/>
                          <a:ea typeface="Meiryo UI" panose="020B0604030504040204" pitchFamily="50" charset="-128"/>
                        </a:rPr>
                        <a:t>(</a:t>
                      </a:r>
                      <a:r>
                        <a:rPr lang="ja-JP" altLang="en-US" sz="1800" u="sng" baseline="0" dirty="0" smtClean="0">
                          <a:solidFill>
                            <a:srgbClr val="FF0000"/>
                          </a:solidFill>
                          <a:latin typeface="Meiryo UI" panose="020B0604030504040204" pitchFamily="50" charset="-128"/>
                          <a:ea typeface="Meiryo UI" panose="020B0604030504040204" pitchFamily="50" charset="-128"/>
                        </a:rPr>
                        <a:t>植栽及びいけがき</a:t>
                      </a:r>
                      <a:r>
                        <a:rPr lang="en-US" altLang="ja-JP" sz="1800" u="sng" baseline="0" dirty="0" smtClean="0">
                          <a:solidFill>
                            <a:srgbClr val="FF0000"/>
                          </a:solidFill>
                          <a:latin typeface="Meiryo UI" panose="020B0604030504040204" pitchFamily="50" charset="-128"/>
                          <a:ea typeface="Meiryo UI" panose="020B0604030504040204" pitchFamily="50" charset="-128"/>
                        </a:rPr>
                        <a:t>)</a:t>
                      </a:r>
                      <a:r>
                        <a:rPr lang="ja-JP" altLang="en-US" sz="1800" u="sng" baseline="0" dirty="0" smtClean="0">
                          <a:solidFill>
                            <a:srgbClr val="FF0000"/>
                          </a:solidFill>
                          <a:latin typeface="Meiryo UI" panose="020B0604030504040204" pitchFamily="50" charset="-128"/>
                          <a:ea typeface="Meiryo UI" panose="020B0604030504040204" pitchFamily="50" charset="-128"/>
                        </a:rPr>
                        <a:t>を除く。）</a:t>
                      </a:r>
                      <a:r>
                        <a:rPr lang="ja-JP" altLang="en-US" sz="1800" baseline="0" dirty="0" smtClean="0">
                          <a:solidFill>
                            <a:srgbClr val="000000"/>
                          </a:solidFill>
                          <a:latin typeface="Meiryo UI" panose="020B0604030504040204" pitchFamily="50" charset="-128"/>
                          <a:ea typeface="Meiryo UI" panose="020B0604030504040204" pitchFamily="50" charset="-128"/>
                        </a:rPr>
                        <a:t>で、都市公園法第</a:t>
                      </a:r>
                      <a:r>
                        <a:rPr lang="en-US" altLang="ja-JP" sz="1800" baseline="0" dirty="0" smtClean="0">
                          <a:solidFill>
                            <a:srgbClr val="000000"/>
                          </a:solidFill>
                          <a:latin typeface="Meiryo UI" panose="020B0604030504040204" pitchFamily="50" charset="-128"/>
                          <a:ea typeface="Meiryo UI" panose="020B0604030504040204" pitchFamily="50" charset="-128"/>
                        </a:rPr>
                        <a:t>2</a:t>
                      </a:r>
                      <a:r>
                        <a:rPr lang="ja-JP" altLang="en-US" sz="1800" baseline="0" dirty="0" smtClean="0">
                          <a:solidFill>
                            <a:srgbClr val="000000"/>
                          </a:solidFill>
                          <a:latin typeface="Meiryo UI" panose="020B0604030504040204" pitchFamily="50" charset="-128"/>
                          <a:ea typeface="Meiryo UI" panose="020B0604030504040204" pitchFamily="50" charset="-128"/>
                        </a:rPr>
                        <a:t>条第</a:t>
                      </a:r>
                      <a:r>
                        <a:rPr lang="en-US" altLang="ja-JP" sz="1800" baseline="0" dirty="0" smtClean="0">
                          <a:solidFill>
                            <a:srgbClr val="000000"/>
                          </a:solidFill>
                          <a:latin typeface="Meiryo UI" panose="020B0604030504040204" pitchFamily="50" charset="-128"/>
                          <a:ea typeface="Meiryo UI" panose="020B0604030504040204" pitchFamily="50" charset="-128"/>
                        </a:rPr>
                        <a:t>1</a:t>
                      </a:r>
                      <a:r>
                        <a:rPr lang="ja-JP" altLang="en-US" sz="1800" baseline="0" dirty="0" smtClean="0">
                          <a:solidFill>
                            <a:srgbClr val="000000"/>
                          </a:solidFill>
                          <a:latin typeface="Meiryo UI" panose="020B0604030504040204" pitchFamily="50" charset="-128"/>
                          <a:ea typeface="Meiryo UI" panose="020B0604030504040204" pitchFamily="50" charset="-128"/>
                        </a:rPr>
                        <a:t>項に規定する</a:t>
                      </a:r>
                      <a:r>
                        <a:rPr lang="ja-JP" altLang="en-US" sz="1800" baseline="0" dirty="0" smtClean="0">
                          <a:solidFill>
                            <a:srgbClr val="FF0000"/>
                          </a:solidFill>
                          <a:latin typeface="Meiryo UI" panose="020B0604030504040204" pitchFamily="50" charset="-128"/>
                          <a:ea typeface="Meiryo UI" panose="020B0604030504040204" pitchFamily="50" charset="-128"/>
                        </a:rPr>
                        <a:t>都市公園</a:t>
                      </a:r>
                      <a:r>
                        <a:rPr lang="ja-JP" altLang="en-US" sz="1800" baseline="0" dirty="0" smtClean="0">
                          <a:solidFill>
                            <a:srgbClr val="000000"/>
                          </a:solidFill>
                          <a:latin typeface="Meiryo UI" panose="020B0604030504040204" pitchFamily="50" charset="-128"/>
                          <a:ea typeface="Meiryo UI" panose="020B0604030504040204" pitchFamily="50" charset="-128"/>
                        </a:rPr>
                        <a:t>に設けられたもの</a:t>
                      </a:r>
                      <a:endParaRPr lang="ja-JP" altLang="en-US" sz="1800" baseline="0" dirty="0" smtClean="0">
                        <a:solidFill>
                          <a:srgbClr val="FF0000"/>
                        </a:solidFill>
                        <a:latin typeface="Meiryo UI" panose="020B0604030504040204" pitchFamily="50" charset="-128"/>
                        <a:ea typeface="Meiryo UI" panose="020B0604030504040204" pitchFamily="50" charset="-128"/>
                      </a:endParaRPr>
                    </a:p>
                    <a:p>
                      <a:pPr marL="108000" marR="0" indent="-108000" algn="l" rtl="0"/>
                      <a:endParaRPr lang="ja-JP" altLang="en-US" sz="1800" baseline="0" dirty="0" smtClean="0">
                        <a:solidFill>
                          <a:srgbClr val="000000"/>
                        </a:solidFill>
                        <a:latin typeface="Meiryo UI" panose="020B0604030504040204" pitchFamily="50" charset="-128"/>
                        <a:ea typeface="Meiryo UI" panose="020B0604030504040204" pitchFamily="50" charset="-128"/>
                      </a:endParaRPr>
                    </a:p>
                    <a:p>
                      <a:pPr marL="108000" marR="0" indent="-108000" algn="l" rtl="0"/>
                      <a:r>
                        <a:rPr lang="ja-JP" altLang="en-US" sz="1800" baseline="0" dirty="0" smtClean="0">
                          <a:solidFill>
                            <a:srgbClr val="000000"/>
                          </a:solidFill>
                          <a:latin typeface="Meiryo UI" panose="020B0604030504040204" pitchFamily="50" charset="-128"/>
                          <a:ea typeface="Meiryo UI" panose="020B0604030504040204" pitchFamily="50" charset="-128"/>
                        </a:rPr>
                        <a:t>・</a:t>
                      </a:r>
                      <a:r>
                        <a:rPr lang="ja-JP" altLang="en-US" sz="1800" u="sng" baseline="0" dirty="0" smtClean="0">
                          <a:solidFill>
                            <a:srgbClr val="FF0000"/>
                          </a:solidFill>
                          <a:latin typeface="Meiryo UI" panose="020B0604030504040204" pitchFamily="50" charset="-128"/>
                          <a:ea typeface="Meiryo UI" panose="020B0604030504040204" pitchFamily="50" charset="-128"/>
                        </a:rPr>
                        <a:t>前号に掲げる施設</a:t>
                      </a:r>
                      <a:r>
                        <a:rPr lang="ja-JP" altLang="en-US" sz="1800" baseline="0" dirty="0" smtClean="0">
                          <a:solidFill>
                            <a:srgbClr val="000000"/>
                          </a:solidFill>
                          <a:latin typeface="Meiryo UI" panose="020B0604030504040204" pitchFamily="50" charset="-128"/>
                          <a:ea typeface="Meiryo UI" panose="020B0604030504040204" pitchFamily="50" charset="-128"/>
                        </a:rPr>
                        <a:t>で、</a:t>
                      </a:r>
                      <a:r>
                        <a:rPr lang="ja-JP" altLang="en-US" sz="1800" u="sng" baseline="0" dirty="0" smtClean="0">
                          <a:solidFill>
                            <a:srgbClr val="FF0000"/>
                          </a:solidFill>
                          <a:latin typeface="Meiryo UI" panose="020B0604030504040204" pitchFamily="50" charset="-128"/>
                          <a:ea typeface="Meiryo UI" panose="020B0604030504040204" pitchFamily="50" charset="-128"/>
                        </a:rPr>
                        <a:t>社会資本整備重点計画法施行令第</a:t>
                      </a:r>
                      <a:r>
                        <a:rPr lang="en-US" altLang="ja-JP" sz="1800" u="sng" baseline="0" dirty="0" smtClean="0">
                          <a:solidFill>
                            <a:srgbClr val="FF0000"/>
                          </a:solidFill>
                          <a:latin typeface="Meiryo UI" panose="020B0604030504040204" pitchFamily="50" charset="-128"/>
                          <a:ea typeface="Meiryo UI" panose="020B0604030504040204" pitchFamily="50" charset="-128"/>
                        </a:rPr>
                        <a:t>2</a:t>
                      </a:r>
                      <a:r>
                        <a:rPr lang="ja-JP" altLang="en-US" sz="1800" u="sng" baseline="0" dirty="0" smtClean="0">
                          <a:solidFill>
                            <a:srgbClr val="FF0000"/>
                          </a:solidFill>
                          <a:latin typeface="Meiryo UI" panose="020B0604030504040204" pitchFamily="50" charset="-128"/>
                          <a:ea typeface="Meiryo UI" panose="020B0604030504040204" pitchFamily="50" charset="-128"/>
                        </a:rPr>
                        <a:t>条第</a:t>
                      </a:r>
                      <a:r>
                        <a:rPr lang="en-US" altLang="ja-JP" sz="1800" u="sng" baseline="0" dirty="0" smtClean="0">
                          <a:solidFill>
                            <a:srgbClr val="FF0000"/>
                          </a:solidFill>
                          <a:latin typeface="Meiryo UI" panose="020B0604030504040204" pitchFamily="50" charset="-128"/>
                          <a:ea typeface="Meiryo UI" panose="020B0604030504040204" pitchFamily="50" charset="-128"/>
                        </a:rPr>
                        <a:t>2</a:t>
                      </a:r>
                      <a:r>
                        <a:rPr lang="ja-JP" altLang="en-US" sz="1800" u="sng" baseline="0" dirty="0" smtClean="0">
                          <a:solidFill>
                            <a:srgbClr val="FF0000"/>
                          </a:solidFill>
                          <a:latin typeface="Meiryo UI" panose="020B0604030504040204" pitchFamily="50" charset="-128"/>
                          <a:ea typeface="Meiryo UI" panose="020B0604030504040204" pitchFamily="50" charset="-128"/>
                        </a:rPr>
                        <a:t>号に掲げる公園若しくは緑地</a:t>
                      </a:r>
                      <a:r>
                        <a:rPr lang="ja-JP" altLang="en-US" sz="1800" baseline="0" dirty="0" smtClean="0">
                          <a:solidFill>
                            <a:srgbClr val="000000"/>
                          </a:solidFill>
                          <a:latin typeface="Meiryo UI" panose="020B0604030504040204" pitchFamily="50" charset="-128"/>
                          <a:ea typeface="Meiryo UI" panose="020B0604030504040204" pitchFamily="50" charset="-128"/>
                        </a:rPr>
                        <a:t>でその設置に要する費用の一部を国が補助するものに設けられたもの</a:t>
                      </a:r>
                      <a:endParaRPr kumimoji="1" lang="ja-JP" altLang="en-US" dirty="0">
                        <a:latin typeface="Meiryo UI" panose="020B0604030504040204" pitchFamily="50" charset="-128"/>
                        <a:ea typeface="Meiryo UI" panose="020B0604030504040204" pitchFamily="50" charset="-128"/>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943451">
                <a:tc>
                  <a:txBody>
                    <a:bodyPr/>
                    <a:lstStyle/>
                    <a:p>
                      <a:pPr algn="ctr"/>
                      <a:r>
                        <a:rPr kumimoji="1" lang="ja-JP" altLang="en-US" dirty="0" smtClean="0">
                          <a:latin typeface="Meiryo UI" panose="020B0604030504040204" pitchFamily="50" charset="-128"/>
                          <a:ea typeface="Meiryo UI" panose="020B0604030504040204" pitchFamily="50" charset="-128"/>
                        </a:rPr>
                        <a:t>都市施設等</a:t>
                      </a:r>
                      <a:endParaRPr kumimoji="1" lang="ja-JP" altLang="en-US" dirty="0">
                        <a:latin typeface="Meiryo UI" panose="020B0604030504040204" pitchFamily="50" charset="-128"/>
                        <a:ea typeface="Meiryo UI" panose="020B0604030504040204" pitchFamily="50" charset="-128"/>
                      </a:endParaRPr>
                    </a:p>
                  </a:txBody>
                  <a:tcPr vert="wordArtVertRtl"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66"/>
                    </a:solidFill>
                  </a:tcPr>
                </a:tc>
                <a:tc>
                  <a:txBody>
                    <a:bodyPr/>
                    <a:lstStyle/>
                    <a:p>
                      <a:pPr algn="ctr"/>
                      <a:r>
                        <a:rPr kumimoji="1" lang="ja-JP" altLang="en-US" dirty="0" smtClean="0">
                          <a:latin typeface="Meiryo UI" panose="020B0604030504040204" pitchFamily="50" charset="-128"/>
                          <a:ea typeface="Meiryo UI" panose="020B0604030504040204" pitchFamily="50" charset="-128"/>
                        </a:rPr>
                        <a:t>街　路</a:t>
                      </a:r>
                      <a:endParaRPr kumimoji="1" lang="ja-JP" altLang="en-US" dirty="0">
                        <a:latin typeface="Meiryo UI" panose="020B0604030504040204" pitchFamily="50" charset="-128"/>
                        <a:ea typeface="Meiryo UI" panose="020B0604030504040204" pitchFamily="50" charset="-128"/>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66"/>
                    </a:solidFill>
                  </a:tcPr>
                </a:tc>
                <a:tc>
                  <a:txBody>
                    <a:bodyPr/>
                    <a:lstStyle/>
                    <a:p>
                      <a:pPr marL="324000" indent="-457200"/>
                      <a:r>
                        <a:rPr kumimoji="1" lang="en-US" altLang="ja-JP"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ｲ</a:t>
                      </a:r>
                      <a:r>
                        <a:rPr kumimoji="1" lang="en-US" altLang="ja-JP"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都市計画法第</a:t>
                      </a:r>
                      <a:r>
                        <a:rPr kumimoji="1" lang="en-US" altLang="ja-JP" dirty="0" smtClean="0">
                          <a:latin typeface="Meiryo UI" panose="020B0604030504040204" pitchFamily="50" charset="-128"/>
                          <a:ea typeface="Meiryo UI" panose="020B0604030504040204" pitchFamily="50" charset="-128"/>
                        </a:rPr>
                        <a:t>18</a:t>
                      </a:r>
                      <a:r>
                        <a:rPr kumimoji="1" lang="ja-JP" altLang="en-US" dirty="0" err="1" smtClean="0">
                          <a:latin typeface="Meiryo UI" panose="020B0604030504040204" pitchFamily="50" charset="-128"/>
                          <a:ea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rPr>
                        <a:t>19</a:t>
                      </a:r>
                      <a:r>
                        <a:rPr kumimoji="1" lang="ja-JP" altLang="en-US" dirty="0" err="1" smtClean="0">
                          <a:latin typeface="Meiryo UI" panose="020B0604030504040204" pitchFamily="50" charset="-128"/>
                          <a:ea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rPr>
                        <a:t>22</a:t>
                      </a:r>
                      <a:r>
                        <a:rPr kumimoji="1" lang="ja-JP" altLang="en-US" dirty="0" smtClean="0">
                          <a:latin typeface="Meiryo UI" panose="020B0604030504040204" pitchFamily="50" charset="-128"/>
                          <a:ea typeface="Meiryo UI" panose="020B0604030504040204" pitchFamily="50" charset="-128"/>
                        </a:rPr>
                        <a:t>条の規定により決定された施設である道路及　　　　　　　　　　　　</a:t>
                      </a:r>
                      <a:r>
                        <a:rPr kumimoji="1" lang="ja-JP" altLang="en-US" dirty="0" err="1" smtClean="0">
                          <a:latin typeface="Meiryo UI" panose="020B0604030504040204" pitchFamily="50" charset="-128"/>
                          <a:ea typeface="Meiryo UI" panose="020B0604030504040204" pitchFamily="50" charset="-128"/>
                        </a:rPr>
                        <a:t>び</a:t>
                      </a:r>
                      <a:r>
                        <a:rPr kumimoji="1" lang="ja-JP" altLang="en-US" dirty="0" smtClean="0">
                          <a:latin typeface="Meiryo UI" panose="020B0604030504040204" pitchFamily="50" charset="-128"/>
                          <a:ea typeface="Meiryo UI" panose="020B0604030504040204" pitchFamily="50" charset="-128"/>
                        </a:rPr>
                        <a:t>土地区画整理事業によって築造された道路で、道路法第</a:t>
                      </a:r>
                      <a:r>
                        <a:rPr kumimoji="1" lang="en-US" altLang="ja-JP" dirty="0" smtClean="0">
                          <a:latin typeface="Meiryo UI" panose="020B0604030504040204" pitchFamily="50" charset="-128"/>
                          <a:ea typeface="Meiryo UI" panose="020B0604030504040204" pitchFamily="50" charset="-128"/>
                        </a:rPr>
                        <a:t>18</a:t>
                      </a:r>
                      <a:r>
                        <a:rPr kumimoji="1" lang="ja-JP" altLang="en-US" dirty="0" smtClean="0">
                          <a:latin typeface="Meiryo UI" panose="020B0604030504040204" pitchFamily="50" charset="-128"/>
                          <a:ea typeface="Meiryo UI" panose="020B0604030504040204" pitchFamily="50" charset="-128"/>
                        </a:rPr>
                        <a:t>条第</a:t>
                      </a:r>
                      <a:r>
                        <a:rPr kumimoji="1" lang="en-US" altLang="ja-JP" dirty="0" smtClean="0">
                          <a:latin typeface="Meiryo UI" panose="020B0604030504040204" pitchFamily="50" charset="-128"/>
                          <a:ea typeface="Meiryo UI" panose="020B0604030504040204" pitchFamily="50" charset="-128"/>
                        </a:rPr>
                        <a:t>2</a:t>
                      </a:r>
                      <a:r>
                        <a:rPr kumimoji="1" lang="ja-JP" altLang="en-US" dirty="0" smtClean="0">
                          <a:latin typeface="Meiryo UI" panose="020B0604030504040204" pitchFamily="50" charset="-128"/>
                          <a:ea typeface="Meiryo UI" panose="020B0604030504040204" pitchFamily="50" charset="-128"/>
                        </a:rPr>
                        <a:t>項の規定による</a:t>
                      </a:r>
                      <a:r>
                        <a:rPr kumimoji="1" lang="ja-JP" altLang="en-US" u="sng" dirty="0" smtClean="0">
                          <a:solidFill>
                            <a:srgbClr val="FF0000"/>
                          </a:solidFill>
                          <a:latin typeface="Meiryo UI" panose="020B0604030504040204" pitchFamily="50" charset="-128"/>
                          <a:ea typeface="Meiryo UI" panose="020B0604030504040204" pitchFamily="50" charset="-128"/>
                        </a:rPr>
                        <a:t>道路の供用開始の告示がなされていないもの</a:t>
                      </a:r>
                    </a:p>
                    <a:p>
                      <a:pPr marL="324000" indent="-457200"/>
                      <a:endParaRPr kumimoji="1" lang="ja-JP" altLang="en-US" dirty="0" smtClean="0">
                        <a:latin typeface="Meiryo UI" panose="020B0604030504040204" pitchFamily="50" charset="-128"/>
                        <a:ea typeface="Meiryo UI" panose="020B0604030504040204" pitchFamily="50" charset="-128"/>
                      </a:endParaRPr>
                    </a:p>
                    <a:p>
                      <a:pPr marL="324000" indent="-457200"/>
                      <a:r>
                        <a:rPr kumimoji="1" lang="en-US" altLang="ja-JP"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ﾛ</a:t>
                      </a:r>
                      <a:r>
                        <a:rPr kumimoji="1" lang="en-US" altLang="ja-JP"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鉄道事業法第</a:t>
                      </a:r>
                      <a:r>
                        <a:rPr kumimoji="1" lang="en-US" altLang="ja-JP" dirty="0" smtClean="0">
                          <a:latin typeface="Meiryo UI" panose="020B0604030504040204" pitchFamily="50" charset="-128"/>
                          <a:ea typeface="Meiryo UI" panose="020B0604030504040204" pitchFamily="50" charset="-128"/>
                        </a:rPr>
                        <a:t>8</a:t>
                      </a:r>
                      <a:r>
                        <a:rPr kumimoji="1" lang="ja-JP" altLang="en-US" dirty="0" smtClean="0">
                          <a:latin typeface="Meiryo UI" panose="020B0604030504040204" pitchFamily="50" charset="-128"/>
                          <a:ea typeface="Meiryo UI" panose="020B0604030504040204" pitchFamily="50" charset="-128"/>
                        </a:rPr>
                        <a:t>条第</a:t>
                      </a:r>
                      <a:r>
                        <a:rPr kumimoji="1" lang="en-US" altLang="ja-JP" dirty="0" smtClean="0">
                          <a:latin typeface="Meiryo UI" panose="020B0604030504040204" pitchFamily="50" charset="-128"/>
                          <a:ea typeface="Meiryo UI" panose="020B0604030504040204" pitchFamily="50" charset="-128"/>
                        </a:rPr>
                        <a:t>1</a:t>
                      </a:r>
                      <a:r>
                        <a:rPr kumimoji="1" lang="ja-JP" altLang="en-US" dirty="0" smtClean="0">
                          <a:latin typeface="Meiryo UI" panose="020B0604030504040204" pitchFamily="50" charset="-128"/>
                          <a:ea typeface="Meiryo UI" panose="020B0604030504040204" pitchFamily="50" charset="-128"/>
                        </a:rPr>
                        <a:t>項に規定する鉄道施設で前号に規定する道路と鉄道（</a:t>
                      </a:r>
                      <a:r>
                        <a:rPr kumimoji="1" lang="ja-JP" altLang="en-US" u="sng" dirty="0" smtClean="0">
                          <a:solidFill>
                            <a:srgbClr val="FF0000"/>
                          </a:solidFill>
                          <a:latin typeface="Meiryo UI" panose="020B0604030504040204" pitchFamily="50" charset="-128"/>
                          <a:ea typeface="Meiryo UI" panose="020B0604030504040204" pitchFamily="50" charset="-128"/>
                        </a:rPr>
                        <a:t>都市計画法第</a:t>
                      </a:r>
                      <a:r>
                        <a:rPr kumimoji="1" lang="en-US" altLang="ja-JP" u="sng" dirty="0" smtClean="0">
                          <a:solidFill>
                            <a:srgbClr val="FF0000"/>
                          </a:solidFill>
                          <a:latin typeface="Meiryo UI" panose="020B0604030504040204" pitchFamily="50" charset="-128"/>
                          <a:ea typeface="Meiryo UI" panose="020B0604030504040204" pitchFamily="50" charset="-128"/>
                        </a:rPr>
                        <a:t>59</a:t>
                      </a:r>
                      <a:r>
                        <a:rPr kumimoji="1" lang="ja-JP" altLang="en-US" u="sng" dirty="0" smtClean="0">
                          <a:solidFill>
                            <a:srgbClr val="FF0000"/>
                          </a:solidFill>
                          <a:latin typeface="Meiryo UI" panose="020B0604030504040204" pitchFamily="50" charset="-128"/>
                          <a:ea typeface="Meiryo UI" panose="020B0604030504040204" pitchFamily="50" charset="-128"/>
                        </a:rPr>
                        <a:t>条に規定する都市計画事業若しくは前号に規定する道路の附帯事業により築造されたものに限る。</a:t>
                      </a:r>
                      <a:r>
                        <a:rPr kumimoji="1" lang="ja-JP" altLang="en-US" dirty="0" smtClean="0">
                          <a:latin typeface="Meiryo UI" panose="020B0604030504040204" pitchFamily="50" charset="-128"/>
                          <a:ea typeface="Meiryo UI" panose="020B0604030504040204" pitchFamily="50" charset="-128"/>
                        </a:rPr>
                        <a:t>）とを立体交差とするもののうち、鉄道事業法第</a:t>
                      </a:r>
                      <a:r>
                        <a:rPr kumimoji="1" lang="en-US" altLang="ja-JP" dirty="0" smtClean="0">
                          <a:latin typeface="Meiryo UI" panose="020B0604030504040204" pitchFamily="50" charset="-128"/>
                          <a:ea typeface="Meiryo UI" panose="020B0604030504040204" pitchFamily="50" charset="-128"/>
                        </a:rPr>
                        <a:t>12</a:t>
                      </a:r>
                      <a:r>
                        <a:rPr kumimoji="1" lang="ja-JP" altLang="en-US" dirty="0" smtClean="0">
                          <a:latin typeface="Meiryo UI" panose="020B0604030504040204" pitchFamily="50" charset="-128"/>
                          <a:ea typeface="Meiryo UI" panose="020B0604030504040204" pitchFamily="50" charset="-128"/>
                        </a:rPr>
                        <a:t>条第</a:t>
                      </a:r>
                      <a:r>
                        <a:rPr kumimoji="1" lang="en-US" altLang="ja-JP" dirty="0" smtClean="0">
                          <a:latin typeface="Meiryo UI" panose="020B0604030504040204" pitchFamily="50" charset="-128"/>
                          <a:ea typeface="Meiryo UI" panose="020B0604030504040204" pitchFamily="50" charset="-128"/>
                        </a:rPr>
                        <a:t>3</a:t>
                      </a:r>
                      <a:r>
                        <a:rPr kumimoji="1" lang="ja-JP" altLang="en-US" dirty="0" smtClean="0">
                          <a:latin typeface="Meiryo UI" panose="020B0604030504040204" pitchFamily="50" charset="-128"/>
                          <a:ea typeface="Meiryo UI" panose="020B0604030504040204" pitchFamily="50" charset="-128"/>
                        </a:rPr>
                        <a:t>項の規定による検査を終了していないもの</a:t>
                      </a:r>
                      <a:endParaRPr kumimoji="1" lang="ja-JP" altLang="en-US" dirty="0">
                        <a:latin typeface="Meiryo UI" panose="020B0604030504040204" pitchFamily="50" charset="-128"/>
                        <a:ea typeface="Meiryo UI" panose="020B0604030504040204" pitchFamily="50" charset="-128"/>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bl>
          </a:graphicData>
        </a:graphic>
      </p:graphicFrame>
      <p:sp>
        <p:nvSpPr>
          <p:cNvPr id="4"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４．都市局所管災害復旧事業（補助）の対象施設等の範囲①</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6</a:t>
            </a:fld>
            <a:endParaRPr lang="en-US" altLang="ja-JP"/>
          </a:p>
        </p:txBody>
      </p:sp>
    </p:spTree>
    <p:extLst>
      <p:ext uri="{BB962C8B-B14F-4D97-AF65-F5344CB8AC3E}">
        <p14:creationId xmlns:p14="http://schemas.microsoft.com/office/powerpoint/2010/main" val="2537634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 5"/>
          <p:cNvGraphicFramePr>
            <a:graphicFrameLocks/>
          </p:cNvGraphicFramePr>
          <p:nvPr>
            <p:extLst/>
          </p:nvPr>
        </p:nvGraphicFramePr>
        <p:xfrm>
          <a:off x="179512" y="793616"/>
          <a:ext cx="8856984" cy="5659720"/>
        </p:xfrm>
        <a:graphic>
          <a:graphicData uri="http://schemas.openxmlformats.org/drawingml/2006/table">
            <a:tbl>
              <a:tblPr firstRow="1" bandRow="1">
                <a:tableStyleId>{93296810-A885-4BE3-A3E7-6D5BEEA58F35}</a:tableStyleId>
              </a:tblPr>
              <a:tblGrid>
                <a:gridCol w="576064">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7704856">
                  <a:extLst>
                    <a:ext uri="{9D8B030D-6E8A-4147-A177-3AD203B41FA5}">
                      <a16:colId xmlns:a16="http://schemas.microsoft.com/office/drawing/2014/main" val="20002"/>
                    </a:ext>
                  </a:extLst>
                </a:gridCol>
              </a:tblGrid>
              <a:tr h="245680">
                <a:tc gridSpan="2">
                  <a:txBody>
                    <a:bodyPr/>
                    <a:lstStyle/>
                    <a:p>
                      <a:pPr algn="ctr"/>
                      <a:r>
                        <a:rPr kumimoji="1" lang="ja-JP" altLang="en-US" sz="1400" dirty="0" smtClean="0">
                          <a:latin typeface="Meiryo UI" panose="020B0604030504040204" pitchFamily="50" charset="-128"/>
                          <a:ea typeface="Meiryo UI" panose="020B0604030504040204" pitchFamily="50" charset="-128"/>
                        </a:rPr>
                        <a:t>対象施設等</a:t>
                      </a:r>
                      <a:endParaRPr kumimoji="1" lang="ja-JP" altLang="en-US" sz="1400" dirty="0">
                        <a:latin typeface="Meiryo UI" panose="020B0604030504040204" pitchFamily="50" charset="-128"/>
                        <a:ea typeface="Meiryo UI" panose="020B0604030504040204" pitchFamily="50" charset="-128"/>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009900"/>
                    </a:solidFill>
                  </a:tcPr>
                </a:tc>
                <a:tc hMerge="1">
                  <a:txBody>
                    <a:bodyPr/>
                    <a:lstStyle/>
                    <a:p>
                      <a:endParaRPr kumimoji="1" lang="ja-JP" altLang="en-US"/>
                    </a:p>
                  </a:txBody>
                  <a:tcPr/>
                </a:tc>
                <a:tc>
                  <a:txBody>
                    <a:bodyPr/>
                    <a:lstStyle/>
                    <a:p>
                      <a:pPr algn="ctr"/>
                      <a:r>
                        <a:rPr kumimoji="1" lang="ja-JP" altLang="en-US" dirty="0" smtClean="0">
                          <a:latin typeface="Meiryo UI" panose="020B0604030504040204" pitchFamily="50" charset="-128"/>
                          <a:ea typeface="Meiryo UI" panose="020B0604030504040204" pitchFamily="50" charset="-128"/>
                        </a:rPr>
                        <a:t>施設又は事業の範囲</a:t>
                      </a:r>
                      <a:endParaRPr kumimoji="1" lang="ja-JP" altLang="en-US" dirty="0">
                        <a:latin typeface="Meiryo UI" panose="020B0604030504040204" pitchFamily="50" charset="-128"/>
                        <a:ea typeface="Meiryo UI" panose="020B0604030504040204" pitchFamily="50" charset="-128"/>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009900"/>
                    </a:solidFill>
                  </a:tcPr>
                </a:tc>
                <a:extLst>
                  <a:ext uri="{0D108BD9-81ED-4DB2-BD59-A6C34878D82A}">
                    <a16:rowId xmlns:a16="http://schemas.microsoft.com/office/drawing/2014/main" val="10000"/>
                  </a:ext>
                </a:extLst>
              </a:tr>
              <a:tr h="2010504">
                <a:tc rowSpan="2">
                  <a:txBody>
                    <a:bodyPr/>
                    <a:lstStyle/>
                    <a:p>
                      <a:pPr algn="ctr"/>
                      <a:r>
                        <a:rPr kumimoji="1" lang="ja-JP" altLang="en-US" dirty="0" smtClean="0">
                          <a:latin typeface="Meiryo UI" panose="020B0604030504040204" pitchFamily="50" charset="-128"/>
                          <a:ea typeface="Meiryo UI" panose="020B0604030504040204" pitchFamily="50" charset="-128"/>
                        </a:rPr>
                        <a:t>都市施設等</a:t>
                      </a:r>
                      <a:endParaRPr kumimoji="1" lang="ja-JP" altLang="en-US" dirty="0">
                        <a:latin typeface="Meiryo UI" panose="020B0604030504040204" pitchFamily="50" charset="-128"/>
                        <a:ea typeface="Meiryo UI" panose="020B0604030504040204" pitchFamily="50" charset="-128"/>
                      </a:endParaRPr>
                    </a:p>
                  </a:txBody>
                  <a:tcPr vert="wordArtVertRtl"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66"/>
                    </a:solidFill>
                  </a:tcPr>
                </a:tc>
                <a:tc>
                  <a:txBody>
                    <a:bodyPr/>
                    <a:lstStyle/>
                    <a:p>
                      <a:r>
                        <a:rPr kumimoji="1" lang="ja-JP" altLang="en-US" sz="1400" dirty="0" smtClean="0">
                          <a:latin typeface="Meiryo UI" panose="020B0604030504040204" pitchFamily="50" charset="-128"/>
                          <a:ea typeface="Meiryo UI" panose="020B0604030504040204" pitchFamily="50" charset="-128"/>
                        </a:rPr>
                        <a:t>都市排水施設等</a:t>
                      </a:r>
                      <a:endParaRPr kumimoji="1" lang="ja-JP" altLang="en-US" sz="1400" dirty="0">
                        <a:latin typeface="Meiryo UI" panose="020B0604030504040204" pitchFamily="50" charset="-128"/>
                        <a:ea typeface="Meiryo UI" panose="020B0604030504040204" pitchFamily="50" charset="-128"/>
                      </a:endParaRPr>
                    </a:p>
                  </a:txBody>
                  <a:tcPr marT="36000" marB="36000" vert="wordArtVertRtl"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66"/>
                    </a:solidFill>
                  </a:tcPr>
                </a:tc>
                <a:tc>
                  <a:txBody>
                    <a:bodyPr/>
                    <a:lstStyle/>
                    <a:p>
                      <a:pPr marL="288000" indent="-360000"/>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ｲ</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都市計画区域内にある都市排水施設で</a:t>
                      </a:r>
                      <a:r>
                        <a:rPr kumimoji="1" lang="ja-JP" altLang="en-US" sz="1600" b="1" dirty="0" smtClean="0">
                          <a:solidFill>
                            <a:srgbClr val="FF0000"/>
                          </a:solidFill>
                          <a:latin typeface="Meiryo UI" panose="020B0604030504040204" pitchFamily="50" charset="-128"/>
                          <a:ea typeface="Meiryo UI" panose="020B0604030504040204" pitchFamily="50" charset="-128"/>
                        </a:rPr>
                        <a:t>排水路、排水機、樋門及びその附属施設</a:t>
                      </a:r>
                      <a:endParaRPr kumimoji="1" lang="en-US" altLang="ja-JP" sz="1600" b="1" dirty="0" smtClean="0">
                        <a:solidFill>
                          <a:srgbClr val="FF0000"/>
                        </a:solidFill>
                        <a:latin typeface="Meiryo UI" panose="020B0604030504040204" pitchFamily="50" charset="-128"/>
                        <a:ea typeface="Meiryo UI" panose="020B0604030504040204" pitchFamily="50" charset="-128"/>
                      </a:endParaRPr>
                    </a:p>
                    <a:p>
                      <a:pPr marL="288000" indent="-360000"/>
                      <a:r>
                        <a:rPr kumimoji="1" lang="ja-JP" altLang="en-US" sz="1600" b="1" i="0" baseline="0" dirty="0" smtClean="0">
                          <a:solidFill>
                            <a:schemeClr val="accent6"/>
                          </a:solidFill>
                          <a:latin typeface="Meiryo UI" panose="020B0604030504040204" pitchFamily="50" charset="-128"/>
                          <a:ea typeface="Meiryo UI" panose="020B0604030504040204" pitchFamily="50" charset="-128"/>
                        </a:rPr>
                        <a:t>　　　　　　</a:t>
                      </a:r>
                      <a:endParaRPr kumimoji="1" lang="en-US" altLang="ja-JP" sz="1600" dirty="0" smtClean="0">
                        <a:latin typeface="Meiryo UI" panose="020B0604030504040204" pitchFamily="50" charset="-128"/>
                        <a:ea typeface="Meiryo UI" panose="020B0604030504040204" pitchFamily="50" charset="-128"/>
                      </a:endParaRPr>
                    </a:p>
                    <a:p>
                      <a:pPr marL="288000" indent="-360000"/>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ﾛ</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都市計画区域内にある地方公共団体の維持管理に属する</a:t>
                      </a:r>
                      <a:r>
                        <a:rPr kumimoji="1" lang="ja-JP" altLang="en-US" sz="1600" b="1" dirty="0" smtClean="0">
                          <a:solidFill>
                            <a:srgbClr val="FF0000"/>
                          </a:solidFill>
                          <a:latin typeface="Meiryo UI" panose="020B0604030504040204" pitchFamily="50" charset="-128"/>
                          <a:ea typeface="Meiryo UI" panose="020B0604030504040204" pitchFamily="50" charset="-128"/>
                        </a:rPr>
                        <a:t>公園</a:t>
                      </a:r>
                      <a:r>
                        <a:rPr kumimoji="1" lang="ja-JP" altLang="en-US" sz="1600" dirty="0" smtClean="0">
                          <a:latin typeface="Meiryo UI" panose="020B0604030504040204" pitchFamily="50" charset="-128"/>
                          <a:ea typeface="Meiryo UI" panose="020B0604030504040204" pitchFamily="50" charset="-128"/>
                        </a:rPr>
                        <a:t>（自然公園法に規定する自然公園を除く。）</a:t>
                      </a:r>
                      <a:r>
                        <a:rPr kumimoji="1" lang="ja-JP" altLang="en-US" sz="1600" b="1" dirty="0" smtClean="0">
                          <a:solidFill>
                            <a:srgbClr val="FF0000"/>
                          </a:solidFill>
                          <a:latin typeface="Meiryo UI" panose="020B0604030504040204" pitchFamily="50" charset="-128"/>
                          <a:ea typeface="Meiryo UI" panose="020B0604030504040204" pitchFamily="50" charset="-128"/>
                        </a:rPr>
                        <a:t>、広場、緑地、運動場、墓園及び公共空地</a:t>
                      </a:r>
                      <a:r>
                        <a:rPr kumimoji="1" lang="ja-JP" altLang="en-US" sz="1600" dirty="0" smtClean="0">
                          <a:latin typeface="Meiryo UI" panose="020B0604030504040204" pitchFamily="50" charset="-128"/>
                          <a:ea typeface="Meiryo UI" panose="020B0604030504040204" pitchFamily="50" charset="-128"/>
                        </a:rPr>
                        <a:t>（負担法第</a:t>
                      </a:r>
                      <a:r>
                        <a:rPr kumimoji="1" lang="en-US" altLang="ja-JP" sz="1600" dirty="0" smtClean="0">
                          <a:latin typeface="Meiryo UI" panose="020B0604030504040204" pitchFamily="50" charset="-128"/>
                          <a:ea typeface="Meiryo UI" panose="020B0604030504040204" pitchFamily="50" charset="-128"/>
                        </a:rPr>
                        <a:t>3</a:t>
                      </a:r>
                      <a:r>
                        <a:rPr kumimoji="1" lang="ja-JP" altLang="en-US" sz="1600" dirty="0" smtClean="0">
                          <a:latin typeface="Meiryo UI" panose="020B0604030504040204" pitchFamily="50" charset="-128"/>
                          <a:ea typeface="Meiryo UI" panose="020B0604030504040204" pitchFamily="50" charset="-128"/>
                        </a:rPr>
                        <a:t>条第</a:t>
                      </a:r>
                      <a:r>
                        <a:rPr kumimoji="1" lang="en-US" altLang="ja-JP" sz="1600" dirty="0" smtClean="0">
                          <a:latin typeface="Meiryo UI" panose="020B0604030504040204" pitchFamily="50" charset="-128"/>
                          <a:ea typeface="Meiryo UI" panose="020B0604030504040204" pitchFamily="50" charset="-128"/>
                        </a:rPr>
                        <a:t>11</a:t>
                      </a:r>
                      <a:r>
                        <a:rPr kumimoji="1" lang="ja-JP" altLang="en-US" sz="1600" dirty="0" smtClean="0">
                          <a:latin typeface="Meiryo UI" panose="020B0604030504040204" pitchFamily="50" charset="-128"/>
                          <a:ea typeface="Meiryo UI" panose="020B0604030504040204" pitchFamily="50" charset="-128"/>
                        </a:rPr>
                        <a:t>号に規定する公園を除く。）のうち都市公園法施行令第</a:t>
                      </a:r>
                      <a:r>
                        <a:rPr kumimoji="1" lang="en-US" altLang="ja-JP" sz="1600" dirty="0" smtClean="0">
                          <a:latin typeface="Meiryo UI" panose="020B0604030504040204" pitchFamily="50" charset="-128"/>
                          <a:ea typeface="Meiryo UI" panose="020B0604030504040204" pitchFamily="50" charset="-128"/>
                        </a:rPr>
                        <a:t>31</a:t>
                      </a:r>
                      <a:r>
                        <a:rPr kumimoji="1" lang="ja-JP" altLang="en-US" sz="1600" dirty="0" smtClean="0">
                          <a:latin typeface="Meiryo UI" panose="020B0604030504040204" pitchFamily="50" charset="-128"/>
                          <a:ea typeface="Meiryo UI" panose="020B0604030504040204" pitchFamily="50" charset="-128"/>
                        </a:rPr>
                        <a:t>条各号に掲げる施設（植物を除く。）</a:t>
                      </a:r>
                    </a:p>
                  </a:txBody>
                  <a:tcPr marL="0" marR="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66"/>
                    </a:solidFill>
                  </a:tcPr>
                </a:tc>
                <a:extLst>
                  <a:ext uri="{0D108BD9-81ED-4DB2-BD59-A6C34878D82A}">
                    <a16:rowId xmlns:a16="http://schemas.microsoft.com/office/drawing/2014/main" val="10001"/>
                  </a:ext>
                </a:extLst>
              </a:tr>
              <a:tr h="3283456">
                <a:tc vMerge="1">
                  <a:txBody>
                    <a:bodyPr/>
                    <a:lstStyle/>
                    <a:p>
                      <a:endParaRPr kumimoji="1" lang="ja-JP" altLang="en-US" dirty="0"/>
                    </a:p>
                  </a:txBody>
                  <a:tcPr vert="wordArtVertRtl"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66"/>
                    </a:solidFill>
                  </a:tcPr>
                </a:tc>
                <a:tc>
                  <a:txBody>
                    <a:bodyPr/>
                    <a:lstStyle/>
                    <a:p>
                      <a:r>
                        <a:rPr kumimoji="1" lang="ja-JP" altLang="en-US" sz="1600" dirty="0" smtClean="0">
                          <a:solidFill>
                            <a:schemeClr val="tx1"/>
                          </a:solidFill>
                          <a:latin typeface="Meiryo UI" panose="020B0604030504040204" pitchFamily="50" charset="-128"/>
                          <a:ea typeface="Meiryo UI" panose="020B0604030504040204" pitchFamily="50" charset="-128"/>
                        </a:rPr>
                        <a:t>堆積土砂</a:t>
                      </a:r>
                      <a:r>
                        <a:rPr kumimoji="1" lang="ja-JP" altLang="en-US" sz="1600" dirty="0" smtClean="0">
                          <a:latin typeface="Meiryo UI" panose="020B0604030504040204" pitchFamily="50" charset="-128"/>
                          <a:ea typeface="Meiryo UI" panose="020B0604030504040204" pitchFamily="50" charset="-128"/>
                        </a:rPr>
                        <a:t>排除事業</a:t>
                      </a:r>
                      <a:endParaRPr kumimoji="1" lang="ja-JP" altLang="en-US" sz="1600" dirty="0">
                        <a:latin typeface="Meiryo UI" panose="020B0604030504040204" pitchFamily="50" charset="-128"/>
                        <a:ea typeface="Meiryo UI" panose="020B0604030504040204" pitchFamily="50" charset="-128"/>
                      </a:endParaRPr>
                    </a:p>
                  </a:txBody>
                  <a:tcPr vert="wordArtVertRtl"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66"/>
                    </a:solidFill>
                  </a:tcPr>
                </a:tc>
                <a:tc>
                  <a:txBody>
                    <a:bodyPr/>
                    <a:lstStyle/>
                    <a:p>
                      <a:pPr marL="288000" indent="-288000"/>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ｲ</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一の市町村の区域内の市街地における堆積土砂の総量が</a:t>
                      </a:r>
                      <a:r>
                        <a:rPr kumimoji="1" lang="en-US" altLang="ja-JP" sz="1600" b="1" dirty="0" smtClean="0">
                          <a:solidFill>
                            <a:srgbClr val="FF0000"/>
                          </a:solidFill>
                          <a:latin typeface="Meiryo UI" panose="020B0604030504040204" pitchFamily="50" charset="-128"/>
                          <a:ea typeface="Meiryo UI" panose="020B0604030504040204" pitchFamily="50" charset="-128"/>
                        </a:rPr>
                        <a:t>30,000</a:t>
                      </a:r>
                      <a:r>
                        <a:rPr kumimoji="1" lang="ja-JP" altLang="en-US" sz="1600" b="1" dirty="0" smtClean="0">
                          <a:solidFill>
                            <a:srgbClr val="FF0000"/>
                          </a:solidFill>
                          <a:latin typeface="Meiryo UI" panose="020B0604030504040204" pitchFamily="50" charset="-128"/>
                          <a:ea typeface="Meiryo UI" panose="020B0604030504040204" pitchFamily="50" charset="-128"/>
                        </a:rPr>
                        <a:t>㎥以上</a:t>
                      </a:r>
                    </a:p>
                    <a:p>
                      <a:pPr marL="288000" indent="-288000"/>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ﾛ</a:t>
                      </a:r>
                      <a:r>
                        <a:rPr kumimoji="1" lang="en-US" altLang="ja-JP" sz="1600" dirty="0" smtClean="0">
                          <a:latin typeface="Meiryo UI" panose="020B0604030504040204" pitchFamily="50" charset="-128"/>
                          <a:ea typeface="Meiryo UI" panose="020B0604030504040204" pitchFamily="50" charset="-128"/>
                        </a:rPr>
                        <a:t>)</a:t>
                      </a:r>
                      <a:r>
                        <a:rPr kumimoji="1" lang="en-US" altLang="ja-JP" sz="1600" b="1" dirty="0" smtClean="0">
                          <a:solidFill>
                            <a:srgbClr val="FF0000"/>
                          </a:solidFill>
                          <a:latin typeface="Meiryo UI" panose="020B0604030504040204" pitchFamily="50" charset="-128"/>
                          <a:ea typeface="Meiryo UI" panose="020B0604030504040204" pitchFamily="50" charset="-128"/>
                        </a:rPr>
                        <a:t>2,000</a:t>
                      </a:r>
                      <a:r>
                        <a:rPr kumimoji="1" lang="ja-JP" altLang="en-US" sz="1600" b="1" dirty="0" smtClean="0">
                          <a:solidFill>
                            <a:srgbClr val="FF0000"/>
                          </a:solidFill>
                          <a:latin typeface="Meiryo UI" panose="020B0604030504040204" pitchFamily="50" charset="-128"/>
                          <a:ea typeface="Meiryo UI" panose="020B0604030504040204" pitchFamily="50" charset="-128"/>
                        </a:rPr>
                        <a:t>㎥以上</a:t>
                      </a:r>
                      <a:r>
                        <a:rPr kumimoji="1" lang="ja-JP" altLang="en-US" sz="1600" dirty="0" smtClean="0">
                          <a:latin typeface="Meiryo UI" panose="020B0604030504040204" pitchFamily="50" charset="-128"/>
                          <a:ea typeface="Meiryo UI" panose="020B0604030504040204" pitchFamily="50" charset="-128"/>
                        </a:rPr>
                        <a:t>の一団をなす堆積土砂</a:t>
                      </a:r>
                    </a:p>
                    <a:p>
                      <a:pPr marL="288000" indent="-288000"/>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ﾊ</a:t>
                      </a:r>
                      <a:r>
                        <a:rPr kumimoji="1" lang="en-US" altLang="ja-JP" sz="1600" dirty="0" smtClean="0">
                          <a:latin typeface="Meiryo UI" panose="020B0604030504040204" pitchFamily="50" charset="-128"/>
                          <a:ea typeface="Meiryo UI" panose="020B0604030504040204" pitchFamily="50" charset="-128"/>
                        </a:rPr>
                        <a:t>)50m</a:t>
                      </a:r>
                      <a:r>
                        <a:rPr kumimoji="1" lang="ja-JP" altLang="en-US" sz="1600" dirty="0" smtClean="0">
                          <a:latin typeface="Meiryo UI" panose="020B0604030504040204" pitchFamily="50" charset="-128"/>
                          <a:ea typeface="Meiryo UI" panose="020B0604030504040204" pitchFamily="50" charset="-128"/>
                        </a:rPr>
                        <a:t>以内の間隔で連続する土砂が</a:t>
                      </a:r>
                      <a:r>
                        <a:rPr kumimoji="1" lang="en-US" altLang="ja-JP" sz="1600" b="1" dirty="0" smtClean="0">
                          <a:solidFill>
                            <a:srgbClr val="FF0000"/>
                          </a:solidFill>
                          <a:latin typeface="Meiryo UI" panose="020B0604030504040204" pitchFamily="50" charset="-128"/>
                          <a:ea typeface="Meiryo UI" panose="020B0604030504040204" pitchFamily="50" charset="-128"/>
                        </a:rPr>
                        <a:t>2,000</a:t>
                      </a:r>
                      <a:r>
                        <a:rPr kumimoji="1" lang="ja-JP" altLang="en-US" sz="1600" b="1" dirty="0" smtClean="0">
                          <a:solidFill>
                            <a:srgbClr val="FF0000"/>
                          </a:solidFill>
                          <a:latin typeface="Meiryo UI" panose="020B0604030504040204" pitchFamily="50" charset="-128"/>
                          <a:ea typeface="Meiryo UI" panose="020B0604030504040204" pitchFamily="50" charset="-128"/>
                        </a:rPr>
                        <a:t>㎥以上</a:t>
                      </a:r>
                      <a:endParaRPr kumimoji="1" lang="en-US" altLang="ja-JP" sz="1600" b="1" dirty="0" smtClean="0">
                        <a:solidFill>
                          <a:srgbClr val="FF0000"/>
                        </a:solidFill>
                        <a:latin typeface="Meiryo UI" panose="020B0604030504040204" pitchFamily="50" charset="-128"/>
                        <a:ea typeface="Meiryo UI" panose="020B0604030504040204" pitchFamily="50" charset="-128"/>
                      </a:endParaRPr>
                    </a:p>
                    <a:p>
                      <a:pPr marL="288000" indent="-288000"/>
                      <a:endParaRPr kumimoji="1" lang="ja-JP" altLang="en-US" sz="1600" dirty="0" smtClean="0">
                        <a:latin typeface="Meiryo UI" panose="020B0604030504040204" pitchFamily="50" charset="-128"/>
                        <a:ea typeface="Meiryo UI" panose="020B0604030504040204" pitchFamily="50" charset="-128"/>
                      </a:endParaRPr>
                    </a:p>
                    <a:p>
                      <a:pPr marL="288000" indent="-288000"/>
                      <a:r>
                        <a:rPr kumimoji="1" lang="ja-JP" altLang="en-US" sz="1600" dirty="0" smtClean="0">
                          <a:latin typeface="Meiryo UI" panose="020B0604030504040204" pitchFamily="50" charset="-128"/>
                          <a:ea typeface="Meiryo UI" panose="020B0604030504040204" pitchFamily="50" charset="-128"/>
                        </a:rPr>
                        <a:t>以上の</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ｲ</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ﾊ</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のいずれかで、市町村長が次の各号に該当する堆積土砂を排除する事業</a:t>
                      </a:r>
                    </a:p>
                    <a:p>
                      <a:pPr marL="288000" indent="-288000"/>
                      <a:endParaRPr kumimoji="1" lang="en-US" altLang="ja-JP" sz="800" dirty="0" smtClean="0">
                        <a:latin typeface="Meiryo UI" panose="020B0604030504040204" pitchFamily="50" charset="-128"/>
                        <a:ea typeface="Meiryo UI" panose="020B0604030504040204" pitchFamily="50" charset="-128"/>
                      </a:endParaRPr>
                    </a:p>
                    <a:p>
                      <a:pPr marL="288000" indent="-288000"/>
                      <a:r>
                        <a:rPr kumimoji="1" lang="ja-JP" altLang="en-US" sz="1600" dirty="0" smtClean="0">
                          <a:latin typeface="Meiryo UI" panose="020B0604030504040204" pitchFamily="50" charset="-128"/>
                          <a:ea typeface="Meiryo UI" panose="020B0604030504040204" pitchFamily="50" charset="-128"/>
                        </a:rPr>
                        <a:t>①	都市計画区域内で都市施設以外の地域に堆積した土砂で市町村長が指定した場所に搬出集積されたもの（他の法令により処理されるものを除く）</a:t>
                      </a:r>
                    </a:p>
                    <a:p>
                      <a:pPr marL="288000" indent="-288000"/>
                      <a:endParaRPr kumimoji="1" lang="en-US" altLang="ja-JP" sz="800" dirty="0" smtClean="0">
                        <a:latin typeface="Meiryo UI" panose="020B0604030504040204" pitchFamily="50" charset="-128"/>
                        <a:ea typeface="Meiryo UI" panose="020B0604030504040204" pitchFamily="50" charset="-128"/>
                      </a:endParaRPr>
                    </a:p>
                    <a:p>
                      <a:pPr marL="288000" indent="-288000"/>
                      <a:r>
                        <a:rPr kumimoji="1" lang="ja-JP" altLang="en-US" sz="1600" dirty="0" smtClean="0">
                          <a:latin typeface="Meiryo UI" panose="020B0604030504040204" pitchFamily="50" charset="-128"/>
                          <a:ea typeface="Meiryo UI" panose="020B0604030504040204" pitchFamily="50" charset="-128"/>
                        </a:rPr>
                        <a:t>②	都市計画区域外で市街地に堆積した土砂で市町村長が指定した場所に搬出集積されたもの（他の法令により処理されるものを除く）</a:t>
                      </a:r>
                    </a:p>
                    <a:p>
                      <a:pPr marL="288000" indent="-288000"/>
                      <a:endParaRPr kumimoji="1" lang="en-US" altLang="ja-JP" sz="800" dirty="0" smtClean="0">
                        <a:latin typeface="Meiryo UI" panose="020B0604030504040204" pitchFamily="50" charset="-128"/>
                        <a:ea typeface="Meiryo UI" panose="020B0604030504040204" pitchFamily="50" charset="-128"/>
                      </a:endParaRPr>
                    </a:p>
                    <a:p>
                      <a:pPr marL="288000" indent="-288000"/>
                      <a:r>
                        <a:rPr kumimoji="1" lang="ja-JP" altLang="en-US" sz="1600" dirty="0" smtClean="0">
                          <a:latin typeface="Meiryo UI" panose="020B0604030504040204" pitchFamily="50" charset="-128"/>
                          <a:ea typeface="Meiryo UI" panose="020B0604030504040204" pitchFamily="50" charset="-128"/>
                        </a:rPr>
                        <a:t>③	①②にかかわらず、市町村長が、堆積土砂を放置することが公益上重大な支障があると認めて搬出集積され、又は、直接排除されたもの</a:t>
                      </a:r>
                    </a:p>
                  </a:txBody>
                  <a:tcPr marL="72000" marR="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bl>
          </a:graphicData>
        </a:graphic>
      </p:graphicFrame>
      <p:sp>
        <p:nvSpPr>
          <p:cNvPr id="5"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４．都市局所管災害復旧事業（補助）の対象施設等の範囲②</a:t>
            </a:r>
            <a:endParaRPr lang="ja-JP" altLang="en-US" sz="2600" kern="0" dirty="0"/>
          </a:p>
        </p:txBody>
      </p:sp>
      <p:sp>
        <p:nvSpPr>
          <p:cNvPr id="2" name="スライド番号プレースホルダー 1"/>
          <p:cNvSpPr>
            <a:spLocks noGrp="1"/>
          </p:cNvSpPr>
          <p:nvPr>
            <p:ph type="sldNum" sz="quarter" idx="12"/>
          </p:nvPr>
        </p:nvSpPr>
        <p:spPr/>
        <p:txBody>
          <a:bodyPr/>
          <a:lstStyle/>
          <a:p>
            <a:pPr>
              <a:defRPr/>
            </a:pPr>
            <a:fld id="{893F5A36-5605-494D-9191-21C9E0C89EDB}" type="slidenum">
              <a:rPr lang="en-US" altLang="ja-JP" smtClean="0"/>
              <a:pPr>
                <a:defRPr/>
              </a:pPr>
              <a:t>7</a:t>
            </a:fld>
            <a:endParaRPr lang="en-US" altLang="ja-JP"/>
          </a:p>
        </p:txBody>
      </p:sp>
    </p:spTree>
    <p:extLst>
      <p:ext uri="{BB962C8B-B14F-4D97-AF65-F5344CB8AC3E}">
        <p14:creationId xmlns:p14="http://schemas.microsoft.com/office/powerpoint/2010/main" val="2905484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2311" y="680112"/>
            <a:ext cx="3960440" cy="476250"/>
          </a:xfrm>
        </p:spPr>
        <p:txBody>
          <a:bodyPr/>
          <a:lstStyle/>
          <a:p>
            <a:r>
              <a:rPr kumimoji="1" lang="ja-JP" altLang="en-US" sz="2400" dirty="0" smtClean="0">
                <a:latin typeface="Meiryo UI" panose="020B0604030504040204" pitchFamily="50" charset="-128"/>
                <a:ea typeface="Meiryo UI" panose="020B0604030504040204" pitchFamily="50" charset="-128"/>
              </a:rPr>
              <a:t>公園の対象施設（主なもの）</a:t>
            </a:r>
            <a:endParaRPr kumimoji="1" lang="ja-JP" altLang="en-US" sz="2400" dirty="0">
              <a:latin typeface="Meiryo UI" panose="020B0604030504040204" pitchFamily="50" charset="-128"/>
              <a:ea typeface="Meiryo UI" panose="020B0604030504040204" pitchFamily="50" charset="-128"/>
            </a:endParaRPr>
          </a:p>
        </p:txBody>
      </p:sp>
      <p:graphicFrame>
        <p:nvGraphicFramePr>
          <p:cNvPr id="4" name="Group 40"/>
          <p:cNvGraphicFramePr>
            <a:graphicFrameLocks/>
          </p:cNvGraphicFramePr>
          <p:nvPr>
            <p:extLst>
              <p:ext uri="{D42A27DB-BD31-4B8C-83A1-F6EECF244321}">
                <p14:modId xmlns:p14="http://schemas.microsoft.com/office/powerpoint/2010/main" val="4189669111"/>
              </p:ext>
            </p:extLst>
          </p:nvPr>
        </p:nvGraphicFramePr>
        <p:xfrm>
          <a:off x="165800" y="1198374"/>
          <a:ext cx="8784976" cy="4712659"/>
        </p:xfrm>
        <a:graphic>
          <a:graphicData uri="http://schemas.openxmlformats.org/drawingml/2006/table">
            <a:tbl>
              <a:tblPr/>
              <a:tblGrid>
                <a:gridCol w="1584176">
                  <a:extLst>
                    <a:ext uri="{9D8B030D-6E8A-4147-A177-3AD203B41FA5}">
                      <a16:colId xmlns:a16="http://schemas.microsoft.com/office/drawing/2014/main" val="20000"/>
                    </a:ext>
                  </a:extLst>
                </a:gridCol>
                <a:gridCol w="7200800">
                  <a:extLst>
                    <a:ext uri="{9D8B030D-6E8A-4147-A177-3AD203B41FA5}">
                      <a16:colId xmlns:a16="http://schemas.microsoft.com/office/drawing/2014/main" val="20001"/>
                    </a:ext>
                  </a:extLst>
                </a:gridCol>
              </a:tblGrid>
              <a:tr h="3603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CC"/>
                          </a:solidFill>
                          <a:effectLst/>
                          <a:latin typeface="Meiryo UI" panose="020B0604030504040204" pitchFamily="50" charset="-128"/>
                          <a:ea typeface="Meiryo UI" panose="020B0604030504040204" pitchFamily="50" charset="-128"/>
                          <a:cs typeface="Times New Roman" pitchFamily="18" charset="0"/>
                        </a:rPr>
                        <a:t>公園施設</a:t>
                      </a:r>
                    </a:p>
                  </a:txBody>
                  <a:tcPr marL="90000" marR="90000" marT="46800" marB="4680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CC"/>
                          </a:solidFill>
                          <a:effectLst/>
                          <a:latin typeface="Meiryo UI" panose="020B0604030504040204" pitchFamily="50" charset="-128"/>
                          <a:ea typeface="Meiryo UI" panose="020B0604030504040204" pitchFamily="50" charset="-128"/>
                          <a:cs typeface="Times New Roman" pitchFamily="18" charset="0"/>
                        </a:rPr>
                        <a:t>都市公園法施行令第</a:t>
                      </a:r>
                      <a:r>
                        <a:rPr kumimoji="1" lang="en-US" altLang="ja-JP" sz="1600" b="0" i="0" u="none" strike="noStrike" cap="none" normalizeH="0" baseline="0" dirty="0" smtClean="0">
                          <a:ln>
                            <a:noFill/>
                          </a:ln>
                          <a:solidFill>
                            <a:srgbClr val="0000CC"/>
                          </a:solidFill>
                          <a:effectLst/>
                          <a:latin typeface="Meiryo UI" panose="020B0604030504040204" pitchFamily="50" charset="-128"/>
                          <a:ea typeface="Meiryo UI" panose="020B0604030504040204" pitchFamily="50" charset="-128"/>
                          <a:cs typeface="Times New Roman" pitchFamily="18" charset="0"/>
                        </a:rPr>
                        <a:t>31</a:t>
                      </a:r>
                      <a:r>
                        <a:rPr kumimoji="1" lang="ja-JP" altLang="en-US" sz="1600" b="0" i="0" u="none" strike="noStrike" cap="none" normalizeH="0" baseline="0" dirty="0" smtClean="0">
                          <a:ln>
                            <a:noFill/>
                          </a:ln>
                          <a:solidFill>
                            <a:srgbClr val="0000CC"/>
                          </a:solidFill>
                          <a:effectLst/>
                          <a:latin typeface="Meiryo UI" panose="020B0604030504040204" pitchFamily="50" charset="-128"/>
                          <a:ea typeface="Meiryo UI" panose="020B0604030504040204" pitchFamily="50" charset="-128"/>
                          <a:cs typeface="Times New Roman" pitchFamily="18" charset="0"/>
                        </a:rPr>
                        <a:t>条及び同法施行規則第</a:t>
                      </a:r>
                      <a:r>
                        <a:rPr kumimoji="1" lang="en-US" altLang="ja-JP" sz="1600" b="0" i="0" u="none" strike="noStrike" cap="none" normalizeH="0" baseline="0" dirty="0" smtClean="0">
                          <a:ln>
                            <a:noFill/>
                          </a:ln>
                          <a:solidFill>
                            <a:srgbClr val="0000CC"/>
                          </a:solidFill>
                          <a:effectLst/>
                          <a:latin typeface="Meiryo UI" panose="020B0604030504040204" pitchFamily="50" charset="-128"/>
                          <a:ea typeface="Meiryo UI" panose="020B0604030504040204" pitchFamily="50" charset="-128"/>
                          <a:cs typeface="Times New Roman" pitchFamily="18" charset="0"/>
                        </a:rPr>
                        <a:t>17</a:t>
                      </a:r>
                      <a:r>
                        <a:rPr kumimoji="1" lang="ja-JP" altLang="en-US" sz="1600" b="0" i="0" u="none" strike="noStrike" cap="none" normalizeH="0" baseline="0" dirty="0" smtClean="0">
                          <a:ln>
                            <a:noFill/>
                          </a:ln>
                          <a:solidFill>
                            <a:srgbClr val="0000CC"/>
                          </a:solidFill>
                          <a:effectLst/>
                          <a:latin typeface="Meiryo UI" panose="020B0604030504040204" pitchFamily="50" charset="-128"/>
                          <a:ea typeface="Meiryo UI" panose="020B0604030504040204" pitchFamily="50" charset="-128"/>
                          <a:cs typeface="Times New Roman" pitchFamily="18" charset="0"/>
                        </a:rPr>
                        <a:t>条に掲げる施設</a:t>
                      </a:r>
                    </a:p>
                  </a:txBody>
                  <a:tcPr marL="90000" marR="90000" marT="46800" marB="4680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127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1.</a:t>
                      </a: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園路又は広場</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園路又は広場</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3540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2.</a:t>
                      </a: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修景施設</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修景施設</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349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3.</a:t>
                      </a:r>
                      <a:r>
                        <a:rPr kumimoji="1" lang="ja-JP" altLang="en-US" sz="16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休養施設</a:t>
                      </a:r>
                      <a:endParaRPr kumimoji="1" lang="ja-JP" altLang="en-US" sz="16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休憩所、ベンチ、野外卓、キャンプ場その他これらに類するもの</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2571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4.</a:t>
                      </a:r>
                      <a:r>
                        <a:rPr kumimoji="1" lang="ja-JP" altLang="en-US" sz="16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遊戯施設</a:t>
                      </a:r>
                    </a:p>
                  </a:txBody>
                  <a:tcPr marL="90000" marR="90000" marT="46800" marB="4680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ぶらんこ、すべり台、シーソー、ジャングルジム等その他これらに類するもの</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3540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5.</a:t>
                      </a:r>
                      <a:r>
                        <a:rPr kumimoji="1" lang="ja-JP" altLang="en-US" sz="16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運動施設</a:t>
                      </a:r>
                    </a:p>
                  </a:txBody>
                  <a:tcPr marL="90000" marR="90000" marT="46800" marB="4680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運動施設</a:t>
                      </a:r>
                      <a:r>
                        <a:rPr kumimoji="1" lang="en-US" altLang="ja-JP"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a:t>
                      </a: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ゴルフ場及びゴルフ練習場並びにこれらに附属する工作物を除く、一体的な工作物として整備されていない電子機器等の備品を除く</a:t>
                      </a:r>
                      <a:r>
                        <a:rPr kumimoji="1" lang="en-US" altLang="ja-JP"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a:t>
                      </a:r>
                      <a:endParaRPr kumimoji="1" lang="en-US" altLang="ja-JP"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534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6.</a:t>
                      </a: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教養施設</a:t>
                      </a:r>
                      <a:endParaRPr kumimoji="1" lang="en-US" altLang="ja-JP"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自然生態園、野鳥観察所、動植物の保護繁殖施設、野外劇場、野外音楽堂、</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体験学習施設その他これらに類するもの</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4048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7.</a:t>
                      </a:r>
                      <a:r>
                        <a:rPr kumimoji="1" lang="ja-JP" altLang="en-US" sz="16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便益施設</a:t>
                      </a:r>
                    </a:p>
                  </a:txBody>
                  <a:tcPr marL="90000" marR="90000" marT="46800" marB="4680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6000" marR="0" lvl="0" indent="-45720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駐車場、園内移動用施設、便所、時計台、水飲場、手洗場その他これらに類するもの</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7"/>
                  </a:ext>
                </a:extLst>
              </a:tr>
              <a:tr h="4889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8.</a:t>
                      </a:r>
                      <a:r>
                        <a:rPr kumimoji="1" lang="ja-JP" altLang="en-US" sz="16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管理施設</a:t>
                      </a:r>
                      <a:endParaRPr kumimoji="1" lang="ja-JP" altLang="en-US" sz="16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門、さく、管理事務所、苗畑、照明施設、ごみ処理場、水道、井戸、暗渠、水門、</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雨水貯留施設、水質浄化施設、護岸、</a:t>
                      </a:r>
                      <a:r>
                        <a:rPr kumimoji="1" lang="ja-JP" altLang="en-US" sz="1600" b="0" i="0" u="none" strike="noStrike" cap="none" normalizeH="0" baseline="0" dirty="0" smtClean="0">
                          <a:ln>
                            <a:noFill/>
                          </a:ln>
                          <a:solidFill>
                            <a:schemeClr val="tx2"/>
                          </a:solidFill>
                          <a:effectLst/>
                          <a:latin typeface="Meiryo UI" panose="020B0604030504040204" pitchFamily="50" charset="-128"/>
                          <a:ea typeface="Meiryo UI" panose="020B0604030504040204" pitchFamily="50" charset="-128"/>
                          <a:cs typeface="Times New Roman" pitchFamily="18" charset="0"/>
                        </a:rPr>
                        <a:t>擁壁</a:t>
                      </a: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、発電施設その他これらに類するもの</a:t>
                      </a:r>
                      <a:endParaRPr kumimoji="1" lang="ja-JP" altLang="en-US"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8"/>
                  </a:ext>
                </a:extLst>
              </a:tr>
              <a:tr h="825500">
                <a:tc>
                  <a:txBody>
                    <a:bodyPr/>
                    <a:lstStyle/>
                    <a:p>
                      <a:pPr marL="1800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9.</a:t>
                      </a:r>
                      <a:r>
                        <a:rPr kumimoji="1" lang="ja-JP" altLang="en-US" sz="14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都市公園の効用を全うする施設</a:t>
                      </a:r>
                    </a:p>
                  </a:txBody>
                  <a:tcPr marL="90000" marR="72000" marT="46800" marB="46800"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展望台又は備蓄倉庫その他国土交通省令で定める災害応急対策に必要な施設</a:t>
                      </a:r>
                      <a:r>
                        <a:rPr kumimoji="1" lang="en-US" altLang="ja-JP"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a:t>
                      </a: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国土交通省令第</a:t>
                      </a:r>
                      <a:r>
                        <a:rPr kumimoji="1" lang="en-US" altLang="ja-JP"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17</a:t>
                      </a:r>
                      <a:r>
                        <a:rPr kumimoji="1" lang="ja-JP" altLang="en-US"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条に規定する耐震性貯水槽、放送施設、情報通信施設、ヘリポート、係留施設、発電施設又は延焼防止のための散水施設</a:t>
                      </a:r>
                      <a:r>
                        <a:rPr kumimoji="1" lang="en-US" altLang="ja-JP" sz="16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Times New Roman" pitchFamily="18" charset="0"/>
                        </a:rPr>
                        <a:t>)</a:t>
                      </a:r>
                      <a:endParaRPr kumimoji="1" lang="en-US" altLang="ja-JP" sz="16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9"/>
                  </a:ext>
                </a:extLst>
              </a:tr>
            </a:tbl>
          </a:graphicData>
        </a:graphic>
      </p:graphicFrame>
      <p:sp>
        <p:nvSpPr>
          <p:cNvPr id="8" name="Rectangle 329"/>
          <p:cNvSpPr>
            <a:spLocks noChangeArrowheads="1"/>
          </p:cNvSpPr>
          <p:nvPr/>
        </p:nvSpPr>
        <p:spPr bwMode="auto">
          <a:xfrm>
            <a:off x="179512" y="5949280"/>
            <a:ext cx="7128792" cy="728481"/>
          </a:xfrm>
          <a:prstGeom prst="rect">
            <a:avLst/>
          </a:prstGeom>
          <a:noFill/>
          <a:ln w="9525">
            <a:noFill/>
            <a:miter lim="800000"/>
            <a:headEnd/>
            <a:tailEnd/>
          </a:ln>
        </p:spPr>
        <p:txBody>
          <a:bodyPr wrap="square" anchor="ctr"/>
          <a:lstStyle/>
          <a:p>
            <a:r>
              <a:rPr lang="en-US" altLang="ja-JP" sz="1600" dirty="0" smtClean="0">
                <a:solidFill>
                  <a:schemeClr val="tx2"/>
                </a:solidFill>
                <a:latin typeface="Meiryo UI" panose="020B0604030504040204" pitchFamily="50" charset="-128"/>
                <a:ea typeface="Meiryo UI" panose="020B0604030504040204" pitchFamily="50" charset="-128"/>
              </a:rPr>
              <a:t>※</a:t>
            </a:r>
            <a:r>
              <a:rPr lang="ja-JP" altLang="en-US" sz="1600" dirty="0" smtClean="0">
                <a:solidFill>
                  <a:schemeClr val="tx2"/>
                </a:solidFill>
                <a:latin typeface="Meiryo UI" panose="020B0604030504040204" pitchFamily="50" charset="-128"/>
                <a:ea typeface="Meiryo UI" panose="020B0604030504040204" pitchFamily="50" charset="-128"/>
              </a:rPr>
              <a:t>法面</a:t>
            </a:r>
            <a:r>
              <a:rPr lang="ja-JP" altLang="en-US" sz="1600" dirty="0">
                <a:solidFill>
                  <a:schemeClr val="tx2"/>
                </a:solidFill>
                <a:latin typeface="Meiryo UI" panose="020B0604030504040204" pitchFamily="50" charset="-128"/>
                <a:ea typeface="Meiryo UI" panose="020B0604030504040204" pitchFamily="50" charset="-128"/>
              </a:rPr>
              <a:t>の</a:t>
            </a:r>
            <a:r>
              <a:rPr lang="ja-JP" altLang="en-US" sz="1600" dirty="0" smtClean="0">
                <a:solidFill>
                  <a:schemeClr val="tx2"/>
                </a:solidFill>
                <a:latin typeface="Meiryo UI" panose="020B0604030504040204" pitchFamily="50" charset="-128"/>
                <a:ea typeface="Meiryo UI" panose="020B0604030504040204" pitchFamily="50" charset="-128"/>
              </a:rPr>
              <a:t>扱い</a:t>
            </a:r>
            <a:endParaRPr lang="en-US" altLang="ja-JP" sz="1600" dirty="0">
              <a:solidFill>
                <a:schemeClr val="tx2"/>
              </a:solidFill>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・法面のみが被災し、園路等の公園施設の効用に支障がない場合は</a:t>
            </a:r>
            <a:r>
              <a:rPr lang="ja-JP" altLang="en-US" sz="1600" dirty="0">
                <a:latin typeface="Meiryo UI" panose="020B0604030504040204" pitchFamily="50" charset="-128"/>
                <a:ea typeface="Meiryo UI" panose="020B0604030504040204" pitchFamily="50" charset="-128"/>
              </a:rPr>
              <a:t>対象外</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・被災した「</a:t>
            </a:r>
            <a:r>
              <a:rPr lang="ja-JP" altLang="en-US" sz="1600" dirty="0">
                <a:latin typeface="Meiryo UI" panose="020B0604030504040204" pitchFamily="50" charset="-128"/>
                <a:ea typeface="Meiryo UI" panose="020B0604030504040204" pitchFamily="50" charset="-128"/>
              </a:rPr>
              <a:t>園路」「</a:t>
            </a:r>
            <a:r>
              <a:rPr lang="ja-JP" altLang="en-US" sz="1600" dirty="0" smtClean="0">
                <a:latin typeface="Meiryo UI" panose="020B0604030504040204" pitchFamily="50" charset="-128"/>
                <a:ea typeface="Meiryo UI" panose="020B0604030504040204" pitchFamily="50" charset="-128"/>
              </a:rPr>
              <a:t>広場</a:t>
            </a:r>
            <a:r>
              <a:rPr lang="ja-JP" altLang="en-US" sz="1600" dirty="0">
                <a:latin typeface="Meiryo UI" panose="020B0604030504040204" pitchFamily="50" charset="-128"/>
                <a:ea typeface="Meiryo UI" panose="020B0604030504040204" pitchFamily="50" charset="-128"/>
              </a:rPr>
              <a:t>」「駐車場」等</a:t>
            </a:r>
            <a:r>
              <a:rPr lang="ja-JP" altLang="en-US" sz="1600" dirty="0" smtClean="0">
                <a:latin typeface="Meiryo UI" panose="020B0604030504040204" pitchFamily="50" charset="-128"/>
                <a:ea typeface="Meiryo UI" panose="020B0604030504040204" pitchFamily="50" charset="-128"/>
              </a:rPr>
              <a:t>の法面</a:t>
            </a:r>
            <a:r>
              <a:rPr lang="ja-JP" altLang="en-US" sz="1600" dirty="0">
                <a:latin typeface="Meiryo UI" panose="020B0604030504040204" pitchFamily="50" charset="-128"/>
                <a:ea typeface="Meiryo UI" panose="020B0604030504040204" pitchFamily="50" charset="-128"/>
              </a:rPr>
              <a:t>で</a:t>
            </a:r>
            <a:r>
              <a:rPr lang="ja-JP" altLang="en-US" sz="1600" dirty="0" smtClean="0">
                <a:latin typeface="Meiryo UI" panose="020B0604030504040204" pitchFamily="50" charset="-128"/>
                <a:ea typeface="Meiryo UI" panose="020B0604030504040204" pitchFamily="50" charset="-128"/>
              </a:rPr>
              <a:t>あれば対象</a:t>
            </a:r>
            <a:r>
              <a:rPr lang="ja-JP" altLang="en-US" sz="1600" dirty="0">
                <a:latin typeface="Meiryo UI" panose="020B0604030504040204" pitchFamily="50" charset="-128"/>
                <a:ea typeface="Meiryo UI" panose="020B0604030504040204" pitchFamily="50" charset="-128"/>
              </a:rPr>
              <a:t>となりうる。</a:t>
            </a:r>
          </a:p>
        </p:txBody>
      </p:sp>
      <p:sp>
        <p:nvSpPr>
          <p:cNvPr id="6" name="タイトル 1"/>
          <p:cNvSpPr txBox="1">
            <a:spLocks/>
          </p:cNvSpPr>
          <p:nvPr/>
        </p:nvSpPr>
        <p:spPr>
          <a:xfrm>
            <a:off x="-36512" y="0"/>
            <a:ext cx="918051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600" kern="0" dirty="0" smtClean="0"/>
              <a:t> ４．都市局所管災害復旧事業（補助）の対象施設等の範囲③</a:t>
            </a:r>
            <a:endParaRPr lang="ja-JP" altLang="en-US" sz="2600" kern="0" dirty="0"/>
          </a:p>
        </p:txBody>
      </p:sp>
      <p:sp>
        <p:nvSpPr>
          <p:cNvPr id="3" name="スライド番号プレースホルダー 2"/>
          <p:cNvSpPr>
            <a:spLocks noGrp="1"/>
          </p:cNvSpPr>
          <p:nvPr>
            <p:ph type="sldNum" sz="quarter" idx="12"/>
          </p:nvPr>
        </p:nvSpPr>
        <p:spPr/>
        <p:txBody>
          <a:bodyPr/>
          <a:lstStyle/>
          <a:p>
            <a:pPr>
              <a:defRPr/>
            </a:pPr>
            <a:fld id="{893F5A36-5605-494D-9191-21C9E0C89EDB}" type="slidenum">
              <a:rPr lang="en-US" altLang="ja-JP" smtClean="0"/>
              <a:pPr>
                <a:defRPr/>
              </a:pPr>
              <a:t>8</a:t>
            </a:fld>
            <a:endParaRPr lang="en-US" altLang="ja-JP"/>
          </a:p>
        </p:txBody>
      </p:sp>
    </p:spTree>
    <p:extLst>
      <p:ext uri="{BB962C8B-B14F-4D97-AF65-F5344CB8AC3E}">
        <p14:creationId xmlns:p14="http://schemas.microsoft.com/office/powerpoint/2010/main" val="177651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21237</TotalTime>
  <Words>6626</Words>
  <Application>Microsoft Office PowerPoint</Application>
  <PresentationFormat>画面に合わせる (4:3)</PresentationFormat>
  <Paragraphs>660</Paragraphs>
  <Slides>32</Slides>
  <Notes>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32</vt:i4>
      </vt:variant>
    </vt:vector>
  </HeadingPairs>
  <TitlesOfParts>
    <vt:vector size="44" baseType="lpstr">
      <vt:lpstr>HGPｺﾞｼｯｸE</vt:lpstr>
      <vt:lpstr>HGP創英角ｺﾞｼｯｸUB</vt:lpstr>
      <vt:lpstr>HG丸ｺﾞｼｯｸM-PRO</vt:lpstr>
      <vt:lpstr>HG創英角ｺﾞｼｯｸUB</vt:lpstr>
      <vt:lpstr>Meiryo UI</vt:lpstr>
      <vt:lpstr>ＭＳ Ｐゴシック</vt:lpstr>
      <vt:lpstr>ＭＳ ゴシック</vt:lpstr>
      <vt:lpstr>Arial</vt:lpstr>
      <vt:lpstr>Calibri</vt:lpstr>
      <vt:lpstr>Times New Roman</vt:lpstr>
      <vt:lpstr>Wingdings</vt:lpstr>
      <vt:lpstr>標準デザイン</vt:lpstr>
      <vt:lpstr>都市災害復旧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公園の対象施設（主なもの）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８．査定にあたっての留意事項 （河川敷公園③）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特殊地下壕等対策事業</vt:lpstr>
      <vt:lpstr>PowerPoint プレゼンテーション</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行政情報システム室</dc:creator>
  <cp:lastModifiedBy>戸田 崇</cp:lastModifiedBy>
  <cp:revision>1443</cp:revision>
  <cp:lastPrinted>2020-12-15T01:22:47Z</cp:lastPrinted>
  <dcterms:created xsi:type="dcterms:W3CDTF">2007-11-06T12:19:33Z</dcterms:created>
  <dcterms:modified xsi:type="dcterms:W3CDTF">2023-02-28T02:28:44Z</dcterms:modified>
</cp:coreProperties>
</file>