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60" r:id="rId2"/>
  </p:sldMasterIdLst>
  <p:notesMasterIdLst>
    <p:notesMasterId r:id="rId6"/>
  </p:notesMasterIdLst>
  <p:handoutMasterIdLst>
    <p:handoutMasterId r:id="rId7"/>
  </p:handoutMasterIdLst>
  <p:sldIdLst>
    <p:sldId id="846" r:id="rId3"/>
    <p:sldId id="851" r:id="rId4"/>
    <p:sldId id="920" r:id="rId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7C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5159" autoAdjust="0"/>
  </p:normalViewPr>
  <p:slideViewPr>
    <p:cSldViewPr>
      <p:cViewPr varScale="1">
        <p:scale>
          <a:sx n="61" d="100"/>
          <a:sy n="61" d="100"/>
        </p:scale>
        <p:origin x="1492"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62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477795AA-0ECA-44EE-88CE-B9B52D84FA54}" type="datetime1">
              <a:rPr kumimoji="1" lang="ja-JP" altLang="en-US" smtClean="0"/>
              <a:pPr/>
              <a:t>2024/3/28</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D1B07C58-9427-4057-92B4-E74EC1CDC8F5}" type="slidenum">
              <a:rPr kumimoji="1" lang="ja-JP" altLang="en-US" smtClean="0"/>
              <a:pPr/>
              <a:t>‹#›</a:t>
            </a:fld>
            <a:endParaRPr kumimoji="1" lang="ja-JP" altLang="en-US"/>
          </a:p>
        </p:txBody>
      </p:sp>
    </p:spTree>
    <p:extLst>
      <p:ext uri="{BB962C8B-B14F-4D97-AF65-F5344CB8AC3E}">
        <p14:creationId xmlns:p14="http://schemas.microsoft.com/office/powerpoint/2010/main" val="620974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5" y="0"/>
            <a:ext cx="2918831" cy="493316"/>
          </a:xfrm>
          <a:prstGeom prst="rect">
            <a:avLst/>
          </a:prstGeom>
        </p:spPr>
        <p:txBody>
          <a:bodyPr vert="horz" lIns="91411" tIns="45705" rIns="91411" bIns="45705" rtlCol="0"/>
          <a:lstStyle>
            <a:lvl1pPr algn="r">
              <a:defRPr sz="1200"/>
            </a:lvl1pPr>
          </a:lstStyle>
          <a:p>
            <a:fld id="{872BD86E-C0F2-49E6-8644-DA140D162AD4}" type="datetime1">
              <a:rPr kumimoji="1" lang="ja-JP" altLang="en-US" smtClean="0"/>
              <a:pPr/>
              <a:t>2024/3/28</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11" tIns="45705" rIns="91411" bIns="4570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5" y="9371285"/>
            <a:ext cx="2918831" cy="493316"/>
          </a:xfrm>
          <a:prstGeom prst="rect">
            <a:avLst/>
          </a:prstGeom>
        </p:spPr>
        <p:txBody>
          <a:bodyPr vert="horz" lIns="91411" tIns="45705" rIns="91411" bIns="45705" rtlCol="0" anchor="b"/>
          <a:lstStyle>
            <a:lvl1pPr algn="r">
              <a:defRPr sz="1200"/>
            </a:lvl1pPr>
          </a:lstStyle>
          <a:p>
            <a:fld id="{E2F3519D-36B6-4120-A492-873C3D51D5E0}" type="slidenum">
              <a:rPr kumimoji="1" lang="ja-JP" altLang="en-US" smtClean="0"/>
              <a:pPr/>
              <a:t>‹#›</a:t>
            </a:fld>
            <a:endParaRPr kumimoji="1" lang="ja-JP" altLang="en-US"/>
          </a:p>
        </p:txBody>
      </p:sp>
    </p:spTree>
    <p:extLst>
      <p:ext uri="{BB962C8B-B14F-4D97-AF65-F5344CB8AC3E}">
        <p14:creationId xmlns:p14="http://schemas.microsoft.com/office/powerpoint/2010/main" val="2986223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D43CAB-5EE9-4BFF-8838-0B2892118CC5}"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81992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75629" fontAlgn="auto">
              <a:spcBef>
                <a:spcPts val="0"/>
              </a:spcBef>
              <a:spcAft>
                <a:spcPts val="0"/>
              </a:spcAft>
              <a:defRPr/>
            </a:pPr>
            <a:fld id="{16D43CAB-5EE9-4BFF-8838-0B2892118CC5}" type="slidenum">
              <a:rPr lang="ja-JP" altLang="en-US" sz="1100">
                <a:solidFill>
                  <a:prstClr val="black"/>
                </a:solidFill>
                <a:latin typeface="Calibri"/>
                <a:ea typeface="ＭＳ Ｐゴシック" panose="020B0600070205080204" pitchFamily="50" charset="-128"/>
              </a:rPr>
              <a:pPr defTabSz="875629" fontAlgn="auto">
                <a:spcBef>
                  <a:spcPts val="0"/>
                </a:spcBef>
                <a:spcAft>
                  <a:spcPts val="0"/>
                </a:spcAft>
                <a:defRPr/>
              </a:pPr>
              <a:t>3</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24473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29"/>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solidFill>
              </a:defRPr>
            </a:lvl1pPr>
            <a:lvl2pPr marL="450403" indent="0" algn="ctr">
              <a:buNone/>
              <a:defRPr>
                <a:solidFill>
                  <a:schemeClr val="tx1">
                    <a:tint val="75000"/>
                  </a:schemeClr>
                </a:solidFill>
              </a:defRPr>
            </a:lvl2pPr>
            <a:lvl3pPr marL="900807" indent="0" algn="ctr">
              <a:buNone/>
              <a:defRPr>
                <a:solidFill>
                  <a:schemeClr val="tx1">
                    <a:tint val="75000"/>
                  </a:schemeClr>
                </a:solidFill>
              </a:defRPr>
            </a:lvl3pPr>
            <a:lvl4pPr marL="1351210" indent="0" algn="ctr">
              <a:buNone/>
              <a:defRPr>
                <a:solidFill>
                  <a:schemeClr val="tx1">
                    <a:tint val="75000"/>
                  </a:schemeClr>
                </a:solidFill>
              </a:defRPr>
            </a:lvl4pPr>
            <a:lvl5pPr marL="1801614" indent="0" algn="ctr">
              <a:buNone/>
              <a:defRPr>
                <a:solidFill>
                  <a:schemeClr val="tx1">
                    <a:tint val="75000"/>
                  </a:schemeClr>
                </a:solidFill>
              </a:defRPr>
            </a:lvl5pPr>
            <a:lvl6pPr marL="2252017" indent="0" algn="ctr">
              <a:buNone/>
              <a:defRPr>
                <a:solidFill>
                  <a:schemeClr val="tx1">
                    <a:tint val="75000"/>
                  </a:schemeClr>
                </a:solidFill>
              </a:defRPr>
            </a:lvl6pPr>
            <a:lvl7pPr marL="2702420" indent="0" algn="ctr">
              <a:buNone/>
              <a:defRPr>
                <a:solidFill>
                  <a:schemeClr val="tx1">
                    <a:tint val="75000"/>
                  </a:schemeClr>
                </a:solidFill>
              </a:defRPr>
            </a:lvl7pPr>
            <a:lvl8pPr marL="3152824" indent="0" algn="ctr">
              <a:buNone/>
              <a:defRPr>
                <a:solidFill>
                  <a:schemeClr val="tx1">
                    <a:tint val="75000"/>
                  </a:schemeClr>
                </a:solidFill>
              </a:defRPr>
            </a:lvl8pPr>
            <a:lvl9pPr marL="3603227"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p:txBody>
          <a:bodyPr/>
          <a:lstStyle/>
          <a:p>
            <a:pPr>
              <a:defRPr/>
            </a:pPr>
            <a:fld id="{8E230753-6832-4527-BF03-82D4D085A7C6}"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 y="6524626"/>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857" y="3284539"/>
            <a:ext cx="8072143" cy="73025"/>
          </a:xfrm>
          <a:prstGeom prst="rect">
            <a:avLst/>
          </a:prstGeom>
          <a:solidFill>
            <a:srgbClr val="0066CC"/>
          </a:solidFill>
          <a:ln w="9525">
            <a:noFill/>
            <a:miter lim="800000"/>
            <a:headEnd/>
            <a:tailEnd/>
          </a:ln>
          <a:effectLst/>
        </p:spPr>
        <p:txBody>
          <a:bodyPr wrap="none" lIns="85978" tIns="42990" rIns="85978" bIns="42990" anchor="ctr"/>
          <a:lstStyle/>
          <a:p>
            <a:pPr>
              <a:defRPr/>
            </a:pPr>
            <a:endParaRPr lang="ja-JP" altLang="en-US">
              <a:solidFill>
                <a:prstClr val="black"/>
              </a:solidFill>
            </a:endParaRPr>
          </a:p>
        </p:txBody>
      </p:sp>
      <p:pic>
        <p:nvPicPr>
          <p:cNvPr id="9" name="Picture 11"/>
          <p:cNvPicPr>
            <a:picLocks noChangeAspect="1" noChangeArrowheads="1"/>
          </p:cNvPicPr>
          <p:nvPr userDrawn="1"/>
        </p:nvPicPr>
        <p:blipFill>
          <a:blip r:embed="rId3" cstate="print"/>
          <a:srcRect/>
          <a:stretch>
            <a:fillRect/>
          </a:stretch>
        </p:blipFill>
        <p:spPr bwMode="auto">
          <a:xfrm>
            <a:off x="0" y="6051551"/>
            <a:ext cx="2300656" cy="473075"/>
          </a:xfrm>
          <a:prstGeom prst="rect">
            <a:avLst/>
          </a:prstGeom>
          <a:noFill/>
          <a:ln w="9525">
            <a:noFill/>
            <a:miter lim="800000"/>
            <a:headEnd/>
            <a:tailEnd/>
          </a:ln>
        </p:spPr>
      </p:pic>
      <p:sp>
        <p:nvSpPr>
          <p:cNvPr id="10" name="Text Box 12"/>
          <p:cNvSpPr txBox="1">
            <a:spLocks noChangeArrowheads="1"/>
          </p:cNvSpPr>
          <p:nvPr userDrawn="1"/>
        </p:nvSpPr>
        <p:spPr bwMode="auto">
          <a:xfrm>
            <a:off x="2" y="6524625"/>
            <a:ext cx="3318727" cy="253660"/>
          </a:xfrm>
          <a:prstGeom prst="rect">
            <a:avLst/>
          </a:prstGeom>
          <a:noFill/>
          <a:ln w="9525">
            <a:noFill/>
            <a:miter lim="800000"/>
            <a:headEnd/>
            <a:tailEnd/>
          </a:ln>
          <a:effectLst/>
        </p:spPr>
        <p:txBody>
          <a:bodyPr wrap="none" lIns="85978" tIns="42990" rIns="85978" bIns="42990">
            <a:spAutoFit/>
          </a:bodyPr>
          <a:lstStyle/>
          <a:p>
            <a:pPr>
              <a:defRPr/>
            </a:pPr>
            <a:r>
              <a:rPr lang="en-US" altLang="ja-JP" sz="1084" i="1">
                <a:solidFill>
                  <a:prstClr val="white"/>
                </a:solidFill>
                <a:latin typeface="Times New Roman" charset="0"/>
              </a:rPr>
              <a:t>Ministry of Land, Infrastructure, Transport and Tourism</a:t>
            </a:r>
          </a:p>
        </p:txBody>
      </p:sp>
      <p:sp>
        <p:nvSpPr>
          <p:cNvPr id="6" name="スライド番号プレースホルダ 5"/>
          <p:cNvSpPr>
            <a:spLocks noGrp="1"/>
          </p:cNvSpPr>
          <p:nvPr>
            <p:ph type="sldNum" sz="quarter" idx="12"/>
          </p:nvPr>
        </p:nvSpPr>
        <p:spPr>
          <a:xfrm>
            <a:off x="7590939" y="6508750"/>
            <a:ext cx="2311400" cy="365125"/>
          </a:xfrm>
        </p:spPr>
        <p:txBody>
          <a:bodyPr/>
          <a:lstStyle>
            <a:lvl1pPr>
              <a:defRPr sz="1576">
                <a:solidFill>
                  <a:schemeClr val="tx1"/>
                </a:solidFill>
              </a:defRPr>
            </a:lvl1pPr>
          </a:lstStyle>
          <a:p>
            <a:pPr>
              <a:defRPr/>
            </a:pPr>
            <a:fld id="{6E58DE07-F8DE-4B10-8203-191B0A50A009}" type="slidenum">
              <a:rPr lang="en-US" altLang="ja-JP" smtClean="0"/>
              <a:pPr>
                <a:defRPr/>
              </a:pPr>
              <a:t>‹#›</a:t>
            </a:fld>
            <a:endParaRPr lang="en-US" altLang="ja-JP" dirty="0"/>
          </a:p>
        </p:txBody>
      </p:sp>
    </p:spTree>
    <p:extLst>
      <p:ext uri="{BB962C8B-B14F-4D97-AF65-F5344CB8AC3E}">
        <p14:creationId xmlns:p14="http://schemas.microsoft.com/office/powerpoint/2010/main" val="292305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2446EB19-E6B6-4BFE-B1CA-21F5ABEFAA42}"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1B944D4-748F-4A94-8860-D4052738CEC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1885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9" y="274640"/>
            <a:ext cx="241286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75" y="274640"/>
            <a:ext cx="7078662"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4C1A80A4-701B-41BE-87F4-7216E5C4583C}"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F88D306-EB47-4AAA-B97C-E3D62DB42D9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792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1" y="609601"/>
            <a:ext cx="8420100" cy="1143000"/>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C98E5705-E1FE-4AF9-B02C-F8DD7E06E7A5}" type="datetime1">
              <a:rPr lang="ja-JP" altLang="en-US" smtClean="0">
                <a:solidFill>
                  <a:srgbClr val="000000"/>
                </a:solidFill>
              </a:rPr>
              <a:t>2024/3/28</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51B115-6B15-46BF-B357-33451BD832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924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4B043B86-38C5-4387-8587-592E0869FDFA}"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9301" y="6245225"/>
            <a:ext cx="2311400" cy="476250"/>
          </a:xfrm>
        </p:spPr>
        <p:txBody>
          <a:bodyPr/>
          <a:lstStyle>
            <a:lvl1pPr>
              <a:defRPr/>
            </a:lvl1pPr>
          </a:lstStyle>
          <a:p>
            <a:fld id="{1E6F5654-4822-4B79-A2C7-2FDE5796F5D2}"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77504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4187" y="213360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a:lvl1pPr>
          </a:lstStyle>
          <a:p>
            <a:fld id="{254B1129-08CD-4A7F-9A6E-188D95962F89}" type="datetime1">
              <a:rPr kumimoji="1" lang="ja-JP" altLang="en-US" smtClean="0"/>
              <a:t>2024/3/28</a:t>
            </a:fld>
            <a:endParaRPr kumimoji="1" lang="ja-JP" altLang="en-US"/>
          </a:p>
        </p:txBody>
      </p:sp>
      <p:sp>
        <p:nvSpPr>
          <p:cNvPr id="3077" name="Rectangle 5"/>
          <p:cNvSpPr>
            <a:spLocks noGrp="1" noChangeArrowheads="1"/>
          </p:cNvSpPr>
          <p:nvPr>
            <p:ph type="ftr" sz="quarter" idx="3"/>
          </p:nvPr>
        </p:nvSpPr>
        <p:spPr/>
        <p:txBody>
          <a:bodyPr/>
          <a:lstStyle>
            <a:lvl1pPr>
              <a:defRPr/>
            </a:lvl1pPr>
          </a:lstStyle>
          <a:p>
            <a:endParaRPr kumimoji="1" lang="ja-JP" altLang="en-US"/>
          </a:p>
        </p:txBody>
      </p:sp>
      <p:sp>
        <p:nvSpPr>
          <p:cNvPr id="3078" name="Rectangle 6"/>
          <p:cNvSpPr>
            <a:spLocks noGrp="1" noChangeArrowheads="1"/>
          </p:cNvSpPr>
          <p:nvPr>
            <p:ph type="sldNum" sz="quarter" idx="4"/>
          </p:nvPr>
        </p:nvSpPr>
        <p:spPr>
          <a:xfrm>
            <a:off x="7099300" y="6245225"/>
            <a:ext cx="2311400" cy="476250"/>
          </a:xfrm>
        </p:spPr>
        <p:txBody>
          <a:bodyPr/>
          <a:lstStyle>
            <a:lvl1pPr>
              <a:defRPr/>
            </a:lvl1pPr>
          </a:lstStyle>
          <a:p>
            <a:fld id="{29B6D3CF-C449-43AF-A9D0-2DFC9D708CAF}" type="slidenum">
              <a:rPr kumimoji="1" lang="ja-JP" altLang="en-US" smtClean="0"/>
              <a:pPr/>
              <a:t>‹#›</a:t>
            </a:fld>
            <a:endParaRPr kumimoji="1" lang="ja-JP" altLang="en-US"/>
          </a:p>
        </p:txBody>
      </p:sp>
      <p:pic>
        <p:nvPicPr>
          <p:cNvPr id="3079" name="Picture 7" descr="mlit_top"/>
          <p:cNvPicPr>
            <a:picLocks noChangeAspect="1" noChangeArrowheads="1"/>
          </p:cNvPicPr>
          <p:nvPr/>
        </p:nvPicPr>
        <p:blipFill>
          <a:blip r:embed="rId2" cstate="print"/>
          <a:srcRect t="62230"/>
          <a:stretch>
            <a:fillRect/>
          </a:stretch>
        </p:blipFill>
        <p:spPr bwMode="auto">
          <a:xfrm>
            <a:off x="0" y="6524626"/>
            <a:ext cx="9906000" cy="333375"/>
          </a:xfrm>
          <a:prstGeom prst="rect">
            <a:avLst/>
          </a:prstGeom>
          <a:noFill/>
        </p:spPr>
      </p:pic>
      <p:sp>
        <p:nvSpPr>
          <p:cNvPr id="3081" name="Rectangle 9"/>
          <p:cNvSpPr>
            <a:spLocks noChangeArrowheads="1"/>
          </p:cNvSpPr>
          <p:nvPr/>
        </p:nvSpPr>
        <p:spPr bwMode="auto">
          <a:xfrm>
            <a:off x="1833299" y="3284539"/>
            <a:ext cx="8072702" cy="73025"/>
          </a:xfrm>
          <a:prstGeom prst="rect">
            <a:avLst/>
          </a:prstGeom>
          <a:solidFill>
            <a:srgbClr val="0066CC"/>
          </a:solidFill>
          <a:ln w="9525">
            <a:noFill/>
            <a:miter lim="800000"/>
            <a:headEnd/>
            <a:tailEnd/>
          </a:ln>
          <a:effectLst/>
        </p:spPr>
        <p:txBody>
          <a:bodyPr wrap="none" anchor="ctr"/>
          <a:lstStyle/>
          <a:p>
            <a:endParaRPr lang="ja-JP" altLang="en-US"/>
          </a:p>
        </p:txBody>
      </p:sp>
      <p:pic>
        <p:nvPicPr>
          <p:cNvPr id="3083" name="Picture 11"/>
          <p:cNvPicPr>
            <a:picLocks noChangeAspect="1" noChangeArrowheads="1"/>
          </p:cNvPicPr>
          <p:nvPr/>
        </p:nvPicPr>
        <p:blipFill>
          <a:blip r:embed="rId3" cstate="print"/>
          <a:srcRect/>
          <a:stretch>
            <a:fillRect/>
          </a:stretch>
        </p:blipFill>
        <p:spPr bwMode="auto">
          <a:xfrm>
            <a:off x="1" y="6051551"/>
            <a:ext cx="2301081" cy="473075"/>
          </a:xfrm>
          <a:prstGeom prst="rect">
            <a:avLst/>
          </a:prstGeom>
          <a:noFill/>
          <a:ln w="9525">
            <a:noFill/>
            <a:miter lim="800000"/>
            <a:headEnd/>
            <a:tailEnd/>
          </a:ln>
          <a:effectLst/>
        </p:spPr>
      </p:pic>
      <p:sp>
        <p:nvSpPr>
          <p:cNvPr id="3084" name="Text Box 12"/>
          <p:cNvSpPr txBox="1">
            <a:spLocks noChangeArrowheads="1"/>
          </p:cNvSpPr>
          <p:nvPr/>
        </p:nvSpPr>
        <p:spPr bwMode="auto">
          <a:xfrm>
            <a:off x="1" y="6524625"/>
            <a:ext cx="3642920" cy="276999"/>
          </a:xfrm>
          <a:prstGeom prst="rect">
            <a:avLst/>
          </a:prstGeom>
          <a:noFill/>
          <a:ln w="9525">
            <a:noFill/>
            <a:miter lim="800000"/>
            <a:headEnd/>
            <a:tailEnd/>
          </a:ln>
          <a:effectLst/>
        </p:spPr>
        <p:txBody>
          <a:bodyPr wrap="none">
            <a:spAutoFit/>
          </a:bodyPr>
          <a:lstStyle/>
          <a:p>
            <a:r>
              <a:rPr lang="en-US" altLang="ja-JP" sz="1200" i="1">
                <a:solidFill>
                  <a:schemeClr val="bg1"/>
                </a:solidFill>
                <a:latin typeface="Times New Roman" pitchFamily="18" charset="0"/>
              </a:rPr>
              <a:t>Ministry of Land, Infrastructure, Transport and Tourism</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DFA82EB8-6E76-407F-9106-3E03DFC951A9}" type="datetime1">
              <a:rPr kumimoji="1" lang="ja-JP" altLang="en-US" smtClean="0"/>
              <a:t>2024/3/28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C35CDBEF-D93E-4BF5-AC41-7D3C302D0818}" type="datetime1">
              <a:rPr kumimoji="1" lang="ja-JP" altLang="en-US" smtClean="0"/>
              <a:t>2024/3/28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2BABDF67-DA0D-439E-84E6-9922A830CCBB}" type="datetime1">
              <a:rPr kumimoji="1" lang="ja-JP" altLang="en-US" smtClean="0"/>
              <a:t>2024/3/28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E5059947-C0FC-4D28-8E85-792DD42A14AE}" type="datetime1">
              <a:rPr kumimoji="1" lang="ja-JP" altLang="en-US" smtClean="0"/>
              <a:t>2024/3/28</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4CC28AB1-E7D6-4043-9604-8E0C9065EE4C}" type="datetime1">
              <a:rPr kumimoji="1" lang="ja-JP" altLang="en-US" smtClean="0"/>
              <a:t>2024/3/28</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0DCDFD4D-56C8-4B87-8F0C-DA021E19C829}"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1576">
                <a:solidFill>
                  <a:schemeClr val="tx1"/>
                </a:solidFill>
              </a:defRPr>
            </a:lvl1pPr>
          </a:lstStyle>
          <a:p>
            <a:pPr>
              <a:defRPr/>
            </a:pPr>
            <a:fld id="{15B1B617-50A7-4F2C-A396-1FC9CFBEF28E}" type="slidenum">
              <a:rPr lang="en-US" altLang="ja-JP" smtClean="0"/>
              <a:pPr>
                <a:defRPr/>
              </a:pPr>
              <a:t>‹#›</a:t>
            </a:fld>
            <a:endParaRPr lang="en-US" altLang="ja-JP" dirty="0"/>
          </a:p>
        </p:txBody>
      </p:sp>
    </p:spTree>
    <p:extLst>
      <p:ext uri="{BB962C8B-B14F-4D97-AF65-F5344CB8AC3E}">
        <p14:creationId xmlns:p14="http://schemas.microsoft.com/office/powerpoint/2010/main" val="4180930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2ED6F9F0-4563-4B06-994B-9E5518A8D39D}" type="datetime1">
              <a:rPr kumimoji="1" lang="ja-JP" altLang="en-US" smtClean="0"/>
              <a:t>2024/3/28</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2BBC3B8D-5D0C-4C37-8A65-7CA87DA43DB2}" type="datetime1">
              <a:rPr kumimoji="1" lang="ja-JP" altLang="en-US" smtClean="0"/>
              <a:t>2024/3/28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BF8F5F81-A8B5-42C1-BB9C-00A6214B91E2}" type="datetime1">
              <a:rPr kumimoji="1" lang="ja-JP" altLang="en-US" smtClean="0"/>
              <a:t>2024/3/28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A2BFD3C-48A0-40B4-8401-F64475992C89}" type="datetime1">
              <a:rPr kumimoji="1" lang="ja-JP" altLang="en-US" smtClean="0"/>
              <a:t>2024/3/28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E347CFF4-C7BC-453F-B226-49FC08262D6F}" type="datetime1">
              <a:rPr kumimoji="1" lang="ja-JP" altLang="en-US" smtClean="0"/>
              <a:t>2024/3/28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4"/>
            <a:ext cx="8420100" cy="1362075"/>
          </a:xfrm>
        </p:spPr>
        <p:txBody>
          <a:bodyPr anchor="t"/>
          <a:lstStyle>
            <a:lvl1pPr algn="l">
              <a:defRPr sz="3941"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4"/>
            <a:ext cx="8420100" cy="1500187"/>
          </a:xfrm>
        </p:spPr>
        <p:txBody>
          <a:bodyPr anchor="b"/>
          <a:lstStyle>
            <a:lvl1pPr marL="0" indent="0">
              <a:buNone/>
              <a:defRPr sz="1970">
                <a:solidFill>
                  <a:schemeClr val="tx1">
                    <a:tint val="75000"/>
                  </a:schemeClr>
                </a:solidFill>
              </a:defRPr>
            </a:lvl1pPr>
            <a:lvl2pPr marL="450403" indent="0">
              <a:buNone/>
              <a:defRPr sz="1773">
                <a:solidFill>
                  <a:schemeClr val="tx1">
                    <a:tint val="75000"/>
                  </a:schemeClr>
                </a:solidFill>
              </a:defRPr>
            </a:lvl2pPr>
            <a:lvl3pPr marL="900807" indent="0">
              <a:buNone/>
              <a:defRPr sz="1576">
                <a:solidFill>
                  <a:schemeClr val="tx1">
                    <a:tint val="75000"/>
                  </a:schemeClr>
                </a:solidFill>
              </a:defRPr>
            </a:lvl3pPr>
            <a:lvl4pPr marL="1351210" indent="0">
              <a:buNone/>
              <a:defRPr sz="1379">
                <a:solidFill>
                  <a:schemeClr val="tx1">
                    <a:tint val="75000"/>
                  </a:schemeClr>
                </a:solidFill>
              </a:defRPr>
            </a:lvl4pPr>
            <a:lvl5pPr marL="1801614" indent="0">
              <a:buNone/>
              <a:defRPr sz="1379">
                <a:solidFill>
                  <a:schemeClr val="tx1">
                    <a:tint val="75000"/>
                  </a:schemeClr>
                </a:solidFill>
              </a:defRPr>
            </a:lvl5pPr>
            <a:lvl6pPr marL="2252017" indent="0">
              <a:buNone/>
              <a:defRPr sz="1379">
                <a:solidFill>
                  <a:schemeClr val="tx1">
                    <a:tint val="75000"/>
                  </a:schemeClr>
                </a:solidFill>
              </a:defRPr>
            </a:lvl6pPr>
            <a:lvl7pPr marL="2702420" indent="0">
              <a:buNone/>
              <a:defRPr sz="1379">
                <a:solidFill>
                  <a:schemeClr val="tx1">
                    <a:tint val="75000"/>
                  </a:schemeClr>
                </a:solidFill>
              </a:defRPr>
            </a:lvl7pPr>
            <a:lvl8pPr marL="3152824" indent="0">
              <a:buNone/>
              <a:defRPr sz="1379">
                <a:solidFill>
                  <a:schemeClr val="tx1">
                    <a:tint val="75000"/>
                  </a:schemeClr>
                </a:solidFill>
              </a:defRPr>
            </a:lvl8pPr>
            <a:lvl9pPr marL="3603227" indent="0">
              <a:buNone/>
              <a:defRPr sz="1379">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fld id="{9D3B15DA-42EC-4062-B0E2-C11F2D489546}"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98F260A-3F59-4DA7-88EC-1C33D14A58F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5735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575" y="1600204"/>
            <a:ext cx="4744907" cy="4525963"/>
          </a:xfrm>
        </p:spPr>
        <p:txBody>
          <a:bodyPr/>
          <a:lstStyle>
            <a:lvl1pPr>
              <a:defRPr sz="2758"/>
            </a:lvl1pPr>
            <a:lvl2pPr>
              <a:defRPr sz="2365"/>
            </a:lvl2pPr>
            <a:lvl3pPr>
              <a:defRPr sz="1970"/>
            </a:lvl3pPr>
            <a:lvl4pPr>
              <a:defRPr sz="1773"/>
            </a:lvl4pPr>
            <a:lvl5pPr>
              <a:defRPr sz="1773"/>
            </a:lvl5pPr>
            <a:lvl6pPr>
              <a:defRPr sz="1773"/>
            </a:lvl6pPr>
            <a:lvl7pPr>
              <a:defRPr sz="1773"/>
            </a:lvl7pPr>
            <a:lvl8pPr>
              <a:defRPr sz="1773"/>
            </a:lvl8pPr>
            <a:lvl9pPr>
              <a:defRPr sz="177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6582" y="1600204"/>
            <a:ext cx="4746625" cy="4525963"/>
          </a:xfrm>
        </p:spPr>
        <p:txBody>
          <a:bodyPr/>
          <a:lstStyle>
            <a:lvl1pPr>
              <a:defRPr sz="2758"/>
            </a:lvl1pPr>
            <a:lvl2pPr>
              <a:defRPr sz="2365"/>
            </a:lvl2pPr>
            <a:lvl3pPr>
              <a:defRPr sz="1970"/>
            </a:lvl3pPr>
            <a:lvl4pPr>
              <a:defRPr sz="1773"/>
            </a:lvl4pPr>
            <a:lvl5pPr>
              <a:defRPr sz="1773"/>
            </a:lvl5pPr>
            <a:lvl6pPr>
              <a:defRPr sz="1773"/>
            </a:lvl6pPr>
            <a:lvl7pPr>
              <a:defRPr sz="1773"/>
            </a:lvl7pPr>
            <a:lvl8pPr>
              <a:defRPr sz="1773"/>
            </a:lvl8pPr>
            <a:lvl9pPr>
              <a:defRPr sz="177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fld id="{D25952E6-D67C-4775-8475-7AA12803AB94}"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8461793-ECC4-4787-A335-323D98864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7125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9"/>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3" y="1535113"/>
            <a:ext cx="4376870" cy="639762"/>
          </a:xfrm>
        </p:spPr>
        <p:txBody>
          <a:bodyPr anchor="b"/>
          <a:lstStyle>
            <a:lvl1pPr marL="0" indent="0">
              <a:buNone/>
              <a:defRPr sz="2365" b="1"/>
            </a:lvl1pPr>
            <a:lvl2pPr marL="450403" indent="0">
              <a:buNone/>
              <a:defRPr sz="1970" b="1"/>
            </a:lvl2pPr>
            <a:lvl3pPr marL="900807" indent="0">
              <a:buNone/>
              <a:defRPr sz="1773" b="1"/>
            </a:lvl3pPr>
            <a:lvl4pPr marL="1351210" indent="0">
              <a:buNone/>
              <a:defRPr sz="1576" b="1"/>
            </a:lvl4pPr>
            <a:lvl5pPr marL="1801614" indent="0">
              <a:buNone/>
              <a:defRPr sz="1576" b="1"/>
            </a:lvl5pPr>
            <a:lvl6pPr marL="2252017" indent="0">
              <a:buNone/>
              <a:defRPr sz="1576" b="1"/>
            </a:lvl6pPr>
            <a:lvl7pPr marL="2702420" indent="0">
              <a:buNone/>
              <a:defRPr sz="1576" b="1"/>
            </a:lvl7pPr>
            <a:lvl8pPr marL="3152824" indent="0">
              <a:buNone/>
              <a:defRPr sz="1576" b="1"/>
            </a:lvl8pPr>
            <a:lvl9pPr marL="3603227" indent="0">
              <a:buNone/>
              <a:defRPr sz="1576"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3" y="2174876"/>
            <a:ext cx="4376870" cy="3951288"/>
          </a:xfrm>
        </p:spPr>
        <p:txBody>
          <a:bodyPr/>
          <a:lstStyle>
            <a:lvl1pPr>
              <a:defRPr sz="2365"/>
            </a:lvl1pPr>
            <a:lvl2pPr>
              <a:defRPr sz="1970"/>
            </a:lvl2pPr>
            <a:lvl3pPr>
              <a:defRPr sz="1773"/>
            </a:lvl3pPr>
            <a:lvl4pPr>
              <a:defRPr sz="1576"/>
            </a:lvl4pPr>
            <a:lvl5pPr>
              <a:defRPr sz="1576"/>
            </a:lvl5pPr>
            <a:lvl6pPr>
              <a:defRPr sz="1576"/>
            </a:lvl6pPr>
            <a:lvl7pPr>
              <a:defRPr sz="1576"/>
            </a:lvl7pPr>
            <a:lvl8pPr>
              <a:defRPr sz="1576"/>
            </a:lvl8pPr>
            <a:lvl9pPr>
              <a:defRPr sz="157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365" b="1"/>
            </a:lvl1pPr>
            <a:lvl2pPr marL="450403" indent="0">
              <a:buNone/>
              <a:defRPr sz="1970" b="1"/>
            </a:lvl2pPr>
            <a:lvl3pPr marL="900807" indent="0">
              <a:buNone/>
              <a:defRPr sz="1773" b="1"/>
            </a:lvl3pPr>
            <a:lvl4pPr marL="1351210" indent="0">
              <a:buNone/>
              <a:defRPr sz="1576" b="1"/>
            </a:lvl4pPr>
            <a:lvl5pPr marL="1801614" indent="0">
              <a:buNone/>
              <a:defRPr sz="1576" b="1"/>
            </a:lvl5pPr>
            <a:lvl6pPr marL="2252017" indent="0">
              <a:buNone/>
              <a:defRPr sz="1576" b="1"/>
            </a:lvl6pPr>
            <a:lvl7pPr marL="2702420" indent="0">
              <a:buNone/>
              <a:defRPr sz="1576" b="1"/>
            </a:lvl7pPr>
            <a:lvl8pPr marL="3152824" indent="0">
              <a:buNone/>
              <a:defRPr sz="1576" b="1"/>
            </a:lvl8pPr>
            <a:lvl9pPr marL="3603227" indent="0">
              <a:buNone/>
              <a:defRPr sz="1576"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2" y="2174876"/>
            <a:ext cx="4378590" cy="3951288"/>
          </a:xfrm>
        </p:spPr>
        <p:txBody>
          <a:bodyPr/>
          <a:lstStyle>
            <a:lvl1pPr>
              <a:defRPr sz="2365"/>
            </a:lvl1pPr>
            <a:lvl2pPr>
              <a:defRPr sz="1970"/>
            </a:lvl2pPr>
            <a:lvl3pPr>
              <a:defRPr sz="1773"/>
            </a:lvl3pPr>
            <a:lvl4pPr>
              <a:defRPr sz="1576"/>
            </a:lvl4pPr>
            <a:lvl5pPr>
              <a:defRPr sz="1576"/>
            </a:lvl5pPr>
            <a:lvl6pPr>
              <a:defRPr sz="1576"/>
            </a:lvl6pPr>
            <a:lvl7pPr>
              <a:defRPr sz="1576"/>
            </a:lvl7pPr>
            <a:lvl8pPr>
              <a:defRPr sz="1576"/>
            </a:lvl8pPr>
            <a:lvl9pPr>
              <a:defRPr sz="157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fld id="{67691580-2CF9-47DE-BF28-5E95F9F8224C}"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B9CABB1E-BCBD-4F31-B726-1573E7163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480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fld id="{FC6F7930-10D1-4540-BD93-AB1C15DF6116}"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20CACE3C-0C5C-4F58-AD2C-39B571D711E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4689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272330CD-63E2-4CBD-B0EA-30FEE1EE516D}"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490DF1FD-3B80-4A72-847A-3CF2F7B0AB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8643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7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2"/>
            <a:ext cx="5537729" cy="5853113"/>
          </a:xfrm>
        </p:spPr>
        <p:txBody>
          <a:bodyPr/>
          <a:lstStyle>
            <a:lvl1pPr>
              <a:defRPr sz="3152"/>
            </a:lvl1pPr>
            <a:lvl2pPr>
              <a:defRPr sz="2758"/>
            </a:lvl2pPr>
            <a:lvl3pPr>
              <a:defRPr sz="2365"/>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79"/>
            </a:lvl1pPr>
            <a:lvl2pPr marL="450403" indent="0">
              <a:buNone/>
              <a:defRPr sz="1182"/>
            </a:lvl2pPr>
            <a:lvl3pPr marL="900807" indent="0">
              <a:buNone/>
              <a:defRPr sz="985"/>
            </a:lvl3pPr>
            <a:lvl4pPr marL="1351210" indent="0">
              <a:buNone/>
              <a:defRPr sz="887"/>
            </a:lvl4pPr>
            <a:lvl5pPr marL="1801614" indent="0">
              <a:buNone/>
              <a:defRPr sz="887"/>
            </a:lvl5pPr>
            <a:lvl6pPr marL="2252017" indent="0">
              <a:buNone/>
              <a:defRPr sz="887"/>
            </a:lvl6pPr>
            <a:lvl7pPr marL="2702420" indent="0">
              <a:buNone/>
              <a:defRPr sz="887"/>
            </a:lvl7pPr>
            <a:lvl8pPr marL="3152824" indent="0">
              <a:buNone/>
              <a:defRPr sz="887"/>
            </a:lvl8pPr>
            <a:lvl9pPr marL="3603227" indent="0">
              <a:buNone/>
              <a:defRPr sz="88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70F13A2F-FCF1-4E9C-8EFD-6259854539EE}"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39B8A139-1B1C-49CE-A75B-3A8B44AA5FA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1222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1970" b="1"/>
            </a:lvl1pPr>
          </a:lstStyle>
          <a:p>
            <a:r>
              <a:rPr kumimoji="1" lang="ja-JP" altLang="en-US"/>
              <a:t>マスタ タイトルの書式設定</a:t>
            </a:r>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152"/>
            </a:lvl1pPr>
            <a:lvl2pPr marL="450403" indent="0">
              <a:buNone/>
              <a:defRPr sz="2758"/>
            </a:lvl2pPr>
            <a:lvl3pPr marL="900807" indent="0">
              <a:buNone/>
              <a:defRPr sz="2365"/>
            </a:lvl3pPr>
            <a:lvl4pPr marL="1351210" indent="0">
              <a:buNone/>
              <a:defRPr sz="1970"/>
            </a:lvl4pPr>
            <a:lvl5pPr marL="1801614" indent="0">
              <a:buNone/>
              <a:defRPr sz="1970"/>
            </a:lvl5pPr>
            <a:lvl6pPr marL="2252017" indent="0">
              <a:buNone/>
              <a:defRPr sz="1970"/>
            </a:lvl6pPr>
            <a:lvl7pPr marL="2702420" indent="0">
              <a:buNone/>
              <a:defRPr sz="1970"/>
            </a:lvl7pPr>
            <a:lvl8pPr marL="3152824" indent="0">
              <a:buNone/>
              <a:defRPr sz="1970"/>
            </a:lvl8pPr>
            <a:lvl9pPr marL="3603227" indent="0">
              <a:buNone/>
              <a:defRPr sz="197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379"/>
            </a:lvl1pPr>
            <a:lvl2pPr marL="450403" indent="0">
              <a:buNone/>
              <a:defRPr sz="1182"/>
            </a:lvl2pPr>
            <a:lvl3pPr marL="900807" indent="0">
              <a:buNone/>
              <a:defRPr sz="985"/>
            </a:lvl3pPr>
            <a:lvl4pPr marL="1351210" indent="0">
              <a:buNone/>
              <a:defRPr sz="887"/>
            </a:lvl4pPr>
            <a:lvl5pPr marL="1801614" indent="0">
              <a:buNone/>
              <a:defRPr sz="887"/>
            </a:lvl5pPr>
            <a:lvl6pPr marL="2252017" indent="0">
              <a:buNone/>
              <a:defRPr sz="887"/>
            </a:lvl6pPr>
            <a:lvl7pPr marL="2702420" indent="0">
              <a:buNone/>
              <a:defRPr sz="887"/>
            </a:lvl7pPr>
            <a:lvl8pPr marL="3152824" indent="0">
              <a:buNone/>
              <a:defRPr sz="887"/>
            </a:lvl8pPr>
            <a:lvl9pPr marL="3603227" indent="0">
              <a:buNone/>
              <a:defRPr sz="88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EEDF45A9-8010-4B3A-B8E9-368BCDA0910E}"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2158FE0-898B-4AC2-881C-E4091CE858A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9938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299" y="6356354"/>
            <a:ext cx="2311400" cy="365125"/>
          </a:xfrm>
          <a:prstGeom prst="rect">
            <a:avLst/>
          </a:prstGeom>
        </p:spPr>
        <p:txBody>
          <a:bodyPr vert="horz" lIns="91440" tIns="45720" rIns="91440" bIns="45720" rtlCol="0" anchor="ctr"/>
          <a:lstStyle>
            <a:lvl1pPr algn="l">
              <a:defRPr sz="1182">
                <a:solidFill>
                  <a:schemeClr val="tx1">
                    <a:tint val="75000"/>
                  </a:schemeClr>
                </a:solidFill>
              </a:defRPr>
            </a:lvl1pPr>
          </a:lstStyle>
          <a:p>
            <a:pPr>
              <a:defRPr/>
            </a:pPr>
            <a:fld id="{4CC9C07D-8EC9-4DC6-AAD2-48272FEDEBD1}" type="datetime1">
              <a:rPr lang="ja-JP" altLang="en-US" smtClean="0">
                <a:solidFill>
                  <a:prstClr val="black">
                    <a:tint val="75000"/>
                  </a:prstClr>
                </a:solidFill>
              </a:rPr>
              <a:t>2024/3/28</a:t>
            </a:fld>
            <a:endParaRPr lang="en-US" altLang="ja-JP">
              <a:solidFill>
                <a:prstClr val="black">
                  <a:tint val="75000"/>
                </a:prstClr>
              </a:solidFill>
            </a:endParaRPr>
          </a:p>
        </p:txBody>
      </p:sp>
      <p:sp>
        <p:nvSpPr>
          <p:cNvPr id="5" name="フッター プレースホルダ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182">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4"/>
          </p:nvPr>
        </p:nvSpPr>
        <p:spPr>
          <a:xfrm>
            <a:off x="7594600" y="6492876"/>
            <a:ext cx="2311400" cy="365125"/>
          </a:xfrm>
          <a:prstGeom prst="rect">
            <a:avLst/>
          </a:prstGeom>
        </p:spPr>
        <p:txBody>
          <a:bodyPr vert="horz" lIns="91440" tIns="45720" rIns="91440" bIns="45720" rtlCol="0" anchor="ctr"/>
          <a:lstStyle>
            <a:lvl1pPr algn="r">
              <a:defRPr sz="1576">
                <a:solidFill>
                  <a:schemeClr val="tx1"/>
                </a:solidFill>
              </a:defRPr>
            </a:lvl1pPr>
          </a:lstStyle>
          <a:p>
            <a:pPr>
              <a:defRPr/>
            </a:pPr>
            <a:fld id="{E786FA0B-B174-4657-9347-2E94F3558E59}" type="slidenum">
              <a:rPr lang="en-US" altLang="ja-JP" smtClean="0"/>
              <a:pPr>
                <a:defRPr/>
              </a:pPr>
              <a:t>‹#›</a:t>
            </a:fld>
            <a:endParaRPr lang="en-US" altLang="ja-JP" dirty="0"/>
          </a:p>
        </p:txBody>
      </p:sp>
    </p:spTree>
    <p:extLst>
      <p:ext uri="{BB962C8B-B14F-4D97-AF65-F5344CB8AC3E}">
        <p14:creationId xmlns:p14="http://schemas.microsoft.com/office/powerpoint/2010/main" val="2831076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00807" rtl="0" eaLnBrk="1" latinLnBrk="0" hangingPunct="1">
        <a:spcBef>
          <a:spcPct val="0"/>
        </a:spcBef>
        <a:buNone/>
        <a:defRPr kumimoji="1" sz="4335" kern="1200">
          <a:solidFill>
            <a:schemeClr val="tx1"/>
          </a:solidFill>
          <a:latin typeface="+mj-lt"/>
          <a:ea typeface="+mj-ea"/>
          <a:cs typeface="+mj-cs"/>
        </a:defRPr>
      </a:lvl1pPr>
    </p:titleStyle>
    <p:bodyStyle>
      <a:lvl1pPr marL="337802" indent="-337802" algn="l" defTabSz="900807" rtl="0" eaLnBrk="1" latinLnBrk="0" hangingPunct="1">
        <a:spcBef>
          <a:spcPct val="20000"/>
        </a:spcBef>
        <a:buFont typeface="Arial" pitchFamily="34" charset="0"/>
        <a:buChar char="•"/>
        <a:defRPr kumimoji="1" sz="3152" kern="1200">
          <a:solidFill>
            <a:schemeClr val="tx1"/>
          </a:solidFill>
          <a:latin typeface="+mn-lt"/>
          <a:ea typeface="+mn-ea"/>
          <a:cs typeface="+mn-cs"/>
        </a:defRPr>
      </a:lvl1pPr>
      <a:lvl2pPr marL="731906" indent="-281502" algn="l" defTabSz="900807" rtl="0" eaLnBrk="1" latinLnBrk="0" hangingPunct="1">
        <a:spcBef>
          <a:spcPct val="20000"/>
        </a:spcBef>
        <a:buFont typeface="Arial" pitchFamily="34" charset="0"/>
        <a:buChar char="–"/>
        <a:defRPr kumimoji="1" sz="2758" kern="1200">
          <a:solidFill>
            <a:schemeClr val="tx1"/>
          </a:solidFill>
          <a:latin typeface="+mn-lt"/>
          <a:ea typeface="+mn-ea"/>
          <a:cs typeface="+mn-cs"/>
        </a:defRPr>
      </a:lvl2pPr>
      <a:lvl3pPr marL="1126009" indent="-225202" algn="l" defTabSz="900807" rtl="0" eaLnBrk="1" latinLnBrk="0" hangingPunct="1">
        <a:spcBef>
          <a:spcPct val="20000"/>
        </a:spcBef>
        <a:buFont typeface="Arial" pitchFamily="34" charset="0"/>
        <a:buChar char="•"/>
        <a:defRPr kumimoji="1" sz="2365" kern="1200">
          <a:solidFill>
            <a:schemeClr val="tx1"/>
          </a:solidFill>
          <a:latin typeface="+mn-lt"/>
          <a:ea typeface="+mn-ea"/>
          <a:cs typeface="+mn-cs"/>
        </a:defRPr>
      </a:lvl3pPr>
      <a:lvl4pPr marL="1576412"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4pPr>
      <a:lvl5pPr marL="2026816"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5pPr>
      <a:lvl6pPr marL="2477219"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6pPr>
      <a:lvl7pPr marL="2927623"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7pPr>
      <a:lvl8pPr marL="3378026"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8pPr>
      <a:lvl9pPr marL="3828429"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9pPr>
    </p:bodyStyle>
    <p:otherStyle>
      <a:defPPr>
        <a:defRPr lang="ja-JP"/>
      </a:defPPr>
      <a:lvl1pPr marL="0" algn="l" defTabSz="900807" rtl="0" eaLnBrk="1" latinLnBrk="0" hangingPunct="1">
        <a:defRPr kumimoji="1" sz="1773" kern="1200">
          <a:solidFill>
            <a:schemeClr val="tx1"/>
          </a:solidFill>
          <a:latin typeface="+mn-lt"/>
          <a:ea typeface="+mn-ea"/>
          <a:cs typeface="+mn-cs"/>
        </a:defRPr>
      </a:lvl1pPr>
      <a:lvl2pPr marL="450403" algn="l" defTabSz="900807" rtl="0" eaLnBrk="1" latinLnBrk="0" hangingPunct="1">
        <a:defRPr kumimoji="1" sz="1773" kern="1200">
          <a:solidFill>
            <a:schemeClr val="tx1"/>
          </a:solidFill>
          <a:latin typeface="+mn-lt"/>
          <a:ea typeface="+mn-ea"/>
          <a:cs typeface="+mn-cs"/>
        </a:defRPr>
      </a:lvl2pPr>
      <a:lvl3pPr marL="900807" algn="l" defTabSz="900807" rtl="0" eaLnBrk="1" latinLnBrk="0" hangingPunct="1">
        <a:defRPr kumimoji="1" sz="1773" kern="1200">
          <a:solidFill>
            <a:schemeClr val="tx1"/>
          </a:solidFill>
          <a:latin typeface="+mn-lt"/>
          <a:ea typeface="+mn-ea"/>
          <a:cs typeface="+mn-cs"/>
        </a:defRPr>
      </a:lvl3pPr>
      <a:lvl4pPr marL="1351210" algn="l" defTabSz="900807" rtl="0" eaLnBrk="1" latinLnBrk="0" hangingPunct="1">
        <a:defRPr kumimoji="1" sz="1773" kern="1200">
          <a:solidFill>
            <a:schemeClr val="tx1"/>
          </a:solidFill>
          <a:latin typeface="+mn-lt"/>
          <a:ea typeface="+mn-ea"/>
          <a:cs typeface="+mn-cs"/>
        </a:defRPr>
      </a:lvl4pPr>
      <a:lvl5pPr marL="1801614" algn="l" defTabSz="900807" rtl="0" eaLnBrk="1" latinLnBrk="0" hangingPunct="1">
        <a:defRPr kumimoji="1" sz="1773" kern="1200">
          <a:solidFill>
            <a:schemeClr val="tx1"/>
          </a:solidFill>
          <a:latin typeface="+mn-lt"/>
          <a:ea typeface="+mn-ea"/>
          <a:cs typeface="+mn-cs"/>
        </a:defRPr>
      </a:lvl5pPr>
      <a:lvl6pPr marL="2252017" algn="l" defTabSz="900807" rtl="0" eaLnBrk="1" latinLnBrk="0" hangingPunct="1">
        <a:defRPr kumimoji="1" sz="1773" kern="1200">
          <a:solidFill>
            <a:schemeClr val="tx1"/>
          </a:solidFill>
          <a:latin typeface="+mn-lt"/>
          <a:ea typeface="+mn-ea"/>
          <a:cs typeface="+mn-cs"/>
        </a:defRPr>
      </a:lvl6pPr>
      <a:lvl7pPr marL="2702420" algn="l" defTabSz="900807" rtl="0" eaLnBrk="1" latinLnBrk="0" hangingPunct="1">
        <a:defRPr kumimoji="1" sz="1773" kern="1200">
          <a:solidFill>
            <a:schemeClr val="tx1"/>
          </a:solidFill>
          <a:latin typeface="+mn-lt"/>
          <a:ea typeface="+mn-ea"/>
          <a:cs typeface="+mn-cs"/>
        </a:defRPr>
      </a:lvl7pPr>
      <a:lvl8pPr marL="3152824" algn="l" defTabSz="900807" rtl="0" eaLnBrk="1" latinLnBrk="0" hangingPunct="1">
        <a:defRPr kumimoji="1" sz="1773" kern="1200">
          <a:solidFill>
            <a:schemeClr val="tx1"/>
          </a:solidFill>
          <a:latin typeface="+mn-lt"/>
          <a:ea typeface="+mn-ea"/>
          <a:cs typeface="+mn-cs"/>
        </a:defRPr>
      </a:lvl8pPr>
      <a:lvl9pPr marL="3603227" algn="l" defTabSz="900807" rtl="0" eaLnBrk="1" latinLnBrk="0" hangingPunct="1">
        <a:defRPr kumimoji="1" sz="17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ED42678-E297-4DBA-B927-AAB04C9939D2}" type="datetime1">
              <a:rPr kumimoji="1" lang="ja-JP" altLang="en-US" smtClean="0"/>
              <a:t>2024/3/28</a:t>
            </a:fld>
            <a:endParaRPr kumimoji="1"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9B6D3CF-C449-43AF-A9D0-2DFC9D708CAF}" type="slidenum">
              <a:rPr kumimoji="1" lang="ja-JP" altLang="en-US" smtClean="0"/>
              <a:pPr/>
              <a:t>‹#›</a:t>
            </a:fld>
            <a:endParaRPr kumimoji="1" lang="ja-JP" altLang="en-US"/>
          </a:p>
        </p:txBody>
      </p:sp>
      <p:grpSp>
        <p:nvGrpSpPr>
          <p:cNvPr id="2" name="Group 18"/>
          <p:cNvGrpSpPr>
            <a:grpSpLocks/>
          </p:cNvGrpSpPr>
          <p:nvPr/>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4919"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997396" y="2130429"/>
            <a:ext cx="8420100" cy="1470025"/>
          </a:xfrm>
        </p:spPr>
        <p:txBody>
          <a:bodyPr>
            <a:normAutofit/>
          </a:bodyPr>
          <a:lstStyle/>
          <a:p>
            <a:r>
              <a:rPr lang="ja-JP" altLang="en-US" dirty="0"/>
              <a:t>宅地耐震化推進事業の概要</a:t>
            </a:r>
            <a:endParaRPr lang="ja-JP" altLang="en-US" sz="2800" dirty="0"/>
          </a:p>
        </p:txBody>
      </p:sp>
      <p:sp>
        <p:nvSpPr>
          <p:cNvPr id="3" name="サブタイトル 2"/>
          <p:cNvSpPr>
            <a:spLocks noGrp="1"/>
          </p:cNvSpPr>
          <p:nvPr>
            <p:ph type="subTitle" idx="1"/>
          </p:nvPr>
        </p:nvSpPr>
        <p:spPr/>
        <p:txBody>
          <a:bodyPr>
            <a:normAutofit/>
          </a:bodyPr>
          <a:lstStyle/>
          <a:p>
            <a:pPr>
              <a:defRPr/>
            </a:pPr>
            <a:r>
              <a:rPr lang="ja-JP" altLang="en-US" sz="2758" dirty="0">
                <a:solidFill>
                  <a:schemeClr val="tx1"/>
                </a:solidFill>
              </a:rPr>
              <a:t>国土交通省 都市局 都市安全課</a:t>
            </a:r>
            <a:endParaRPr lang="en-US" altLang="ja-JP" sz="2758" dirty="0">
              <a:solidFill>
                <a:schemeClr val="tx1"/>
              </a:solidFill>
            </a:endParaRPr>
          </a:p>
          <a:p>
            <a:pPr>
              <a:defRPr/>
            </a:pPr>
            <a:r>
              <a:rPr lang="ja-JP" altLang="en-US" sz="2758" dirty="0"/>
              <a:t>令和６</a:t>
            </a:r>
            <a:r>
              <a:rPr lang="ja-JP" altLang="en-US" sz="2758" dirty="0">
                <a:solidFill>
                  <a:schemeClr val="tx1"/>
                </a:solidFill>
              </a:rPr>
              <a:t>年４月更新</a:t>
            </a:r>
          </a:p>
        </p:txBody>
      </p:sp>
    </p:spTree>
    <p:extLst>
      <p:ext uri="{BB962C8B-B14F-4D97-AF65-F5344CB8AC3E}">
        <p14:creationId xmlns:p14="http://schemas.microsoft.com/office/powerpoint/2010/main" val="220408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11886" y="0"/>
            <a:ext cx="869301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kern="0" dirty="0"/>
              <a:t>宅地耐震化推進事業の概要</a:t>
            </a:r>
          </a:p>
        </p:txBody>
      </p:sp>
      <p:sp>
        <p:nvSpPr>
          <p:cNvPr id="99" name="角丸四角形 44"/>
          <p:cNvSpPr/>
          <p:nvPr/>
        </p:nvSpPr>
        <p:spPr>
          <a:xfrm>
            <a:off x="41287" y="596563"/>
            <a:ext cx="9801178" cy="1613258"/>
          </a:xfrm>
          <a:prstGeom prst="roundRect">
            <a:avLst>
              <a:gd name="adj" fmla="val 3799"/>
            </a:avLst>
          </a:prstGeom>
          <a:solidFill>
            <a:srgbClr val="EAF5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02" name="角丸四角形 45"/>
          <p:cNvSpPr/>
          <p:nvPr/>
        </p:nvSpPr>
        <p:spPr>
          <a:xfrm>
            <a:off x="120607" y="656665"/>
            <a:ext cx="5059138" cy="1498617"/>
          </a:xfrm>
          <a:prstGeom prst="roundRect">
            <a:avLst>
              <a:gd name="adj" fmla="val 58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03" name="Rectangle 46"/>
          <p:cNvSpPr>
            <a:spLocks noChangeArrowheads="1"/>
          </p:cNvSpPr>
          <p:nvPr/>
        </p:nvSpPr>
        <p:spPr>
          <a:xfrm>
            <a:off x="3125385" y="1290672"/>
            <a:ext cx="1520296" cy="90487"/>
          </a:xfrm>
          <a:prstGeom prst="rect">
            <a:avLst/>
          </a:prstGeom>
          <a:solidFill>
            <a:schemeClr val="bg1">
              <a:alpha val="50195"/>
            </a:schemeClr>
          </a:solidFill>
          <a:ln w="9525">
            <a:noFill/>
            <a:miter lim="800000"/>
            <a:headEnd/>
            <a:tailEnd/>
          </a:ln>
        </p:spPr>
        <p:txBody>
          <a:bodyPr wrap="none" anchor="ctr"/>
          <a:lstStyle/>
          <a:p>
            <a:endParaRPr lang="ja-JP" altLang="en-US">
              <a:solidFill>
                <a:srgbClr val="000000"/>
              </a:solidFill>
              <a:ea typeface="ＭＳ Ｐゴシック" charset="-128"/>
            </a:endParaRPr>
          </a:p>
        </p:txBody>
      </p:sp>
      <p:pic>
        <p:nvPicPr>
          <p:cNvPr id="104" name="Picture 47"/>
          <p:cNvPicPr>
            <a:picLocks noChangeAspect="1" noChangeArrowheads="1"/>
          </p:cNvPicPr>
          <p:nvPr/>
        </p:nvPicPr>
        <p:blipFill>
          <a:blip r:embed="rId3"/>
          <a:srcRect l="8250" t="30193" r="33292" b="10339"/>
          <a:stretch>
            <a:fillRect/>
          </a:stretch>
        </p:blipFill>
        <p:spPr>
          <a:xfrm>
            <a:off x="5281629" y="694566"/>
            <a:ext cx="1407994" cy="1260000"/>
          </a:xfrm>
          <a:prstGeom prst="rect">
            <a:avLst/>
          </a:prstGeom>
          <a:noFill/>
          <a:ln w="9525">
            <a:noFill/>
            <a:miter lim="800000"/>
            <a:headEnd/>
            <a:tailEnd/>
          </a:ln>
        </p:spPr>
      </p:pic>
      <p:pic>
        <p:nvPicPr>
          <p:cNvPr id="105" name="Picture 48"/>
          <p:cNvPicPr>
            <a:picLocks noChangeAspect="1" noChangeArrowheads="1"/>
          </p:cNvPicPr>
          <p:nvPr/>
        </p:nvPicPr>
        <p:blipFill>
          <a:blip r:embed="rId4"/>
          <a:srcRect l="59962" t="9314" r="2359" b="8411"/>
          <a:stretch>
            <a:fillRect/>
          </a:stretch>
        </p:blipFill>
        <p:spPr>
          <a:xfrm>
            <a:off x="5274719" y="1457279"/>
            <a:ext cx="747737" cy="504000"/>
          </a:xfrm>
          <a:prstGeom prst="rect">
            <a:avLst/>
          </a:prstGeom>
          <a:noFill/>
          <a:ln w="9525">
            <a:noFill/>
            <a:miter lim="800000"/>
            <a:headEnd/>
            <a:tailEnd/>
          </a:ln>
        </p:spPr>
      </p:pic>
      <p:sp>
        <p:nvSpPr>
          <p:cNvPr id="106" name="テキスト ボックス 49"/>
          <p:cNvSpPr txBox="1"/>
          <p:nvPr/>
        </p:nvSpPr>
        <p:spPr>
          <a:xfrm>
            <a:off x="5166689" y="1915509"/>
            <a:ext cx="1872208" cy="229939"/>
          </a:xfrm>
          <a:prstGeom prst="rect">
            <a:avLst/>
          </a:prstGeom>
          <a:noFill/>
        </p:spPr>
        <p:txBody>
          <a:bodyPr wrap="square" rtlCol="0">
            <a:spAutoFit/>
          </a:bodyPr>
          <a:lstStyle/>
          <a:p>
            <a:r>
              <a:rPr lang="ja-JP" altLang="en-US" sz="900" dirty="0">
                <a:solidFill>
                  <a:srgbClr val="000000"/>
                </a:solidFill>
                <a:latin typeface="Meiryo UI"/>
                <a:ea typeface="Meiryo UI"/>
              </a:rPr>
              <a:t>液状化しやすさマップ（千葉県）</a:t>
            </a:r>
          </a:p>
        </p:txBody>
      </p:sp>
      <p:sp>
        <p:nvSpPr>
          <p:cNvPr id="107" name="Text Box 50"/>
          <p:cNvSpPr txBox="1">
            <a:spLocks noChangeArrowheads="1"/>
          </p:cNvSpPr>
          <p:nvPr/>
        </p:nvSpPr>
        <p:spPr>
          <a:xfrm>
            <a:off x="131316" y="638024"/>
            <a:ext cx="3627877"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　</a:t>
            </a:r>
            <a:r>
              <a:rPr lang="ja-JP" altLang="en-US" sz="1400" b="1" dirty="0">
                <a:solidFill>
                  <a:srgbClr val="000000"/>
                </a:solidFill>
                <a:latin typeface="Meiryo UI"/>
                <a:ea typeface="Meiryo UI"/>
              </a:rPr>
              <a:t>大規模盛土造成地の変動予測調査等</a:t>
            </a:r>
            <a:endParaRPr lang="ja-JP" altLang="en-US" sz="1400" dirty="0">
              <a:solidFill>
                <a:srgbClr val="000000"/>
              </a:solidFill>
              <a:latin typeface="Meiryo UI"/>
              <a:ea typeface="Meiryo UI"/>
            </a:endParaRPr>
          </a:p>
        </p:txBody>
      </p:sp>
      <p:sp>
        <p:nvSpPr>
          <p:cNvPr id="108" name="Text Box 51"/>
          <p:cNvSpPr txBox="1">
            <a:spLocks noChangeArrowheads="1"/>
          </p:cNvSpPr>
          <p:nvPr/>
        </p:nvSpPr>
        <p:spPr>
          <a:xfrm>
            <a:off x="125832" y="845821"/>
            <a:ext cx="4983151" cy="599271"/>
          </a:xfrm>
          <a:prstGeom prst="rect">
            <a:avLst/>
          </a:prstGeom>
          <a:noFill/>
          <a:ln w="9525">
            <a:noFill/>
            <a:miter lim="800000"/>
            <a:headEnd/>
            <a:tailEnd/>
          </a:ln>
        </p:spPr>
        <p:txBody>
          <a:bodyPr wrap="square">
            <a:spAutoFit/>
          </a:bodyPr>
          <a:lstStyle/>
          <a:p>
            <a:r>
              <a:rPr lang="ja-JP" altLang="en-US" sz="1100" dirty="0">
                <a:solidFill>
                  <a:srgbClr val="000000"/>
                </a:solidFill>
                <a:latin typeface="Meiryo UI"/>
                <a:ea typeface="Meiryo UI"/>
              </a:rPr>
              <a:t>　 大地震等が発生した場合に大きな被害が生ずるおそれのある大規模盛土造成地の変動予測調査や宅地の液状化による変動予測調査、宅地擁壁等の危険度調査や防災対策に要する費用の一部を補助。</a:t>
            </a:r>
          </a:p>
        </p:txBody>
      </p:sp>
      <p:sp>
        <p:nvSpPr>
          <p:cNvPr id="109" name="Rectangle 52"/>
          <p:cNvSpPr>
            <a:spLocks noChangeArrowheads="1"/>
          </p:cNvSpPr>
          <p:nvPr/>
        </p:nvSpPr>
        <p:spPr>
          <a:xfrm>
            <a:off x="227716" y="1438315"/>
            <a:ext cx="4417965" cy="666684"/>
          </a:xfrm>
          <a:prstGeom prst="rect">
            <a:avLst/>
          </a:prstGeom>
          <a:noFill/>
          <a:ln w="9525">
            <a:solidFill>
              <a:schemeClr val="tx1"/>
            </a:solidFill>
            <a:prstDash val="sysDot"/>
            <a:miter lim="800000"/>
            <a:headEnd/>
            <a:tailEnd/>
          </a:ln>
        </p:spPr>
        <p:txBody>
          <a:bodyPr wrap="none" tIns="36000" bIns="36000" anchor="ctr"/>
          <a:lstStyle/>
          <a:p>
            <a:pPr>
              <a:tabLst>
                <a:tab pos="648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a:t>
            </a:r>
            <a:r>
              <a:rPr lang="ja-JP" altLang="en-US" sz="1000" dirty="0">
                <a:latin typeface="Meiryo UI"/>
                <a:ea typeface="Meiryo UI"/>
              </a:rPr>
              <a:t>、宅地所有者等（間接補助）</a:t>
            </a:r>
            <a:endParaRPr lang="en-US" altLang="ja-JP" sz="800" dirty="0">
              <a:solidFill>
                <a:srgbClr val="000000"/>
              </a:solidFill>
              <a:latin typeface="Meiryo UI"/>
              <a:ea typeface="Meiryo UI"/>
            </a:endParaRPr>
          </a:p>
          <a:p>
            <a:pPr>
              <a:tabLst>
                <a:tab pos="648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１/３ 、</a:t>
            </a:r>
            <a:r>
              <a:rPr lang="en-US" altLang="ja-JP" sz="1000" dirty="0">
                <a:solidFill>
                  <a:srgbClr val="000000"/>
                </a:solidFill>
                <a:latin typeface="Meiryo UI"/>
                <a:ea typeface="Meiryo UI"/>
              </a:rPr>
              <a:t>1/2</a:t>
            </a:r>
            <a:r>
              <a:rPr lang="ja-JP" altLang="en-US" sz="800" dirty="0">
                <a:latin typeface="Meiryo UI"/>
                <a:ea typeface="Meiryo UI"/>
              </a:rPr>
              <a:t>（宅地の液状化による変動予測調査のみ、令和７年度まで）</a:t>
            </a:r>
            <a:endParaRPr lang="en-US" altLang="ja-JP" sz="1000" dirty="0">
              <a:latin typeface="Meiryo UI"/>
              <a:ea typeface="Meiryo UI"/>
            </a:endParaRPr>
          </a:p>
          <a:p>
            <a:pPr>
              <a:tabLst>
                <a:tab pos="648000" algn="l"/>
              </a:tabLst>
            </a:pPr>
            <a:r>
              <a:rPr lang="ja-JP" altLang="en-US" sz="1000" b="1" dirty="0">
                <a:solidFill>
                  <a:srgbClr val="000000"/>
                </a:solidFill>
                <a:latin typeface="Meiryo UI"/>
                <a:ea typeface="Meiryo UI"/>
              </a:rPr>
              <a:t>交付対象	・</a:t>
            </a:r>
            <a:r>
              <a:rPr lang="ja-JP" altLang="en-US" sz="1000" dirty="0">
                <a:solidFill>
                  <a:srgbClr val="000000"/>
                </a:solidFill>
                <a:latin typeface="Meiryo UI"/>
                <a:ea typeface="Meiryo UI"/>
              </a:rPr>
              <a:t>大規模盛土造成地及び宅地の液状化による変動予測調査</a:t>
            </a:r>
          </a:p>
          <a:p>
            <a:pPr>
              <a:tabLst>
                <a:tab pos="648000" algn="l"/>
              </a:tabLst>
            </a:pPr>
            <a:r>
              <a:rPr lang="ja-JP" altLang="en-US" sz="1000" dirty="0">
                <a:solidFill>
                  <a:srgbClr val="000000"/>
                </a:solidFill>
                <a:latin typeface="Meiryo UI"/>
                <a:ea typeface="Meiryo UI"/>
              </a:rPr>
              <a:t>	・宅地擁壁等の危険度調査　・宅地擁壁等の防災対策</a:t>
            </a:r>
          </a:p>
        </p:txBody>
      </p:sp>
      <p:pic>
        <p:nvPicPr>
          <p:cNvPr id="110" name="図 53"/>
          <p:cNvPicPr>
            <a:picLocks noChangeAspect="1"/>
          </p:cNvPicPr>
          <p:nvPr/>
        </p:nvPicPr>
        <p:blipFill>
          <a:blip r:embed="rId5">
            <a:lum bright="5000"/>
          </a:blip>
          <a:srcRect l="23363" t="16139" b="9500"/>
          <a:stretch>
            <a:fillRect/>
          </a:stretch>
        </p:blipFill>
        <p:spPr>
          <a:xfrm>
            <a:off x="6868843" y="817452"/>
            <a:ext cx="1345620" cy="1116000"/>
          </a:xfrm>
          <a:prstGeom prst="rect">
            <a:avLst/>
          </a:prstGeom>
        </p:spPr>
      </p:pic>
      <p:sp>
        <p:nvSpPr>
          <p:cNvPr id="111" name="テキスト ボックス 54"/>
          <p:cNvSpPr txBox="1"/>
          <p:nvPr/>
        </p:nvSpPr>
        <p:spPr>
          <a:xfrm>
            <a:off x="6945504" y="1916118"/>
            <a:ext cx="1256950" cy="229939"/>
          </a:xfrm>
          <a:prstGeom prst="rect">
            <a:avLst/>
          </a:prstGeom>
          <a:noFill/>
        </p:spPr>
        <p:txBody>
          <a:bodyPr wrap="square" rtlCol="0">
            <a:spAutoFit/>
          </a:bodyPr>
          <a:lstStyle/>
          <a:p>
            <a:r>
              <a:rPr lang="ja-JP" altLang="en-US" sz="900" dirty="0">
                <a:latin typeface="Meiryo UI"/>
                <a:ea typeface="Meiryo UI"/>
              </a:rPr>
              <a:t>擁壁の危険度調査</a:t>
            </a:r>
          </a:p>
        </p:txBody>
      </p:sp>
      <p:pic>
        <p:nvPicPr>
          <p:cNvPr id="112" name="図 55"/>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Lst>
          </a:blip>
          <a:srcRect l="1871" t="3560" r="15169"/>
          <a:stretch>
            <a:fillRect/>
          </a:stretch>
        </p:blipFill>
        <p:spPr>
          <a:xfrm>
            <a:off x="8271824" y="822079"/>
            <a:ext cx="1501271" cy="1109701"/>
          </a:xfrm>
          <a:prstGeom prst="rect">
            <a:avLst/>
          </a:prstGeom>
        </p:spPr>
      </p:pic>
      <p:sp>
        <p:nvSpPr>
          <p:cNvPr id="113" name="テキスト ボックス 56"/>
          <p:cNvSpPr txBox="1"/>
          <p:nvPr/>
        </p:nvSpPr>
        <p:spPr>
          <a:xfrm>
            <a:off x="8228541" y="1760550"/>
            <a:ext cx="490657" cy="214551"/>
          </a:xfrm>
          <a:prstGeom prst="rect">
            <a:avLst/>
          </a:prstGeom>
          <a:noFill/>
        </p:spPr>
        <p:txBody>
          <a:bodyPr wrap="none" rtlCol="0">
            <a:spAutoFit/>
          </a:bodyPr>
          <a:lstStyle/>
          <a:p>
            <a:r>
              <a:rPr kumimoji="1" lang="ja-JP" altLang="en-US" sz="800" dirty="0">
                <a:latin typeface="Meiryo UI"/>
                <a:ea typeface="Meiryo UI"/>
              </a:rPr>
              <a:t>避難路</a:t>
            </a:r>
          </a:p>
        </p:txBody>
      </p:sp>
      <p:sp>
        <p:nvSpPr>
          <p:cNvPr id="114" name="テキスト ボックス 57"/>
          <p:cNvSpPr txBox="1"/>
          <p:nvPr/>
        </p:nvSpPr>
        <p:spPr>
          <a:xfrm>
            <a:off x="8495799" y="1900073"/>
            <a:ext cx="1256950" cy="229939"/>
          </a:xfrm>
          <a:prstGeom prst="rect">
            <a:avLst/>
          </a:prstGeom>
          <a:noFill/>
        </p:spPr>
        <p:txBody>
          <a:bodyPr wrap="square" rtlCol="0">
            <a:spAutoFit/>
          </a:bodyPr>
          <a:lstStyle/>
          <a:p>
            <a:r>
              <a:rPr lang="ja-JP" altLang="en-US" sz="900" dirty="0">
                <a:latin typeface="Meiryo UI"/>
                <a:ea typeface="Meiryo UI"/>
              </a:rPr>
              <a:t>擁壁の防災対策</a:t>
            </a:r>
          </a:p>
        </p:txBody>
      </p:sp>
      <p:sp>
        <p:nvSpPr>
          <p:cNvPr id="60" name="角丸四角形 14"/>
          <p:cNvSpPr/>
          <p:nvPr/>
        </p:nvSpPr>
        <p:spPr>
          <a:xfrm>
            <a:off x="47260" y="2257569"/>
            <a:ext cx="9803062" cy="2988310"/>
          </a:xfrm>
          <a:prstGeom prst="roundRect">
            <a:avLst>
              <a:gd name="adj" fmla="val 4189"/>
            </a:avLst>
          </a:prstGeom>
          <a:solidFill>
            <a:srgbClr val="EAF5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62" name="角丸四角形 15"/>
          <p:cNvSpPr/>
          <p:nvPr/>
        </p:nvSpPr>
        <p:spPr>
          <a:xfrm>
            <a:off x="5003112" y="2323445"/>
            <a:ext cx="4805870" cy="2861945"/>
          </a:xfrm>
          <a:prstGeom prst="roundRect">
            <a:avLst>
              <a:gd name="adj" fmla="val 29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66" name="角丸四角形 16"/>
          <p:cNvSpPr/>
          <p:nvPr/>
        </p:nvSpPr>
        <p:spPr>
          <a:xfrm>
            <a:off x="117894" y="2323445"/>
            <a:ext cx="4832445" cy="2861945"/>
          </a:xfrm>
          <a:prstGeom prst="roundRect">
            <a:avLst>
              <a:gd name="adj" fmla="val 29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67" name="Text Box 17"/>
          <p:cNvSpPr txBox="1">
            <a:spLocks noChangeArrowheads="1"/>
          </p:cNvSpPr>
          <p:nvPr/>
        </p:nvSpPr>
        <p:spPr>
          <a:xfrm>
            <a:off x="82769" y="2306379"/>
            <a:ext cx="3815591"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　大規模盛土造成地滑動崩落防止事業</a:t>
            </a:r>
            <a:endParaRPr lang="ja-JP" altLang="en-US" sz="1400" dirty="0">
              <a:solidFill>
                <a:srgbClr val="000000"/>
              </a:solidFill>
              <a:latin typeface="Meiryo UI"/>
              <a:ea typeface="Meiryo UI"/>
            </a:endParaRPr>
          </a:p>
        </p:txBody>
      </p:sp>
      <p:sp>
        <p:nvSpPr>
          <p:cNvPr id="68" name="Text Box 18"/>
          <p:cNvSpPr txBox="1">
            <a:spLocks noChangeArrowheads="1"/>
          </p:cNvSpPr>
          <p:nvPr/>
        </p:nvSpPr>
        <p:spPr>
          <a:xfrm>
            <a:off x="121104" y="2538539"/>
            <a:ext cx="4831896" cy="429994"/>
          </a:xfrm>
          <a:prstGeom prst="rect">
            <a:avLst/>
          </a:prstGeom>
          <a:noFill/>
          <a:ln w="9525">
            <a:noFill/>
            <a:miter lim="800000"/>
            <a:headEnd/>
            <a:tailEnd/>
          </a:ln>
        </p:spPr>
        <p:txBody>
          <a:bodyPr wrap="square">
            <a:spAutoFit/>
          </a:bodyPr>
          <a:lstStyle/>
          <a:p>
            <a:r>
              <a:rPr lang="ja-JP" altLang="en-US" sz="1100" dirty="0">
                <a:solidFill>
                  <a:srgbClr val="000000"/>
                </a:solidFill>
                <a:latin typeface="Meiryo UI"/>
                <a:ea typeface="Meiryo UI"/>
              </a:rPr>
              <a:t>　大地震等により</a:t>
            </a:r>
            <a:r>
              <a:rPr lang="ja-JP" altLang="ja-JP" sz="1100" dirty="0">
                <a:solidFill>
                  <a:srgbClr val="000000"/>
                </a:solidFill>
                <a:latin typeface="Meiryo UI"/>
                <a:ea typeface="Meiryo UI"/>
              </a:rPr>
              <a:t>大規模盛土造成地が滑動崩落することを防止するために行われる</a:t>
            </a:r>
            <a:r>
              <a:rPr lang="ja-JP" altLang="en-US" sz="1100" dirty="0">
                <a:solidFill>
                  <a:srgbClr val="000000"/>
                </a:solidFill>
                <a:latin typeface="Meiryo UI"/>
                <a:ea typeface="Meiryo UI"/>
              </a:rPr>
              <a:t>事業に要する費用の一部を補助。</a:t>
            </a:r>
          </a:p>
        </p:txBody>
      </p:sp>
      <p:sp>
        <p:nvSpPr>
          <p:cNvPr id="69" name="Text Box 19"/>
          <p:cNvSpPr txBox="1">
            <a:spLocks noChangeArrowheads="1"/>
          </p:cNvSpPr>
          <p:nvPr/>
        </p:nvSpPr>
        <p:spPr>
          <a:xfrm>
            <a:off x="5001434" y="2540189"/>
            <a:ext cx="4799791" cy="430887"/>
          </a:xfrm>
          <a:prstGeom prst="rect">
            <a:avLst/>
          </a:prstGeom>
          <a:noFill/>
          <a:ln w="9525">
            <a:noFill/>
            <a:miter lim="800000"/>
            <a:headEnd/>
            <a:tailEnd/>
          </a:ln>
        </p:spPr>
        <p:txBody>
          <a:bodyPr wrap="square">
            <a:spAutoFit/>
          </a:bodyPr>
          <a:lstStyle/>
          <a:p>
            <a:r>
              <a:rPr lang="ja-JP" altLang="en-US" sz="1100" dirty="0">
                <a:solidFill>
                  <a:srgbClr val="000000"/>
                </a:solidFill>
                <a:latin typeface="Meiryo UI"/>
                <a:ea typeface="Meiryo UI"/>
              </a:rPr>
              <a:t>　宅地と公共施設の一体的な液状化防止対策を行う事業に要する費用の一部を補助。</a:t>
            </a:r>
          </a:p>
        </p:txBody>
      </p:sp>
      <p:sp>
        <p:nvSpPr>
          <p:cNvPr id="73" name="Text Box 20"/>
          <p:cNvSpPr txBox="1">
            <a:spLocks noChangeArrowheads="1"/>
          </p:cNvSpPr>
          <p:nvPr/>
        </p:nvSpPr>
        <p:spPr>
          <a:xfrm>
            <a:off x="5003263" y="2303493"/>
            <a:ext cx="3815591"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　宅地液状化防止事業</a:t>
            </a:r>
            <a:endParaRPr lang="ja-JP" altLang="en-US" sz="1400" dirty="0">
              <a:solidFill>
                <a:srgbClr val="000000"/>
              </a:solidFill>
              <a:latin typeface="Meiryo UI"/>
              <a:ea typeface="Meiryo UI"/>
            </a:endParaRPr>
          </a:p>
        </p:txBody>
      </p:sp>
      <p:sp>
        <p:nvSpPr>
          <p:cNvPr id="74" name="Rectangle 22"/>
          <p:cNvSpPr>
            <a:spLocks noChangeArrowheads="1"/>
          </p:cNvSpPr>
          <p:nvPr/>
        </p:nvSpPr>
        <p:spPr>
          <a:xfrm>
            <a:off x="5030047" y="4151169"/>
            <a:ext cx="4752000" cy="517694"/>
          </a:xfrm>
          <a:prstGeom prst="rect">
            <a:avLst/>
          </a:prstGeom>
          <a:noFill/>
          <a:ln w="9525">
            <a:solidFill>
              <a:schemeClr val="tx1"/>
            </a:solidFill>
            <a:prstDash val="sysDot"/>
            <a:miter lim="800000"/>
            <a:headEnd/>
            <a:tailEnd/>
          </a:ln>
        </p:spPr>
        <p:txBody>
          <a:bodyPr wrap="none" lIns="54000" anchor="ctr"/>
          <a:lstStyle/>
          <a:p>
            <a:pPr>
              <a:tabLst>
                <a:tab pos="576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地方公共団体、宅地所有者等（間接補助）</a:t>
            </a:r>
            <a:endParaRPr lang="en-US" altLang="ja-JP" sz="10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１/４、１/２</a:t>
            </a:r>
            <a:r>
              <a:rPr lang="ja-JP" altLang="en-US" sz="700" dirty="0">
                <a:solidFill>
                  <a:srgbClr val="000000"/>
                </a:solidFill>
                <a:latin typeface="Meiryo UI" panose="020B0604030504040204" pitchFamily="50" charset="-128"/>
                <a:ea typeface="Meiryo UI" panose="020B0604030504040204" pitchFamily="50" charset="-128"/>
              </a:rPr>
              <a:t>（熊本地震、北海道胆振東部地震又は能登半島地震により、被害を受けた宅地の復旧）</a:t>
            </a:r>
            <a:endParaRPr lang="ja-JP" altLang="en-US" sz="7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交付対象	</a:t>
            </a:r>
            <a:r>
              <a:rPr lang="ja-JP" altLang="en-US" sz="900" dirty="0">
                <a:solidFill>
                  <a:srgbClr val="000000"/>
                </a:solidFill>
                <a:latin typeface="Meiryo UI"/>
                <a:ea typeface="Meiryo UI"/>
              </a:rPr>
              <a:t>宅地と一体的に行われる公共施設の液状化防止工事に要する設計費及び工事費</a:t>
            </a:r>
            <a:endParaRPr lang="ja-JP" altLang="en-US" sz="800" dirty="0">
              <a:solidFill>
                <a:srgbClr val="000000"/>
              </a:solidFill>
              <a:latin typeface="Meiryo UI"/>
              <a:ea typeface="Meiryo UI"/>
            </a:endParaRPr>
          </a:p>
        </p:txBody>
      </p:sp>
      <p:sp>
        <p:nvSpPr>
          <p:cNvPr id="75" name="Text Box 23"/>
          <p:cNvSpPr txBox="1">
            <a:spLocks noChangeArrowheads="1"/>
          </p:cNvSpPr>
          <p:nvPr/>
        </p:nvSpPr>
        <p:spPr>
          <a:xfrm>
            <a:off x="5722370" y="3964863"/>
            <a:ext cx="3180734" cy="199162"/>
          </a:xfrm>
          <a:prstGeom prst="rect">
            <a:avLst/>
          </a:prstGeom>
          <a:noFill/>
          <a:ln w="9525">
            <a:noFill/>
            <a:miter lim="800000"/>
            <a:headEnd/>
            <a:tailEnd/>
          </a:ln>
        </p:spPr>
        <p:txBody>
          <a:bodyPr wrap="square">
            <a:spAutoFit/>
          </a:bodyPr>
          <a:lstStyle/>
          <a:p>
            <a:pPr algn="ctr"/>
            <a:r>
              <a:rPr lang="ja-JP" altLang="en-US" sz="700" dirty="0">
                <a:solidFill>
                  <a:srgbClr val="000000"/>
                </a:solidFill>
                <a:latin typeface="Meiryo UI"/>
                <a:ea typeface="Meiryo UI"/>
              </a:rPr>
              <a:t>道路と宅地との一体的な液状化対策を行う工法のイメージ（地下水位低下工法）</a:t>
            </a:r>
          </a:p>
        </p:txBody>
      </p:sp>
      <p:sp>
        <p:nvSpPr>
          <p:cNvPr id="79" name="Rectangle 24"/>
          <p:cNvSpPr>
            <a:spLocks noChangeArrowheads="1"/>
          </p:cNvSpPr>
          <p:nvPr/>
        </p:nvSpPr>
        <p:spPr>
          <a:xfrm>
            <a:off x="158116" y="4151845"/>
            <a:ext cx="4752000" cy="523142"/>
          </a:xfrm>
          <a:prstGeom prst="rect">
            <a:avLst/>
          </a:prstGeom>
          <a:noFill/>
          <a:ln w="9525">
            <a:solidFill>
              <a:schemeClr val="tx1"/>
            </a:solidFill>
            <a:prstDash val="sysDot"/>
            <a:miter lim="800000"/>
            <a:headEnd/>
            <a:tailEnd/>
          </a:ln>
        </p:spPr>
        <p:txBody>
          <a:bodyPr wrap="none" lIns="54000" anchor="ctr"/>
          <a:lstStyle/>
          <a:p>
            <a:pPr>
              <a:tabLst>
                <a:tab pos="576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地方公共団体、宅地所有者等（間接補助）</a:t>
            </a:r>
            <a:endParaRPr lang="en-US" altLang="ja-JP" sz="10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１/４、１/２</a:t>
            </a:r>
            <a:r>
              <a:rPr lang="ja-JP" altLang="en-US" sz="700" dirty="0">
                <a:solidFill>
                  <a:srgbClr val="000000"/>
                </a:solidFill>
                <a:latin typeface="Meiryo UI" panose="020B0604030504040204" pitchFamily="50" charset="-128"/>
                <a:ea typeface="Meiryo UI" panose="020B0604030504040204" pitchFamily="50" charset="-128"/>
              </a:rPr>
              <a:t>（熊本地震、北海道胆振東部地震又は能登半島地震により、被害を受けた造成宅地の復旧）</a:t>
            </a:r>
            <a:endParaRPr lang="ja-JP" altLang="en-US" sz="700" dirty="0">
              <a:solidFill>
                <a:srgbClr val="000000"/>
              </a:solidFill>
              <a:latin typeface="Meiryo UI"/>
              <a:ea typeface="Meiryo UI"/>
            </a:endParaRPr>
          </a:p>
          <a:p>
            <a:pPr>
              <a:spcBef>
                <a:spcPts val="0"/>
              </a:spcBef>
            </a:pPr>
            <a:r>
              <a:rPr lang="ja-JP" altLang="en-US" sz="1000" b="1" dirty="0">
                <a:solidFill>
                  <a:srgbClr val="000000"/>
                </a:solidFill>
                <a:latin typeface="Meiryo UI"/>
                <a:ea typeface="Meiryo UI"/>
              </a:rPr>
              <a:t>交付対象</a:t>
            </a:r>
            <a:r>
              <a:rPr lang="ja-JP" altLang="en-US" sz="1000" dirty="0">
                <a:solidFill>
                  <a:srgbClr val="000000"/>
                </a:solidFill>
                <a:latin typeface="Meiryo UI"/>
                <a:ea typeface="Meiryo UI"/>
              </a:rPr>
              <a:t>　大規模盛土造成地の滑動崩落防止工事に要する設計費及び工事費</a:t>
            </a:r>
          </a:p>
        </p:txBody>
      </p:sp>
      <p:pic>
        <p:nvPicPr>
          <p:cNvPr id="80" name="図 26"/>
          <p:cNvPicPr>
            <a:picLocks noChangeAspect="1"/>
          </p:cNvPicPr>
          <p:nvPr/>
        </p:nvPicPr>
        <p:blipFill>
          <a:blip r:embed="rId8"/>
          <a:stretch>
            <a:fillRect/>
          </a:stretch>
        </p:blipFill>
        <p:spPr>
          <a:xfrm>
            <a:off x="879811" y="2925464"/>
            <a:ext cx="2874704" cy="1080000"/>
          </a:xfrm>
          <a:prstGeom prst="rect">
            <a:avLst/>
          </a:prstGeom>
        </p:spPr>
      </p:pic>
      <p:grpSp>
        <p:nvGrpSpPr>
          <p:cNvPr id="81" name="グループ化 27"/>
          <p:cNvGrpSpPr>
            <a:grpSpLocks noChangeAspect="1"/>
          </p:cNvGrpSpPr>
          <p:nvPr/>
        </p:nvGrpSpPr>
        <p:grpSpPr>
          <a:xfrm>
            <a:off x="5817062" y="2925464"/>
            <a:ext cx="2874211" cy="1080000"/>
            <a:chOff x="4687849" y="5165108"/>
            <a:chExt cx="2510343" cy="1372293"/>
          </a:xfrm>
        </p:grpSpPr>
        <p:grpSp>
          <p:nvGrpSpPr>
            <p:cNvPr id="82" name="グループ化 37"/>
            <p:cNvGrpSpPr/>
            <p:nvPr/>
          </p:nvGrpSpPr>
          <p:grpSpPr>
            <a:xfrm>
              <a:off x="4687849" y="5165108"/>
              <a:ext cx="2510343" cy="1372293"/>
              <a:chOff x="5111387" y="4878732"/>
              <a:chExt cx="2631172" cy="1438345"/>
            </a:xfrm>
          </p:grpSpPr>
          <p:grpSp>
            <p:nvGrpSpPr>
              <p:cNvPr id="84" name="グループ化 42"/>
              <p:cNvGrpSpPr/>
              <p:nvPr/>
            </p:nvGrpSpPr>
            <p:grpSpPr>
              <a:xfrm>
                <a:off x="5111387" y="4878732"/>
                <a:ext cx="2631172" cy="1438345"/>
                <a:chOff x="5133271" y="4835062"/>
                <a:chExt cx="4536504" cy="2479905"/>
              </a:xfrm>
            </p:grpSpPr>
            <p:pic>
              <p:nvPicPr>
                <p:cNvPr id="87" name="Picture 2"/>
                <p:cNvPicPr>
                  <a:picLocks noChangeAspect="1" noChangeArrowheads="1"/>
                </p:cNvPicPr>
                <p:nvPr/>
              </p:nvPicPr>
              <p:blipFill>
                <a:blip r:embed="rId9"/>
                <a:srcRect t="15352"/>
                <a:stretch>
                  <a:fillRect/>
                </a:stretch>
              </p:blipFill>
              <p:spPr>
                <a:xfrm>
                  <a:off x="5133271" y="4835062"/>
                  <a:ext cx="4536504" cy="2479905"/>
                </a:xfrm>
                <a:prstGeom prst="rect">
                  <a:avLst/>
                </a:prstGeom>
                <a:noFill/>
                <a:ln w="3175">
                  <a:solidFill>
                    <a:sysClr val="windowText" lastClr="000000">
                      <a:lumMod val="75000"/>
                      <a:lumOff val="25000"/>
                    </a:sysClr>
                  </a:solidFill>
                  <a:miter lim="800000"/>
                  <a:headEnd/>
                  <a:tailEnd/>
                </a:ln>
              </p:spPr>
            </p:pic>
            <p:cxnSp>
              <p:nvCxnSpPr>
                <p:cNvPr id="88" name="直線コネクタ 47"/>
                <p:cNvCxnSpPr/>
                <p:nvPr/>
              </p:nvCxnSpPr>
              <p:spPr>
                <a:xfrm>
                  <a:off x="5133271" y="6804182"/>
                  <a:ext cx="4536504" cy="0"/>
                </a:xfrm>
                <a:prstGeom prst="line">
                  <a:avLst/>
                </a:prstGeom>
                <a:ln w="25400">
                  <a:solidFill>
                    <a:srgbClr val="9BDFF7"/>
                  </a:solidFill>
                </a:ln>
              </p:spPr>
              <p:style>
                <a:lnRef idx="1">
                  <a:schemeClr val="accent1"/>
                </a:lnRef>
                <a:fillRef idx="0">
                  <a:schemeClr val="accent1"/>
                </a:fillRef>
                <a:effectRef idx="0">
                  <a:schemeClr val="accent1"/>
                </a:effectRef>
                <a:fontRef idx="minor">
                  <a:schemeClr val="tx1"/>
                </a:fontRef>
              </p:style>
            </p:cxnSp>
            <p:cxnSp>
              <p:nvCxnSpPr>
                <p:cNvPr id="89" name="直線コネクタ 48"/>
                <p:cNvCxnSpPr/>
                <p:nvPr/>
              </p:nvCxnSpPr>
              <p:spPr>
                <a:xfrm>
                  <a:off x="5133271" y="7054114"/>
                  <a:ext cx="453650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下矢印 49"/>
                <p:cNvSpPr/>
                <p:nvPr/>
              </p:nvSpPr>
              <p:spPr>
                <a:xfrm>
                  <a:off x="9165719" y="6850790"/>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91" name="下矢印 50"/>
                <p:cNvSpPr/>
                <p:nvPr/>
              </p:nvSpPr>
              <p:spPr>
                <a:xfrm>
                  <a:off x="8157607" y="6850790"/>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92" name="下矢印 51"/>
                <p:cNvSpPr/>
                <p:nvPr/>
              </p:nvSpPr>
              <p:spPr>
                <a:xfrm>
                  <a:off x="6285399" y="6850790"/>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94" name="下矢印 52"/>
                <p:cNvSpPr/>
                <p:nvPr/>
              </p:nvSpPr>
              <p:spPr>
                <a:xfrm>
                  <a:off x="5277287" y="6850790"/>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95" name="テキスト ボックス 53"/>
                <p:cNvSpPr txBox="1"/>
                <p:nvPr/>
              </p:nvSpPr>
              <p:spPr>
                <a:xfrm>
                  <a:off x="6784015" y="7042693"/>
                  <a:ext cx="1187571" cy="233329"/>
                </a:xfrm>
                <a:prstGeom prst="rect">
                  <a:avLst/>
                </a:prstGeom>
                <a:noFill/>
                <a:ln w="3175">
                  <a:noFill/>
                  <a:miter lim="800000"/>
                  <a:headEnd/>
                  <a:tailEnd/>
                </a:ln>
              </p:spPr>
              <p:txBody>
                <a:bodyPr wrap="square" lIns="36000" tIns="36000" rIns="36000" bIns="36000" rtlCol="0" anchor="ctr" anchorCtr="0">
                  <a:noAutofit/>
                </a:bodyPr>
                <a:lstStyle/>
                <a:p>
                  <a:pPr algn="ctr">
                    <a:lnSpc>
                      <a:spcPct val="150000"/>
                    </a:lnSpc>
                  </a:pPr>
                  <a:r>
                    <a:rPr lang="ja-JP" altLang="en-US" sz="500" dirty="0">
                      <a:solidFill>
                        <a:srgbClr val="000000"/>
                      </a:solidFill>
                      <a:latin typeface="ＭＳ ゴシック" pitchFamily="49" charset="-128"/>
                      <a:ea typeface="ＭＳ ゴシック" pitchFamily="49" charset="-128"/>
                    </a:rPr>
                    <a:t>対策後の地下水位</a:t>
                  </a:r>
                </a:p>
              </p:txBody>
            </p:sp>
            <p:cxnSp>
              <p:nvCxnSpPr>
                <p:cNvPr id="96" name="直線コネクタ 54"/>
                <p:cNvCxnSpPr/>
                <p:nvPr/>
              </p:nvCxnSpPr>
              <p:spPr>
                <a:xfrm>
                  <a:off x="8517647" y="6588158"/>
                  <a:ext cx="360040" cy="432048"/>
                </a:xfrm>
                <a:prstGeom prst="line">
                  <a:avLst/>
                </a:prstGeom>
                <a:ln w="254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55"/>
                <p:cNvCxnSpPr/>
                <p:nvPr/>
              </p:nvCxnSpPr>
              <p:spPr>
                <a:xfrm flipH="1">
                  <a:off x="5853351" y="6588158"/>
                  <a:ext cx="360040" cy="504056"/>
                </a:xfrm>
                <a:prstGeom prst="line">
                  <a:avLst/>
                </a:prstGeom>
                <a:ln w="254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44"/>
              <p:cNvSpPr txBox="1"/>
              <p:nvPr/>
            </p:nvSpPr>
            <p:spPr>
              <a:xfrm>
                <a:off x="5194026" y="6159651"/>
                <a:ext cx="648072" cy="148863"/>
              </a:xfrm>
              <a:prstGeom prst="rect">
                <a:avLst/>
              </a:prstGeom>
              <a:noFill/>
              <a:ln w="3175">
                <a:noFill/>
                <a:miter lim="800000"/>
                <a:headEnd/>
                <a:tailEnd/>
              </a:ln>
            </p:spPr>
            <p:txBody>
              <a:bodyPr wrap="square" lIns="36000" tIns="36000" rIns="36000" bIns="36000" rtlCol="0" anchor="ctr" anchorCtr="0">
                <a:noAutofit/>
              </a:bodyPr>
              <a:lstStyle/>
              <a:p>
                <a:pPr algn="ctr">
                  <a:lnSpc>
                    <a:spcPct val="150000"/>
                  </a:lnSpc>
                </a:pPr>
                <a:r>
                  <a:rPr lang="ja-JP" altLang="en-US" sz="500" dirty="0">
                    <a:solidFill>
                      <a:srgbClr val="000000"/>
                    </a:solidFill>
                    <a:latin typeface="ＭＳ ゴシック" pitchFamily="49" charset="-128"/>
                    <a:ea typeface="ＭＳ ゴシック" pitchFamily="49" charset="-128"/>
                  </a:rPr>
                  <a:t>地下水排水溝</a:t>
                </a:r>
              </a:p>
            </p:txBody>
          </p:sp>
          <p:sp>
            <p:nvSpPr>
              <p:cNvPr id="86" name="テキスト ボックス 45"/>
              <p:cNvSpPr txBox="1"/>
              <p:nvPr/>
            </p:nvSpPr>
            <p:spPr>
              <a:xfrm>
                <a:off x="6978014" y="6150703"/>
                <a:ext cx="648072" cy="148863"/>
              </a:xfrm>
              <a:prstGeom prst="rect">
                <a:avLst/>
              </a:prstGeom>
              <a:noFill/>
              <a:ln w="3175">
                <a:noFill/>
                <a:miter lim="800000"/>
                <a:headEnd/>
                <a:tailEnd/>
              </a:ln>
            </p:spPr>
            <p:txBody>
              <a:bodyPr wrap="square" lIns="36000" tIns="36000" rIns="36000" bIns="36000" rtlCol="0" anchor="ctr" anchorCtr="0">
                <a:noAutofit/>
              </a:bodyPr>
              <a:lstStyle/>
              <a:p>
                <a:pPr algn="ctr">
                  <a:lnSpc>
                    <a:spcPct val="150000"/>
                  </a:lnSpc>
                </a:pPr>
                <a:r>
                  <a:rPr lang="ja-JP" altLang="en-US" sz="500" dirty="0">
                    <a:solidFill>
                      <a:srgbClr val="000000"/>
                    </a:solidFill>
                    <a:latin typeface="ＭＳ ゴシック" pitchFamily="49" charset="-128"/>
                    <a:ea typeface="ＭＳ ゴシック" pitchFamily="49" charset="-128"/>
                  </a:rPr>
                  <a:t>地下水排水溝</a:t>
                </a:r>
              </a:p>
            </p:txBody>
          </p:sp>
        </p:grpSp>
        <p:sp>
          <p:nvSpPr>
            <p:cNvPr id="83" name="テキスト ボックス 41"/>
            <p:cNvSpPr txBox="1">
              <a:spLocks noChangeAspect="1"/>
            </p:cNvSpPr>
            <p:nvPr/>
          </p:nvSpPr>
          <p:spPr>
            <a:xfrm>
              <a:off x="5654865" y="6125577"/>
              <a:ext cx="570250" cy="142027"/>
            </a:xfrm>
            <a:prstGeom prst="rect">
              <a:avLst/>
            </a:prstGeom>
            <a:noFill/>
            <a:ln w="3175">
              <a:noFill/>
              <a:miter lim="800000"/>
              <a:headEnd/>
              <a:tailEnd/>
            </a:ln>
          </p:spPr>
          <p:txBody>
            <a:bodyPr wrap="square" lIns="36000" tIns="36000" rIns="36000" bIns="36000" rtlCol="0" anchor="ctr" anchorCtr="0">
              <a:noAutofit/>
            </a:bodyPr>
            <a:lstStyle/>
            <a:p>
              <a:pPr algn="ctr">
                <a:lnSpc>
                  <a:spcPct val="150000"/>
                </a:lnSpc>
              </a:pPr>
              <a:r>
                <a:rPr lang="ja-JP" altLang="en-US" sz="500" dirty="0">
                  <a:solidFill>
                    <a:srgbClr val="000000"/>
                  </a:solidFill>
                  <a:latin typeface="ＭＳ ゴシック" pitchFamily="49" charset="-128"/>
                  <a:ea typeface="ＭＳ ゴシック" pitchFamily="49" charset="-128"/>
                </a:rPr>
                <a:t>現在の地下水位</a:t>
              </a:r>
            </a:p>
          </p:txBody>
        </p:sp>
      </p:grpSp>
      <p:sp>
        <p:nvSpPr>
          <p:cNvPr id="98" name="Text Box 43"/>
          <p:cNvSpPr txBox="1">
            <a:spLocks noChangeArrowheads="1"/>
          </p:cNvSpPr>
          <p:nvPr/>
        </p:nvSpPr>
        <p:spPr>
          <a:xfrm>
            <a:off x="1198292" y="3945681"/>
            <a:ext cx="2404551" cy="199162"/>
          </a:xfrm>
          <a:prstGeom prst="rect">
            <a:avLst/>
          </a:prstGeom>
          <a:noFill/>
          <a:ln w="9525">
            <a:noFill/>
            <a:miter lim="800000"/>
            <a:headEnd/>
            <a:tailEnd/>
          </a:ln>
        </p:spPr>
        <p:txBody>
          <a:bodyPr wrap="square">
            <a:spAutoFit/>
          </a:bodyPr>
          <a:lstStyle/>
          <a:p>
            <a:pPr algn="ctr"/>
            <a:r>
              <a:rPr lang="ja-JP" altLang="en-US" sz="700" dirty="0">
                <a:solidFill>
                  <a:srgbClr val="000000"/>
                </a:solidFill>
                <a:latin typeface="Meiryo UI"/>
                <a:ea typeface="Meiryo UI"/>
              </a:rPr>
              <a:t>大規模盛土造成地の滑動崩落防止工法のイメージ</a:t>
            </a:r>
          </a:p>
        </p:txBody>
      </p:sp>
      <p:sp>
        <p:nvSpPr>
          <p:cNvPr id="115" name="Rectangle 58"/>
          <p:cNvSpPr>
            <a:spLocks noChangeArrowheads="1"/>
          </p:cNvSpPr>
          <p:nvPr/>
        </p:nvSpPr>
        <p:spPr>
          <a:xfrm>
            <a:off x="197033" y="4737382"/>
            <a:ext cx="9533306" cy="419154"/>
          </a:xfrm>
          <a:prstGeom prst="rect">
            <a:avLst/>
          </a:prstGeom>
          <a:solidFill>
            <a:schemeClr val="bg1"/>
          </a:solidFill>
          <a:ln w="9525">
            <a:solidFill>
              <a:schemeClr val="tx1"/>
            </a:solidFill>
            <a:prstDash val="dash"/>
            <a:miter lim="800000"/>
            <a:headEnd/>
            <a:tailEnd/>
          </a:ln>
        </p:spPr>
        <p:txBody>
          <a:bodyPr wrap="square" lIns="54000" anchor="t" anchorCtr="0">
            <a:spAutoFit/>
          </a:bodyPr>
          <a:lstStyle/>
          <a:p>
            <a:pPr>
              <a:lnSpc>
                <a:spcPts val="1300"/>
              </a:lnSpc>
            </a:pPr>
            <a:r>
              <a:rPr lang="ja-JP" altLang="en-US" sz="1000" dirty="0">
                <a:latin typeface="Meiryo UI"/>
                <a:ea typeface="Meiryo UI"/>
              </a:rPr>
              <a:t>●大規模盛土造成地滑動崩落防止事業 及び 宅地液状化防止事業　共通</a:t>
            </a:r>
            <a:endParaRPr lang="en-US" altLang="ja-JP" sz="1000" dirty="0">
              <a:latin typeface="Meiryo UI"/>
              <a:ea typeface="Meiryo UI"/>
            </a:endParaRPr>
          </a:p>
          <a:p>
            <a:pPr>
              <a:lnSpc>
                <a:spcPts val="1400"/>
              </a:lnSpc>
            </a:pPr>
            <a:r>
              <a:rPr lang="ja-JP" altLang="en-US" sz="1000">
                <a:latin typeface="Meiryo UI"/>
                <a:ea typeface="Meiryo UI"/>
              </a:rPr>
              <a:t>　　　現行</a:t>
            </a:r>
            <a:r>
              <a:rPr lang="ja-JP" altLang="en-US" sz="1000" dirty="0">
                <a:latin typeface="Meiryo UI"/>
                <a:ea typeface="Meiryo UI"/>
              </a:rPr>
              <a:t>要件に加え、平成19年4月1日以前に造成に着手された宅地で、一定の要件を満たすものについて地方公共団体が事業主体のものは国費率１</a:t>
            </a:r>
            <a:r>
              <a:rPr lang="en-US" altLang="ja-JP" sz="1000" dirty="0">
                <a:latin typeface="Meiryo UI"/>
                <a:ea typeface="Meiryo UI"/>
              </a:rPr>
              <a:t>/</a:t>
            </a:r>
            <a:r>
              <a:rPr lang="ja-JP" altLang="en-US" sz="1000" dirty="0">
                <a:latin typeface="Meiryo UI"/>
                <a:ea typeface="Meiryo UI"/>
              </a:rPr>
              <a:t>２</a:t>
            </a:r>
            <a:endParaRPr lang="en-US" altLang="ja-JP" sz="1000" dirty="0">
              <a:latin typeface="Meiryo UI"/>
              <a:ea typeface="Meiryo UI"/>
            </a:endParaRPr>
          </a:p>
        </p:txBody>
      </p:sp>
      <p:sp>
        <p:nvSpPr>
          <p:cNvPr id="116" name="角丸四角形 57"/>
          <p:cNvSpPr/>
          <p:nvPr/>
        </p:nvSpPr>
        <p:spPr>
          <a:xfrm>
            <a:off x="45938" y="5293626"/>
            <a:ext cx="9803062" cy="1494155"/>
          </a:xfrm>
          <a:prstGeom prst="roundRect">
            <a:avLst>
              <a:gd name="adj" fmla="val 4189"/>
            </a:avLst>
          </a:prstGeom>
          <a:solidFill>
            <a:srgbClr val="EAF5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17" name="角丸四角形 58"/>
          <p:cNvSpPr/>
          <p:nvPr/>
        </p:nvSpPr>
        <p:spPr>
          <a:xfrm>
            <a:off x="4994033" y="5371408"/>
            <a:ext cx="4805870" cy="1350010"/>
          </a:xfrm>
          <a:prstGeom prst="roundRect">
            <a:avLst>
              <a:gd name="adj" fmla="val 29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18" name="角丸四角形 59"/>
          <p:cNvSpPr/>
          <p:nvPr/>
        </p:nvSpPr>
        <p:spPr>
          <a:xfrm>
            <a:off x="113040" y="5371408"/>
            <a:ext cx="4832445" cy="1350010"/>
          </a:xfrm>
          <a:prstGeom prst="roundRect">
            <a:avLst>
              <a:gd name="adj" fmla="val 29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19" name="Text Box 60"/>
          <p:cNvSpPr txBox="1">
            <a:spLocks noChangeArrowheads="1"/>
          </p:cNvSpPr>
          <p:nvPr/>
        </p:nvSpPr>
        <p:spPr>
          <a:xfrm>
            <a:off x="81350" y="5365335"/>
            <a:ext cx="4011534"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　宅地嵩上げ安全確保事業（土砂災害対策）</a:t>
            </a:r>
            <a:endParaRPr lang="ja-JP" altLang="en-US" sz="1400" dirty="0">
              <a:solidFill>
                <a:srgbClr val="000000"/>
              </a:solidFill>
              <a:latin typeface="Meiryo UI"/>
              <a:ea typeface="Meiryo UI"/>
            </a:endParaRPr>
          </a:p>
        </p:txBody>
      </p:sp>
      <p:sp>
        <p:nvSpPr>
          <p:cNvPr id="120" name="Text Box 61"/>
          <p:cNvSpPr txBox="1">
            <a:spLocks noChangeArrowheads="1"/>
          </p:cNvSpPr>
          <p:nvPr/>
        </p:nvSpPr>
        <p:spPr>
          <a:xfrm>
            <a:off x="119782" y="5597495"/>
            <a:ext cx="4831896" cy="415498"/>
          </a:xfrm>
          <a:prstGeom prst="rect">
            <a:avLst/>
          </a:prstGeom>
          <a:noFill/>
          <a:ln w="9525">
            <a:noFill/>
            <a:miter lim="800000"/>
            <a:headEnd/>
            <a:tailEnd/>
          </a:ln>
        </p:spPr>
        <p:txBody>
          <a:bodyPr wrap="square">
            <a:spAutoFit/>
          </a:bodyPr>
          <a:lstStyle/>
          <a:p>
            <a:r>
              <a:rPr lang="ja-JP" altLang="en-US" sz="1100" dirty="0">
                <a:solidFill>
                  <a:srgbClr val="000000"/>
                </a:solidFill>
                <a:latin typeface="Meiryo UI"/>
                <a:ea typeface="Meiryo UI"/>
              </a:rPr>
              <a:t>　</a:t>
            </a:r>
            <a:r>
              <a:rPr lang="ja-JP" altLang="en-US" sz="1000" dirty="0">
                <a:solidFill>
                  <a:srgbClr val="000000"/>
                </a:solidFill>
                <a:latin typeface="Meiryo UI"/>
                <a:ea typeface="Meiryo UI"/>
              </a:rPr>
              <a:t>大規模な土砂災害による被災地において、地域の安全性を確保するために、宅地と公共施設の一体的な嵩上げを行う事業に要する費用の一部を補助。</a:t>
            </a:r>
          </a:p>
        </p:txBody>
      </p:sp>
      <p:sp>
        <p:nvSpPr>
          <p:cNvPr id="121" name="Text Box 62"/>
          <p:cNvSpPr txBox="1">
            <a:spLocks noChangeArrowheads="1"/>
          </p:cNvSpPr>
          <p:nvPr/>
        </p:nvSpPr>
        <p:spPr>
          <a:xfrm>
            <a:off x="5000112" y="5599145"/>
            <a:ext cx="4799791" cy="553105"/>
          </a:xfrm>
          <a:prstGeom prst="rect">
            <a:avLst/>
          </a:prstGeom>
          <a:noFill/>
          <a:ln w="9525">
            <a:noFill/>
            <a:miter lim="800000"/>
            <a:headEnd/>
            <a:tailEnd/>
          </a:ln>
        </p:spPr>
        <p:txBody>
          <a:bodyPr wrap="square">
            <a:spAutoFit/>
          </a:bodyPr>
          <a:lstStyle/>
          <a:p>
            <a:r>
              <a:rPr lang="ja-JP" altLang="en-US" sz="1000" dirty="0">
                <a:solidFill>
                  <a:srgbClr val="000000"/>
                </a:solidFill>
                <a:latin typeface="Meiryo UI"/>
                <a:ea typeface="Meiryo UI"/>
              </a:rPr>
              <a:t>　大規模な豪雨災害による浸水被災地で、家屋の集団移転が困難等の要件を満たす地区について、同程度の出水に対する安全性を確保するため、河川施設整備との整合を図った上で行う宅地と公共施設の一体的な嵩上げを行う事業に要する費用の一部を補助。</a:t>
            </a:r>
            <a:endParaRPr lang="ja-JP" altLang="en-US" sz="1100" dirty="0">
              <a:solidFill>
                <a:srgbClr val="000000"/>
              </a:solidFill>
              <a:latin typeface="Meiryo UI"/>
              <a:ea typeface="Meiryo UI"/>
            </a:endParaRPr>
          </a:p>
        </p:txBody>
      </p:sp>
      <p:sp>
        <p:nvSpPr>
          <p:cNvPr id="122" name="Text Box 63"/>
          <p:cNvSpPr txBox="1">
            <a:spLocks noChangeArrowheads="1"/>
          </p:cNvSpPr>
          <p:nvPr/>
        </p:nvSpPr>
        <p:spPr>
          <a:xfrm>
            <a:off x="5001941" y="5362449"/>
            <a:ext cx="3815591"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　宅地嵩上げ安全確保事業（浸水対策）</a:t>
            </a:r>
            <a:endParaRPr lang="ja-JP" altLang="en-US" sz="1400" dirty="0">
              <a:solidFill>
                <a:srgbClr val="000000"/>
              </a:solidFill>
              <a:latin typeface="Meiryo UI"/>
              <a:ea typeface="Meiryo UI"/>
            </a:endParaRPr>
          </a:p>
        </p:txBody>
      </p:sp>
      <p:sp>
        <p:nvSpPr>
          <p:cNvPr id="123" name="Rectangle 64"/>
          <p:cNvSpPr>
            <a:spLocks noChangeArrowheads="1"/>
          </p:cNvSpPr>
          <p:nvPr/>
        </p:nvSpPr>
        <p:spPr>
          <a:xfrm>
            <a:off x="5063417" y="6153094"/>
            <a:ext cx="4665600" cy="517694"/>
          </a:xfrm>
          <a:prstGeom prst="rect">
            <a:avLst/>
          </a:prstGeom>
          <a:solidFill>
            <a:schemeClr val="bg1"/>
          </a:solidFill>
          <a:ln w="9525">
            <a:solidFill>
              <a:schemeClr val="tx1"/>
            </a:solidFill>
            <a:prstDash val="sysDot"/>
            <a:miter lim="800000"/>
            <a:headEnd/>
            <a:tailEnd/>
          </a:ln>
        </p:spPr>
        <p:txBody>
          <a:bodyPr wrap="none" lIns="54000" anchor="ctr"/>
          <a:lstStyle/>
          <a:p>
            <a:pPr>
              <a:tabLst>
                <a:tab pos="576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a:t>
            </a:r>
            <a:endParaRPr lang="en-US" altLang="ja-JP" sz="10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1/２</a:t>
            </a:r>
            <a:endParaRPr lang="ja-JP" altLang="en-US" sz="9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交付対象	</a:t>
            </a:r>
            <a:r>
              <a:rPr lang="ja-JP" altLang="en-US" sz="1000" dirty="0">
                <a:solidFill>
                  <a:srgbClr val="000000"/>
                </a:solidFill>
                <a:latin typeface="Meiryo UI"/>
                <a:ea typeface="Meiryo UI"/>
              </a:rPr>
              <a:t>宅地嵩上げ安全確保工事に要する設計費及び工事費</a:t>
            </a:r>
            <a:endParaRPr lang="ja-JP" altLang="en-US" sz="800" dirty="0">
              <a:solidFill>
                <a:srgbClr val="000000"/>
              </a:solidFill>
              <a:latin typeface="Meiryo UI"/>
              <a:ea typeface="Meiryo UI"/>
            </a:endParaRPr>
          </a:p>
        </p:txBody>
      </p:sp>
      <p:sp>
        <p:nvSpPr>
          <p:cNvPr id="124" name="Rectangle 66"/>
          <p:cNvSpPr>
            <a:spLocks noChangeArrowheads="1"/>
          </p:cNvSpPr>
          <p:nvPr/>
        </p:nvSpPr>
        <p:spPr>
          <a:xfrm>
            <a:off x="200548" y="6153770"/>
            <a:ext cx="4665600" cy="523142"/>
          </a:xfrm>
          <a:prstGeom prst="rect">
            <a:avLst/>
          </a:prstGeom>
          <a:solidFill>
            <a:schemeClr val="bg1"/>
          </a:solidFill>
          <a:ln w="9525">
            <a:solidFill>
              <a:schemeClr val="tx1"/>
            </a:solidFill>
            <a:prstDash val="sysDot"/>
            <a:miter lim="800000"/>
            <a:headEnd/>
            <a:tailEnd/>
          </a:ln>
        </p:spPr>
        <p:txBody>
          <a:bodyPr wrap="none" lIns="54000" anchor="ctr"/>
          <a:lstStyle/>
          <a:p>
            <a:pPr>
              <a:tabLst>
                <a:tab pos="576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a:t>
            </a:r>
            <a:endParaRPr lang="en-US" altLang="ja-JP" sz="10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１/２　　　　　　　　</a:t>
            </a:r>
          </a:p>
          <a:p>
            <a:pPr>
              <a:spcBef>
                <a:spcPts val="0"/>
              </a:spcBef>
            </a:pPr>
            <a:r>
              <a:rPr lang="ja-JP" altLang="en-US" sz="1000" b="1" dirty="0">
                <a:solidFill>
                  <a:srgbClr val="000000"/>
                </a:solidFill>
                <a:latin typeface="Meiryo UI"/>
                <a:ea typeface="Meiryo UI"/>
              </a:rPr>
              <a:t>交付対象</a:t>
            </a:r>
            <a:r>
              <a:rPr lang="ja-JP" altLang="en-US" sz="1000" dirty="0">
                <a:solidFill>
                  <a:srgbClr val="000000"/>
                </a:solidFill>
                <a:latin typeface="Meiryo UI"/>
                <a:ea typeface="Meiryo UI"/>
              </a:rPr>
              <a:t>　宅地嵩上げ安全確保工事に要する設計費及び工事費</a:t>
            </a:r>
          </a:p>
        </p:txBody>
      </p:sp>
    </p:spTree>
    <p:extLst>
      <p:ext uri="{BB962C8B-B14F-4D97-AF65-F5344CB8AC3E}">
        <p14:creationId xmlns:p14="http://schemas.microsoft.com/office/powerpoint/2010/main" val="3581892037"/>
      </p:ext>
    </p:extLst>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370029" y="10931"/>
            <a:ext cx="8024317" cy="439615"/>
          </a:xfrm>
          <a:prstGeom prst="rect">
            <a:avLst/>
          </a:prstGeom>
          <a:noFill/>
          <a:ln w="9525">
            <a:noFill/>
            <a:miter lim="800000"/>
            <a:headEnd/>
            <a:tailEnd/>
          </a:ln>
          <a:effectLst/>
        </p:spPr>
        <p:txBody>
          <a:bodyPr vert="horz" wrap="square" lIns="84406" tIns="42203" rIns="84406" bIns="42203"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defTabSz="844083"/>
            <a:r>
              <a:rPr lang="ja-JP" altLang="en-US" sz="1800" b="1" kern="0" dirty="0">
                <a:latin typeface="Meiryo UI" panose="020B0604030504040204" pitchFamily="50" charset="-128"/>
                <a:ea typeface="Meiryo UI" panose="020B0604030504040204" pitchFamily="50" charset="-128"/>
              </a:rPr>
              <a:t>盛土規制法と宅地耐震化推進事業・</a:t>
            </a:r>
            <a:r>
              <a:rPr lang="ja-JP" altLang="en-US" sz="1800" b="1" dirty="0">
                <a:latin typeface="Meiryo UI" panose="020B0604030504040204" pitchFamily="50" charset="-128"/>
                <a:ea typeface="Meiryo UI" panose="020B0604030504040204" pitchFamily="50" charset="-128"/>
              </a:rPr>
              <a:t>盛土緊急対策事業</a:t>
            </a:r>
            <a:r>
              <a:rPr lang="ja-JP" altLang="en-US" sz="1800" b="1" kern="0" dirty="0">
                <a:latin typeface="Meiryo UI" panose="020B0604030504040204" pitchFamily="50" charset="-128"/>
                <a:ea typeface="Meiryo UI" panose="020B0604030504040204" pitchFamily="50" charset="-128"/>
              </a:rPr>
              <a:t>の経緯</a:t>
            </a:r>
          </a:p>
        </p:txBody>
      </p:sp>
      <p:sp>
        <p:nvSpPr>
          <p:cNvPr id="118" name="正方形/長方形 117"/>
          <p:cNvSpPr/>
          <p:nvPr/>
        </p:nvSpPr>
        <p:spPr>
          <a:xfrm>
            <a:off x="706649" y="568711"/>
            <a:ext cx="8761514" cy="1716249"/>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19" name="下矢印 118"/>
          <p:cNvSpPr/>
          <p:nvPr/>
        </p:nvSpPr>
        <p:spPr>
          <a:xfrm>
            <a:off x="6528163" y="1195851"/>
            <a:ext cx="169887" cy="105609"/>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29" name="角丸四角形 128"/>
          <p:cNvSpPr/>
          <p:nvPr/>
        </p:nvSpPr>
        <p:spPr>
          <a:xfrm>
            <a:off x="1833813" y="810777"/>
            <a:ext cx="377355"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7.1</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兵庫県</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南部地震</a:t>
            </a:r>
          </a:p>
        </p:txBody>
      </p:sp>
      <p:sp>
        <p:nvSpPr>
          <p:cNvPr id="130" name="山形 129"/>
          <p:cNvSpPr/>
          <p:nvPr/>
        </p:nvSpPr>
        <p:spPr>
          <a:xfrm>
            <a:off x="2031765" y="576840"/>
            <a:ext cx="594604"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H16</a:t>
            </a:r>
            <a:endParaRPr lang="ja-JP" altLang="en-US" sz="700" b="1" dirty="0">
              <a:solidFill>
                <a:srgbClr val="FFFFFF"/>
              </a:solidFill>
              <a:latin typeface="ＭＳ Ｐゴシック"/>
              <a:ea typeface="ＭＳ Ｐゴシック"/>
            </a:endParaRPr>
          </a:p>
        </p:txBody>
      </p:sp>
      <p:sp>
        <p:nvSpPr>
          <p:cNvPr id="131" name="角丸四角形 130"/>
          <p:cNvSpPr/>
          <p:nvPr/>
        </p:nvSpPr>
        <p:spPr>
          <a:xfrm>
            <a:off x="2228432" y="810777"/>
            <a:ext cx="377355"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16.10</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中越地震</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endParaRPr lang="ja-JP" altLang="en-US" sz="554" dirty="0">
              <a:solidFill>
                <a:srgbClr val="000000"/>
              </a:solidFill>
              <a:latin typeface="ＭＳ Ｐゴシック"/>
              <a:ea typeface="ＭＳ Ｐゴシック"/>
            </a:endParaRPr>
          </a:p>
        </p:txBody>
      </p:sp>
      <p:sp>
        <p:nvSpPr>
          <p:cNvPr id="132" name="山形 131"/>
          <p:cNvSpPr/>
          <p:nvPr/>
        </p:nvSpPr>
        <p:spPr>
          <a:xfrm>
            <a:off x="2546873" y="576840"/>
            <a:ext cx="594604"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H18</a:t>
            </a:r>
            <a:endParaRPr lang="ja-JP" altLang="en-US" sz="700" b="1" dirty="0">
              <a:solidFill>
                <a:srgbClr val="FFFFFF"/>
              </a:solidFill>
              <a:latin typeface="ＭＳ Ｐゴシック"/>
              <a:ea typeface="ＭＳ Ｐゴシック"/>
            </a:endParaRPr>
          </a:p>
        </p:txBody>
      </p:sp>
      <p:sp>
        <p:nvSpPr>
          <p:cNvPr id="133" name="角丸四角形 132"/>
          <p:cNvSpPr/>
          <p:nvPr/>
        </p:nvSpPr>
        <p:spPr>
          <a:xfrm>
            <a:off x="2694251" y="1314851"/>
            <a:ext cx="507291" cy="289877"/>
          </a:xfrm>
          <a:prstGeom prst="round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3231" tIns="30675" rIns="33231" bIns="30675" rtlCol="0" anchor="ctr">
            <a:spAutoFit/>
          </a:bodyPr>
          <a:lstStyle/>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（Ｈ</a:t>
            </a:r>
            <a:r>
              <a:rPr lang="en-US" altLang="ja-JP" sz="650" b="1" dirty="0">
                <a:solidFill>
                  <a:srgbClr val="000000"/>
                </a:solidFill>
                <a:latin typeface="ＭＳ Ｐゴシック"/>
                <a:ea typeface="ＭＳ Ｐゴシック"/>
              </a:rPr>
              <a:t>18.4</a:t>
            </a:r>
            <a:r>
              <a:rPr lang="ja-JP" altLang="en-US" sz="650" b="1" dirty="0">
                <a:solidFill>
                  <a:srgbClr val="000000"/>
                </a:solidFill>
                <a:latin typeface="ＭＳ Ｐゴシック"/>
                <a:ea typeface="ＭＳ Ｐゴシック"/>
              </a:rPr>
              <a:t>）</a:t>
            </a:r>
            <a:endParaRPr lang="en-US" altLang="ja-JP" sz="650" b="1"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宅造法改正</a:t>
            </a:r>
          </a:p>
        </p:txBody>
      </p:sp>
      <p:sp>
        <p:nvSpPr>
          <p:cNvPr id="135" name="山形 134"/>
          <p:cNvSpPr/>
          <p:nvPr/>
        </p:nvSpPr>
        <p:spPr>
          <a:xfrm>
            <a:off x="4066778"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H26</a:t>
            </a:r>
            <a:endParaRPr lang="ja-JP" altLang="en-US" sz="700" b="1" dirty="0">
              <a:solidFill>
                <a:srgbClr val="FFFFFF"/>
              </a:solidFill>
              <a:latin typeface="ＭＳ Ｐゴシック"/>
              <a:ea typeface="ＭＳ Ｐゴシック"/>
            </a:endParaRPr>
          </a:p>
        </p:txBody>
      </p:sp>
      <p:sp>
        <p:nvSpPr>
          <p:cNvPr id="136" name="山形 135"/>
          <p:cNvSpPr/>
          <p:nvPr/>
        </p:nvSpPr>
        <p:spPr>
          <a:xfrm>
            <a:off x="4561994"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H28</a:t>
            </a:r>
            <a:endParaRPr lang="ja-JP" altLang="en-US" sz="700" b="1" dirty="0">
              <a:solidFill>
                <a:srgbClr val="FFFFFF"/>
              </a:solidFill>
              <a:latin typeface="ＭＳ Ｐゴシック"/>
              <a:ea typeface="ＭＳ Ｐゴシック"/>
            </a:endParaRPr>
          </a:p>
        </p:txBody>
      </p:sp>
      <p:sp>
        <p:nvSpPr>
          <p:cNvPr id="137" name="山形 136"/>
          <p:cNvSpPr/>
          <p:nvPr/>
        </p:nvSpPr>
        <p:spPr>
          <a:xfrm>
            <a:off x="5057161"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H29</a:t>
            </a:r>
            <a:endParaRPr lang="ja-JP" altLang="en-US" sz="700" b="1" dirty="0">
              <a:solidFill>
                <a:srgbClr val="FFFFFF"/>
              </a:solidFill>
              <a:latin typeface="ＭＳ Ｐゴシック"/>
              <a:ea typeface="ＭＳ Ｐゴシック"/>
            </a:endParaRPr>
          </a:p>
        </p:txBody>
      </p:sp>
      <p:sp>
        <p:nvSpPr>
          <p:cNvPr id="138" name="角丸四角形 137"/>
          <p:cNvSpPr/>
          <p:nvPr/>
        </p:nvSpPr>
        <p:spPr>
          <a:xfrm>
            <a:off x="2931517" y="810777"/>
            <a:ext cx="578317"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23.3</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東北地方</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太平洋沖地震</a:t>
            </a:r>
          </a:p>
        </p:txBody>
      </p:sp>
      <p:sp>
        <p:nvSpPr>
          <p:cNvPr id="139" name="角丸四角形 138"/>
          <p:cNvSpPr/>
          <p:nvPr/>
        </p:nvSpPr>
        <p:spPr>
          <a:xfrm>
            <a:off x="4555810" y="810777"/>
            <a:ext cx="493763"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28.4</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平成</a:t>
            </a:r>
            <a:r>
              <a:rPr lang="en-US" altLang="ja-JP" sz="554" dirty="0">
                <a:solidFill>
                  <a:srgbClr val="000000"/>
                </a:solidFill>
                <a:latin typeface="ＭＳ Ｐゴシック"/>
                <a:ea typeface="ＭＳ Ｐゴシック"/>
              </a:rPr>
              <a:t>28</a:t>
            </a:r>
            <a:r>
              <a:rPr lang="ja-JP" altLang="en-US" sz="554" dirty="0">
                <a:solidFill>
                  <a:srgbClr val="000000"/>
                </a:solidFill>
                <a:latin typeface="ＭＳ Ｐゴシック"/>
                <a:ea typeface="ＭＳ Ｐゴシック"/>
              </a:rPr>
              <a:t>年</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熊本地震</a:t>
            </a:r>
          </a:p>
        </p:txBody>
      </p:sp>
      <p:sp>
        <p:nvSpPr>
          <p:cNvPr id="140" name="正方形/長方形 139"/>
          <p:cNvSpPr/>
          <p:nvPr/>
        </p:nvSpPr>
        <p:spPr>
          <a:xfrm>
            <a:off x="1753554" y="1313012"/>
            <a:ext cx="759608"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3231" rIns="33231" rtlCol="0" anchor="ctr">
            <a:spAutoFit/>
          </a:bodyPr>
          <a:lstStyle/>
          <a:p>
            <a:pPr algn="ctr" defTabSz="844083" fontAlgn="base">
              <a:spcBef>
                <a:spcPct val="0"/>
              </a:spcBef>
              <a:spcAft>
                <a:spcPct val="0"/>
              </a:spcAft>
              <a:defRPr/>
            </a:pPr>
            <a:r>
              <a:rPr lang="ja-JP" altLang="en-US" sz="600" dirty="0">
                <a:solidFill>
                  <a:srgbClr val="000000"/>
                </a:solidFill>
                <a:latin typeface="ＭＳ Ｐゴシック"/>
                <a:ea typeface="ＭＳ Ｐゴシック"/>
              </a:rPr>
              <a:t>大規模盛土造成地等</a:t>
            </a:r>
            <a:endParaRPr lang="en-US" altLang="ja-JP" sz="60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00" dirty="0">
                <a:solidFill>
                  <a:srgbClr val="000000"/>
                </a:solidFill>
                <a:latin typeface="ＭＳ Ｐゴシック"/>
                <a:ea typeface="ＭＳ Ｐゴシック"/>
              </a:rPr>
              <a:t>で滑動崩落被害発生</a:t>
            </a:r>
          </a:p>
        </p:txBody>
      </p:sp>
      <p:sp>
        <p:nvSpPr>
          <p:cNvPr id="141" name="右矢印 140"/>
          <p:cNvSpPr/>
          <p:nvPr/>
        </p:nvSpPr>
        <p:spPr>
          <a:xfrm>
            <a:off x="2579445" y="1384587"/>
            <a:ext cx="101932" cy="1336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42" name="正方形/長方形 141"/>
          <p:cNvSpPr/>
          <p:nvPr/>
        </p:nvSpPr>
        <p:spPr>
          <a:xfrm>
            <a:off x="437838" y="787273"/>
            <a:ext cx="213601" cy="14976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事　　象</a:t>
            </a:r>
          </a:p>
        </p:txBody>
      </p:sp>
      <p:sp>
        <p:nvSpPr>
          <p:cNvPr id="143" name="正方形/長方形 142"/>
          <p:cNvSpPr/>
          <p:nvPr/>
        </p:nvSpPr>
        <p:spPr>
          <a:xfrm>
            <a:off x="3243147" y="1313012"/>
            <a:ext cx="682664"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広域で滑動崩落・</a:t>
            </a:r>
            <a:endParaRPr lang="en-US" altLang="ja-JP" sz="600" dirty="0">
              <a:solidFill>
                <a:srgbClr val="000000"/>
              </a:solidFill>
              <a:latin typeface="ＭＳ Ｐゴシック"/>
              <a:ea typeface="ＭＳ Ｐゴシック"/>
            </a:endParaRPr>
          </a:p>
          <a:p>
            <a:pPr defTabSz="844083" fontAlgn="base">
              <a:spcBef>
                <a:spcPct val="0"/>
              </a:spcBef>
              <a:spcAft>
                <a:spcPct val="0"/>
              </a:spcAft>
              <a:defRPr/>
            </a:pPr>
            <a:r>
              <a:rPr lang="ja-JP" altLang="en-US" sz="600" dirty="0">
                <a:solidFill>
                  <a:srgbClr val="000000"/>
                </a:solidFill>
                <a:latin typeface="ＭＳ Ｐゴシック"/>
                <a:ea typeface="ＭＳ Ｐゴシック"/>
              </a:rPr>
              <a:t>液状化被害の発生</a:t>
            </a:r>
          </a:p>
        </p:txBody>
      </p:sp>
      <p:sp>
        <p:nvSpPr>
          <p:cNvPr id="144" name="山形 143"/>
          <p:cNvSpPr/>
          <p:nvPr/>
        </p:nvSpPr>
        <p:spPr>
          <a:xfrm>
            <a:off x="3568733"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H25</a:t>
            </a:r>
            <a:endParaRPr lang="ja-JP" altLang="en-US" sz="700" b="1" dirty="0">
              <a:solidFill>
                <a:srgbClr val="FFFFFF"/>
              </a:solidFill>
              <a:latin typeface="ＭＳ Ｐゴシック"/>
              <a:ea typeface="ＭＳ Ｐゴシック"/>
            </a:endParaRPr>
          </a:p>
        </p:txBody>
      </p:sp>
      <p:sp>
        <p:nvSpPr>
          <p:cNvPr id="147" name="正方形/長方形 146"/>
          <p:cNvSpPr/>
          <p:nvPr/>
        </p:nvSpPr>
        <p:spPr>
          <a:xfrm>
            <a:off x="437838" y="2339021"/>
            <a:ext cx="213601" cy="408802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制　　度　　の　　変　　革</a:t>
            </a:r>
          </a:p>
        </p:txBody>
      </p:sp>
      <p:sp>
        <p:nvSpPr>
          <p:cNvPr id="150" name="正方形/長方形 149"/>
          <p:cNvSpPr/>
          <p:nvPr/>
        </p:nvSpPr>
        <p:spPr>
          <a:xfrm>
            <a:off x="4088314" y="1313012"/>
            <a:ext cx="759608"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変動予測調査、滑動</a:t>
            </a:r>
            <a:endParaRPr lang="en-US" altLang="ja-JP" sz="600" dirty="0">
              <a:solidFill>
                <a:srgbClr val="000000"/>
              </a:solidFill>
              <a:latin typeface="ＭＳ Ｐゴシック"/>
              <a:ea typeface="ＭＳ Ｐゴシック"/>
            </a:endParaRPr>
          </a:p>
          <a:p>
            <a:pPr defTabSz="844083" fontAlgn="base">
              <a:spcBef>
                <a:spcPct val="0"/>
              </a:spcBef>
              <a:spcAft>
                <a:spcPct val="0"/>
              </a:spcAft>
              <a:defRPr/>
            </a:pPr>
            <a:r>
              <a:rPr lang="ja-JP" altLang="en-US" sz="600" dirty="0">
                <a:solidFill>
                  <a:srgbClr val="000000"/>
                </a:solidFill>
                <a:latin typeface="ＭＳ Ｐゴシック"/>
                <a:ea typeface="ＭＳ Ｐゴシック"/>
              </a:rPr>
              <a:t>崩落防止対策の推進</a:t>
            </a:r>
          </a:p>
        </p:txBody>
      </p:sp>
      <p:sp>
        <p:nvSpPr>
          <p:cNvPr id="151" name="山形 150"/>
          <p:cNvSpPr/>
          <p:nvPr/>
        </p:nvSpPr>
        <p:spPr>
          <a:xfrm>
            <a:off x="3057273" y="576840"/>
            <a:ext cx="594604"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H23</a:t>
            </a:r>
            <a:endParaRPr lang="ja-JP" altLang="en-US" sz="700" b="1" dirty="0">
              <a:solidFill>
                <a:srgbClr val="FFFFFF"/>
              </a:solidFill>
              <a:latin typeface="ＭＳ Ｐゴシック"/>
              <a:ea typeface="ＭＳ Ｐゴシック"/>
            </a:endParaRPr>
          </a:p>
        </p:txBody>
      </p:sp>
      <p:sp>
        <p:nvSpPr>
          <p:cNvPr id="154" name="ホームベース 153"/>
          <p:cNvSpPr/>
          <p:nvPr/>
        </p:nvSpPr>
        <p:spPr>
          <a:xfrm>
            <a:off x="716842" y="576840"/>
            <a:ext cx="193574" cy="210734"/>
          </a:xfrm>
          <a:prstGeom prst="homePlat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endParaRPr lang="ja-JP" altLang="en-US" sz="700" dirty="0">
              <a:solidFill>
                <a:srgbClr val="FFFFFF"/>
              </a:solidFill>
              <a:latin typeface="ＭＳ Ｐゴシック"/>
              <a:ea typeface="ＭＳ Ｐゴシック"/>
            </a:endParaRPr>
          </a:p>
        </p:txBody>
      </p:sp>
      <p:sp>
        <p:nvSpPr>
          <p:cNvPr id="155" name="山形 154"/>
          <p:cNvSpPr/>
          <p:nvPr/>
        </p:nvSpPr>
        <p:spPr>
          <a:xfrm>
            <a:off x="1822419" y="576840"/>
            <a:ext cx="29220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endParaRPr lang="ja-JP" altLang="en-US" sz="700" dirty="0">
              <a:solidFill>
                <a:srgbClr val="FFFFFF"/>
              </a:solidFill>
              <a:latin typeface="ＭＳ Ｐゴシック"/>
              <a:ea typeface="ＭＳ Ｐゴシック"/>
            </a:endParaRPr>
          </a:p>
        </p:txBody>
      </p:sp>
      <p:sp>
        <p:nvSpPr>
          <p:cNvPr id="156" name="山形 155"/>
          <p:cNvSpPr/>
          <p:nvPr/>
        </p:nvSpPr>
        <p:spPr>
          <a:xfrm>
            <a:off x="834468" y="576840"/>
            <a:ext cx="624910"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S36</a:t>
            </a:r>
            <a:endParaRPr lang="ja-JP" altLang="en-US" sz="700" b="1" dirty="0">
              <a:solidFill>
                <a:srgbClr val="FFFFFF"/>
              </a:solidFill>
              <a:latin typeface="ＭＳ Ｐゴシック"/>
              <a:ea typeface="ＭＳ Ｐゴシック"/>
            </a:endParaRPr>
          </a:p>
        </p:txBody>
      </p:sp>
      <p:sp>
        <p:nvSpPr>
          <p:cNvPr id="157" name="山形 156"/>
          <p:cNvSpPr/>
          <p:nvPr/>
        </p:nvSpPr>
        <p:spPr>
          <a:xfrm>
            <a:off x="1374837" y="576582"/>
            <a:ext cx="684804"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S42</a:t>
            </a:r>
            <a:endParaRPr lang="ja-JP" altLang="en-US" sz="700" b="1" dirty="0">
              <a:solidFill>
                <a:srgbClr val="FFFFFF"/>
              </a:solidFill>
              <a:latin typeface="ＭＳ Ｐゴシック"/>
              <a:ea typeface="ＭＳ Ｐゴシック"/>
            </a:endParaRPr>
          </a:p>
        </p:txBody>
      </p:sp>
      <p:sp>
        <p:nvSpPr>
          <p:cNvPr id="158" name="角丸四角形 157"/>
          <p:cNvSpPr/>
          <p:nvPr/>
        </p:nvSpPr>
        <p:spPr>
          <a:xfrm>
            <a:off x="1081627" y="810777"/>
            <a:ext cx="377355"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S36.6</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en-US" altLang="ja-JP" sz="554" dirty="0">
                <a:solidFill>
                  <a:srgbClr val="000000"/>
                </a:solidFill>
                <a:latin typeface="ＭＳ Ｐゴシック"/>
                <a:ea typeface="ＭＳ Ｐゴシック"/>
              </a:rPr>
              <a:t>36.6</a:t>
            </a:r>
            <a:r>
              <a:rPr lang="ja-JP" altLang="en-US" sz="554" dirty="0">
                <a:solidFill>
                  <a:srgbClr val="000000"/>
                </a:solidFill>
                <a:latin typeface="ＭＳ Ｐゴシック"/>
                <a:ea typeface="ＭＳ Ｐゴシック"/>
              </a:rPr>
              <a:t>梅雨</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前線豪雨</a:t>
            </a:r>
          </a:p>
        </p:txBody>
      </p:sp>
      <p:sp>
        <p:nvSpPr>
          <p:cNvPr id="159" name="角丸四角形 158"/>
          <p:cNvSpPr/>
          <p:nvPr/>
        </p:nvSpPr>
        <p:spPr>
          <a:xfrm>
            <a:off x="995266" y="1317352"/>
            <a:ext cx="550077" cy="291312"/>
          </a:xfrm>
          <a:prstGeom prst="round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30675" rtlCol="0" anchor="ctr"/>
          <a:lstStyle/>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a:t>
            </a:r>
            <a:r>
              <a:rPr lang="en-US" altLang="ja-JP" sz="650" b="1" dirty="0">
                <a:solidFill>
                  <a:srgbClr val="000000"/>
                </a:solidFill>
                <a:latin typeface="ＭＳ Ｐゴシック"/>
                <a:ea typeface="ＭＳ Ｐゴシック"/>
              </a:rPr>
              <a:t>S36.11</a:t>
            </a:r>
            <a:r>
              <a:rPr lang="ja-JP" altLang="en-US" sz="650" b="1" dirty="0">
                <a:solidFill>
                  <a:srgbClr val="000000"/>
                </a:solidFill>
                <a:latin typeface="ＭＳ Ｐゴシック"/>
                <a:ea typeface="ＭＳ Ｐゴシック"/>
              </a:rPr>
              <a:t>）</a:t>
            </a:r>
            <a:endParaRPr lang="en-US" altLang="ja-JP" sz="650" b="1"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宅造法制定</a:t>
            </a:r>
          </a:p>
        </p:txBody>
      </p:sp>
      <p:sp>
        <p:nvSpPr>
          <p:cNvPr id="217" name="下矢印 216"/>
          <p:cNvSpPr/>
          <p:nvPr/>
        </p:nvSpPr>
        <p:spPr>
          <a:xfrm>
            <a:off x="1938988"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18" name="下矢印 217"/>
          <p:cNvSpPr/>
          <p:nvPr/>
        </p:nvSpPr>
        <p:spPr>
          <a:xfrm>
            <a:off x="2333607"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19" name="下矢印 218"/>
          <p:cNvSpPr/>
          <p:nvPr/>
        </p:nvSpPr>
        <p:spPr>
          <a:xfrm>
            <a:off x="3249284"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20" name="下矢印 219"/>
          <p:cNvSpPr/>
          <p:nvPr/>
        </p:nvSpPr>
        <p:spPr>
          <a:xfrm>
            <a:off x="4892901" y="1201212"/>
            <a:ext cx="167004" cy="164486"/>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21" name="下矢印 220"/>
          <p:cNvSpPr/>
          <p:nvPr/>
        </p:nvSpPr>
        <p:spPr>
          <a:xfrm>
            <a:off x="1186801"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64" name="角丸四角形 163"/>
          <p:cNvSpPr/>
          <p:nvPr/>
        </p:nvSpPr>
        <p:spPr>
          <a:xfrm>
            <a:off x="1476274" y="812314"/>
            <a:ext cx="327476" cy="348522"/>
          </a:xfrm>
          <a:prstGeom prst="round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S42.7</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西日本</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豪雨</a:t>
            </a:r>
          </a:p>
        </p:txBody>
      </p:sp>
      <p:sp>
        <p:nvSpPr>
          <p:cNvPr id="176" name="角丸四角形 175"/>
          <p:cNvSpPr/>
          <p:nvPr/>
        </p:nvSpPr>
        <p:spPr>
          <a:xfrm>
            <a:off x="744582" y="1769393"/>
            <a:ext cx="543638" cy="33415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30675" rtlCol="0" anchor="ctr"/>
          <a:lstStyle/>
          <a:p>
            <a:pPr algn="ctr" defTabSz="844083" fontAlgn="base">
              <a:spcBef>
                <a:spcPct val="0"/>
              </a:spcBef>
              <a:spcAft>
                <a:spcPct val="0"/>
              </a:spcAft>
              <a:defRPr/>
            </a:pPr>
            <a:r>
              <a:rPr lang="ja-JP" altLang="en-US" sz="650" dirty="0">
                <a:solidFill>
                  <a:srgbClr val="000000"/>
                </a:solidFill>
                <a:latin typeface="ＭＳ Ｐゴシック"/>
                <a:ea typeface="ＭＳ Ｐゴシック"/>
              </a:rPr>
              <a:t>（</a:t>
            </a:r>
            <a:r>
              <a:rPr lang="en-US" altLang="ja-JP" sz="650" dirty="0">
                <a:solidFill>
                  <a:srgbClr val="000000"/>
                </a:solidFill>
                <a:latin typeface="ＭＳ Ｐゴシック"/>
                <a:ea typeface="ＭＳ Ｐゴシック"/>
              </a:rPr>
              <a:t>S33.3</a:t>
            </a:r>
            <a:r>
              <a:rPr lang="ja-JP" altLang="en-US" sz="650" dirty="0">
                <a:solidFill>
                  <a:srgbClr val="000000"/>
                </a:solidFill>
                <a:latin typeface="ＭＳ Ｐゴシック"/>
                <a:ea typeface="ＭＳ Ｐゴシック"/>
              </a:rPr>
              <a:t>）</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地すべり等</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防止法制定</a:t>
            </a:r>
          </a:p>
        </p:txBody>
      </p:sp>
      <p:sp>
        <p:nvSpPr>
          <p:cNvPr id="177" name="角丸四角形 176"/>
          <p:cNvSpPr/>
          <p:nvPr/>
        </p:nvSpPr>
        <p:spPr>
          <a:xfrm>
            <a:off x="1413295" y="1769393"/>
            <a:ext cx="543638" cy="33415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30675" rtlCol="0" anchor="ctr"/>
          <a:lstStyle/>
          <a:p>
            <a:pPr algn="ctr" defTabSz="844083" fontAlgn="base">
              <a:spcBef>
                <a:spcPct val="0"/>
              </a:spcBef>
              <a:spcAft>
                <a:spcPct val="0"/>
              </a:spcAft>
              <a:defRPr/>
            </a:pPr>
            <a:r>
              <a:rPr lang="ja-JP" altLang="en-US" sz="650" dirty="0">
                <a:solidFill>
                  <a:srgbClr val="000000"/>
                </a:solidFill>
                <a:latin typeface="ＭＳ Ｐゴシック"/>
                <a:ea typeface="ＭＳ Ｐゴシック"/>
              </a:rPr>
              <a:t>（</a:t>
            </a:r>
            <a:r>
              <a:rPr lang="en-US" altLang="ja-JP" sz="650" dirty="0">
                <a:solidFill>
                  <a:srgbClr val="000000"/>
                </a:solidFill>
                <a:latin typeface="ＭＳ Ｐゴシック"/>
                <a:ea typeface="ＭＳ Ｐゴシック"/>
              </a:rPr>
              <a:t>S44.7</a:t>
            </a:r>
            <a:r>
              <a:rPr lang="ja-JP" altLang="en-US" sz="650" dirty="0">
                <a:solidFill>
                  <a:srgbClr val="000000"/>
                </a:solidFill>
                <a:latin typeface="ＭＳ Ｐゴシック"/>
                <a:ea typeface="ＭＳ Ｐゴシック"/>
              </a:rPr>
              <a:t>）</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急傾斜地法</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制定</a:t>
            </a:r>
          </a:p>
        </p:txBody>
      </p:sp>
      <p:sp>
        <p:nvSpPr>
          <p:cNvPr id="178" name="山形 177"/>
          <p:cNvSpPr/>
          <p:nvPr/>
        </p:nvSpPr>
        <p:spPr>
          <a:xfrm>
            <a:off x="5549862"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H30</a:t>
            </a:r>
            <a:endParaRPr lang="ja-JP" altLang="en-US" sz="700" b="1" dirty="0">
              <a:solidFill>
                <a:srgbClr val="FFFFFF"/>
              </a:solidFill>
              <a:latin typeface="ＭＳ Ｐゴシック"/>
              <a:ea typeface="ＭＳ Ｐゴシック"/>
            </a:endParaRPr>
          </a:p>
        </p:txBody>
      </p:sp>
      <p:sp>
        <p:nvSpPr>
          <p:cNvPr id="182" name="角丸四角形 181"/>
          <p:cNvSpPr/>
          <p:nvPr/>
        </p:nvSpPr>
        <p:spPr>
          <a:xfrm>
            <a:off x="5692807" y="810777"/>
            <a:ext cx="637582"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0675" rIns="33231"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30.9</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平成</a:t>
            </a:r>
            <a:r>
              <a:rPr lang="en-US" altLang="ja-JP" sz="554" dirty="0">
                <a:solidFill>
                  <a:srgbClr val="000000"/>
                </a:solidFill>
                <a:latin typeface="ＭＳ Ｐゴシック"/>
                <a:ea typeface="ＭＳ Ｐゴシック"/>
              </a:rPr>
              <a:t>30</a:t>
            </a:r>
            <a:r>
              <a:rPr lang="ja-JP" altLang="en-US" sz="554" dirty="0">
                <a:solidFill>
                  <a:srgbClr val="000000"/>
                </a:solidFill>
                <a:latin typeface="ＭＳ Ｐゴシック"/>
                <a:ea typeface="ＭＳ Ｐゴシック"/>
              </a:rPr>
              <a:t>年北海道</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胆振東部地震</a:t>
            </a:r>
          </a:p>
        </p:txBody>
      </p:sp>
      <p:sp>
        <p:nvSpPr>
          <p:cNvPr id="203" name="下矢印 202"/>
          <p:cNvSpPr/>
          <p:nvPr/>
        </p:nvSpPr>
        <p:spPr>
          <a:xfrm>
            <a:off x="6170387" y="2275731"/>
            <a:ext cx="169505" cy="735155"/>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04" name="角丸四角形 203"/>
          <p:cNvSpPr/>
          <p:nvPr/>
        </p:nvSpPr>
        <p:spPr>
          <a:xfrm>
            <a:off x="5854684" y="1936262"/>
            <a:ext cx="1219549" cy="30240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0675" rIns="0" bIns="30675" rtlCol="0" anchor="ctr"/>
          <a:lstStyle/>
          <a:p>
            <a:pPr algn="ctr" defTabSz="844083" fontAlgn="base">
              <a:spcBef>
                <a:spcPct val="0"/>
              </a:spcBef>
              <a:spcAft>
                <a:spcPct val="0"/>
              </a:spcAft>
              <a:defRPr/>
            </a:pPr>
            <a:r>
              <a:rPr lang="ja-JP" altLang="en-US" sz="700" dirty="0">
                <a:solidFill>
                  <a:srgbClr val="000000"/>
                </a:solidFill>
                <a:latin typeface="ＭＳ Ｐゴシック"/>
                <a:ea typeface="ＭＳ Ｐゴシック"/>
              </a:rPr>
              <a:t>（Ｈ</a:t>
            </a:r>
            <a:r>
              <a:rPr lang="en-US" altLang="ja-JP" sz="700" dirty="0">
                <a:solidFill>
                  <a:srgbClr val="000000"/>
                </a:solidFill>
                <a:latin typeface="ＭＳ Ｐゴシック"/>
                <a:ea typeface="ＭＳ Ｐゴシック"/>
              </a:rPr>
              <a:t>30.12</a:t>
            </a:r>
            <a:r>
              <a:rPr lang="ja-JP" altLang="en-US" sz="700" dirty="0">
                <a:solidFill>
                  <a:srgbClr val="000000"/>
                </a:solidFill>
                <a:latin typeface="ＭＳ Ｐゴシック"/>
                <a:ea typeface="ＭＳ Ｐゴシック"/>
              </a:rPr>
              <a:t>）</a:t>
            </a:r>
            <a:endParaRPr lang="en-US" altLang="ja-JP" sz="70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重要インフラ緊急点検を受けた</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３か年緊急対策</a:t>
            </a:r>
          </a:p>
        </p:txBody>
      </p:sp>
      <p:sp>
        <p:nvSpPr>
          <p:cNvPr id="211" name="下矢印 210"/>
          <p:cNvSpPr/>
          <p:nvPr/>
        </p:nvSpPr>
        <p:spPr>
          <a:xfrm>
            <a:off x="6059969" y="1201212"/>
            <a:ext cx="169887" cy="71509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25" name="山形 97">
            <a:extLst>
              <a:ext uri="{FF2B5EF4-FFF2-40B4-BE49-F238E27FC236}">
                <a16:creationId xmlns:a16="http://schemas.microsoft.com/office/drawing/2014/main" id="{C27D7BF3-DFAC-4E6F-8586-330D065B6D2F}"/>
              </a:ext>
            </a:extLst>
          </p:cNvPr>
          <p:cNvSpPr/>
          <p:nvPr/>
        </p:nvSpPr>
        <p:spPr>
          <a:xfrm>
            <a:off x="6043308"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H31</a:t>
            </a:r>
            <a:endParaRPr lang="ja-JP" altLang="en-US" sz="700" b="1" dirty="0">
              <a:solidFill>
                <a:srgbClr val="FFFFFF"/>
              </a:solidFill>
              <a:latin typeface="ＭＳ Ｐゴシック"/>
              <a:ea typeface="ＭＳ Ｐゴシック"/>
            </a:endParaRPr>
          </a:p>
        </p:txBody>
      </p:sp>
      <p:sp>
        <p:nvSpPr>
          <p:cNvPr id="226" name="山形 97">
            <a:extLst>
              <a:ext uri="{FF2B5EF4-FFF2-40B4-BE49-F238E27FC236}">
                <a16:creationId xmlns:a16="http://schemas.microsoft.com/office/drawing/2014/main" id="{A9A44828-6226-4AD1-B299-73850575D9C2}"/>
              </a:ext>
            </a:extLst>
          </p:cNvPr>
          <p:cNvSpPr/>
          <p:nvPr/>
        </p:nvSpPr>
        <p:spPr>
          <a:xfrm>
            <a:off x="6535060"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R2</a:t>
            </a:r>
            <a:endParaRPr lang="ja-JP" altLang="en-US" sz="700" b="1" dirty="0">
              <a:solidFill>
                <a:srgbClr val="FFFFFF"/>
              </a:solidFill>
              <a:latin typeface="ＭＳ Ｐゴシック"/>
              <a:ea typeface="ＭＳ Ｐゴシック"/>
            </a:endParaRPr>
          </a:p>
        </p:txBody>
      </p:sp>
      <p:sp>
        <p:nvSpPr>
          <p:cNvPr id="227" name="山形 97">
            <a:extLst>
              <a:ext uri="{FF2B5EF4-FFF2-40B4-BE49-F238E27FC236}">
                <a16:creationId xmlns:a16="http://schemas.microsoft.com/office/drawing/2014/main" id="{A9A44828-6226-4AD1-B299-73850575D9C2}"/>
              </a:ext>
            </a:extLst>
          </p:cNvPr>
          <p:cNvSpPr/>
          <p:nvPr/>
        </p:nvSpPr>
        <p:spPr>
          <a:xfrm>
            <a:off x="7033323" y="576539"/>
            <a:ext cx="1019322"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           R3</a:t>
            </a:r>
            <a:endParaRPr lang="ja-JP" altLang="en-US" sz="700" b="1" dirty="0">
              <a:solidFill>
                <a:srgbClr val="FFFFFF"/>
              </a:solidFill>
              <a:latin typeface="ＭＳ Ｐゴシック"/>
              <a:ea typeface="ＭＳ Ｐゴシック"/>
            </a:endParaRPr>
          </a:p>
        </p:txBody>
      </p:sp>
      <p:sp>
        <p:nvSpPr>
          <p:cNvPr id="229" name="右矢印 228"/>
          <p:cNvSpPr/>
          <p:nvPr/>
        </p:nvSpPr>
        <p:spPr>
          <a:xfrm>
            <a:off x="3961636" y="1384587"/>
            <a:ext cx="101932" cy="1336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67" name="角丸四角形 166"/>
          <p:cNvSpPr/>
          <p:nvPr/>
        </p:nvSpPr>
        <p:spPr>
          <a:xfrm>
            <a:off x="696049" y="806622"/>
            <a:ext cx="377355" cy="358690"/>
          </a:xfrm>
          <a:prstGeom prst="round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96" dirty="0">
                <a:solidFill>
                  <a:srgbClr val="000000"/>
                </a:solidFill>
                <a:latin typeface="ＭＳ Ｐゴシック"/>
                <a:ea typeface="ＭＳ Ｐゴシック"/>
              </a:rPr>
              <a:t>（</a:t>
            </a:r>
            <a:r>
              <a:rPr lang="en-US" altLang="ja-JP" sz="596" dirty="0">
                <a:solidFill>
                  <a:srgbClr val="000000"/>
                </a:solidFill>
                <a:latin typeface="ＭＳ Ｐゴシック"/>
                <a:ea typeface="ＭＳ Ｐゴシック"/>
              </a:rPr>
              <a:t>S32.7</a:t>
            </a:r>
            <a:r>
              <a:rPr lang="ja-JP" altLang="en-US" sz="596" dirty="0">
                <a:solidFill>
                  <a:srgbClr val="000000"/>
                </a:solidFill>
                <a:latin typeface="ＭＳ Ｐゴシック"/>
                <a:ea typeface="ＭＳ Ｐゴシック"/>
              </a:rPr>
              <a:t>）</a:t>
            </a:r>
            <a:endParaRPr lang="en-US" altLang="ja-JP" sz="596"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西九州</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地方豪雨</a:t>
            </a:r>
          </a:p>
        </p:txBody>
      </p:sp>
      <p:sp>
        <p:nvSpPr>
          <p:cNvPr id="105" name="角丸四角形 104"/>
          <p:cNvSpPr/>
          <p:nvPr/>
        </p:nvSpPr>
        <p:spPr>
          <a:xfrm>
            <a:off x="6968597" y="1936264"/>
            <a:ext cx="2395573" cy="3014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0675" rIns="0" bIns="30675" rtlCol="0" anchor="ctr"/>
          <a:lstStyle/>
          <a:p>
            <a:pPr algn="ctr" defTabSz="844083" fontAlgn="base">
              <a:spcBef>
                <a:spcPct val="0"/>
              </a:spcBef>
              <a:spcAft>
                <a:spcPct val="0"/>
              </a:spcAft>
              <a:defRPr/>
            </a:pPr>
            <a:r>
              <a:rPr lang="ja-JP" altLang="en-US" sz="650" dirty="0">
                <a:solidFill>
                  <a:srgbClr val="000000"/>
                </a:solidFill>
                <a:latin typeface="ＭＳ Ｐゴシック"/>
                <a:ea typeface="ＭＳ Ｐゴシック"/>
              </a:rPr>
              <a:t>（</a:t>
            </a:r>
            <a:r>
              <a:rPr lang="en-US" altLang="ja-JP" sz="650" dirty="0">
                <a:solidFill>
                  <a:srgbClr val="000000"/>
                </a:solidFill>
                <a:latin typeface="ＭＳ Ｐゴシック"/>
                <a:ea typeface="ＭＳ Ｐゴシック"/>
              </a:rPr>
              <a:t>R2.12</a:t>
            </a:r>
            <a:r>
              <a:rPr lang="ja-JP" altLang="en-US" sz="650" dirty="0">
                <a:solidFill>
                  <a:srgbClr val="000000"/>
                </a:solidFill>
                <a:latin typeface="ＭＳ Ｐゴシック"/>
                <a:ea typeface="ＭＳ Ｐゴシック"/>
              </a:rPr>
              <a:t>）</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５か年加速化対策</a:t>
            </a:r>
            <a:endParaRPr lang="en-US" altLang="ja-JP" sz="650" dirty="0">
              <a:solidFill>
                <a:srgbClr val="000000"/>
              </a:solidFill>
              <a:latin typeface="ＭＳ Ｐゴシック"/>
              <a:ea typeface="ＭＳ Ｐゴシック"/>
            </a:endParaRPr>
          </a:p>
        </p:txBody>
      </p:sp>
      <p:sp>
        <p:nvSpPr>
          <p:cNvPr id="94" name="角丸四角形 93"/>
          <p:cNvSpPr/>
          <p:nvPr/>
        </p:nvSpPr>
        <p:spPr>
          <a:xfrm>
            <a:off x="7044841" y="810777"/>
            <a:ext cx="761801"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0675" rIns="33231"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R3.7</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静岡県熱海市</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土石流災害</a:t>
            </a:r>
            <a:endParaRPr lang="en-US" altLang="ja-JP" sz="554" dirty="0">
              <a:solidFill>
                <a:srgbClr val="000000"/>
              </a:solidFill>
              <a:latin typeface="ＭＳ Ｐゴシック"/>
              <a:ea typeface="ＭＳ Ｐゴシック"/>
            </a:endParaRPr>
          </a:p>
        </p:txBody>
      </p:sp>
      <p:sp>
        <p:nvSpPr>
          <p:cNvPr id="96" name="山形 97">
            <a:extLst>
              <a:ext uri="{FF2B5EF4-FFF2-40B4-BE49-F238E27FC236}">
                <a16:creationId xmlns:a16="http://schemas.microsoft.com/office/drawing/2014/main" id="{A9A44828-6226-4AD1-B299-73850575D9C2}"/>
              </a:ext>
            </a:extLst>
          </p:cNvPr>
          <p:cNvSpPr/>
          <p:nvPr/>
        </p:nvSpPr>
        <p:spPr>
          <a:xfrm>
            <a:off x="7968474" y="576539"/>
            <a:ext cx="526650"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R4</a:t>
            </a:r>
            <a:endParaRPr lang="ja-JP" altLang="en-US" sz="700" b="1" dirty="0">
              <a:solidFill>
                <a:srgbClr val="FFFFFF"/>
              </a:solidFill>
              <a:latin typeface="ＭＳ Ｐゴシック"/>
              <a:ea typeface="ＭＳ Ｐゴシック"/>
            </a:endParaRPr>
          </a:p>
        </p:txBody>
      </p:sp>
      <p:sp>
        <p:nvSpPr>
          <p:cNvPr id="97" name="下矢印 96"/>
          <p:cNvSpPr/>
          <p:nvPr/>
        </p:nvSpPr>
        <p:spPr>
          <a:xfrm>
            <a:off x="7349854"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01" name="角丸四角形 100"/>
          <p:cNvSpPr/>
          <p:nvPr/>
        </p:nvSpPr>
        <p:spPr>
          <a:xfrm>
            <a:off x="8244594" y="1316625"/>
            <a:ext cx="645570" cy="553133"/>
          </a:xfrm>
          <a:prstGeom prst="round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盛土規制法</a:t>
            </a:r>
            <a:endParaRPr lang="en-US" altLang="ja-JP" sz="650" b="1" dirty="0">
              <a:solidFill>
                <a:srgbClr val="000000"/>
              </a:solidFill>
              <a:latin typeface="ＭＳ Ｐゴシック"/>
              <a:ea typeface="ＭＳ Ｐゴシック"/>
            </a:endParaRPr>
          </a:p>
          <a:p>
            <a:pPr algn="ctr" defTabSz="844083">
              <a:defRPr/>
            </a:pPr>
            <a:r>
              <a:rPr lang="ja-JP" altLang="en-US" sz="650" b="1" dirty="0">
                <a:solidFill>
                  <a:srgbClr val="000000"/>
                </a:solidFill>
                <a:latin typeface="ＭＳ Ｐゴシック"/>
              </a:rPr>
              <a:t>（</a:t>
            </a:r>
            <a:r>
              <a:rPr lang="en-US" altLang="ja-JP" sz="650" b="1" dirty="0">
                <a:solidFill>
                  <a:srgbClr val="000000"/>
                </a:solidFill>
                <a:latin typeface="ＭＳ Ｐゴシック"/>
              </a:rPr>
              <a:t>R4.5.27</a:t>
            </a:r>
            <a:r>
              <a:rPr lang="ja-JP" altLang="en-US" sz="650" b="1" dirty="0">
                <a:solidFill>
                  <a:srgbClr val="000000"/>
                </a:solidFill>
                <a:latin typeface="ＭＳ Ｐゴシック"/>
              </a:rPr>
              <a:t>）</a:t>
            </a:r>
            <a:endParaRPr lang="en-US" altLang="ja-JP" sz="650" b="1" dirty="0">
              <a:solidFill>
                <a:srgbClr val="000000"/>
              </a:solidFill>
              <a:latin typeface="ＭＳ Ｐゴシック"/>
            </a:endParaRPr>
          </a:p>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交付</a:t>
            </a:r>
            <a:endParaRPr lang="en-US" altLang="ja-JP" sz="650" b="1"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b="1" dirty="0">
                <a:solidFill>
                  <a:srgbClr val="000000"/>
                </a:solidFill>
                <a:latin typeface="ＭＳ Ｐゴシック"/>
              </a:rPr>
              <a:t>（</a:t>
            </a:r>
            <a:r>
              <a:rPr lang="en-US" altLang="ja-JP" sz="650" b="1" dirty="0">
                <a:solidFill>
                  <a:srgbClr val="000000"/>
                </a:solidFill>
                <a:latin typeface="ＭＳ Ｐゴシック"/>
              </a:rPr>
              <a:t>R5.5.26</a:t>
            </a:r>
            <a:r>
              <a:rPr lang="ja-JP" altLang="en-US" sz="650" b="1" dirty="0">
                <a:solidFill>
                  <a:srgbClr val="000000"/>
                </a:solidFill>
                <a:latin typeface="ＭＳ Ｐゴシック"/>
              </a:rPr>
              <a:t>）</a:t>
            </a:r>
            <a:endParaRPr lang="en-US" altLang="ja-JP" sz="650" b="1" dirty="0">
              <a:solidFill>
                <a:srgbClr val="000000"/>
              </a:solidFill>
              <a:latin typeface="ＭＳ Ｐゴシック"/>
            </a:endParaRPr>
          </a:p>
          <a:p>
            <a:pPr algn="ctr" defTabSz="844083">
              <a:defRPr/>
            </a:pPr>
            <a:r>
              <a:rPr lang="ja-JP" altLang="en-US" sz="650" b="1" dirty="0">
                <a:solidFill>
                  <a:srgbClr val="000000"/>
                </a:solidFill>
                <a:latin typeface="ＭＳ Ｐゴシック"/>
              </a:rPr>
              <a:t>施行</a:t>
            </a:r>
          </a:p>
        </p:txBody>
      </p:sp>
      <p:sp>
        <p:nvSpPr>
          <p:cNvPr id="103" name="右矢印 102"/>
          <p:cNvSpPr/>
          <p:nvPr/>
        </p:nvSpPr>
        <p:spPr>
          <a:xfrm>
            <a:off x="8123244" y="1387580"/>
            <a:ext cx="101932" cy="1336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17" name="正方形/長方形 116"/>
          <p:cNvSpPr/>
          <p:nvPr/>
        </p:nvSpPr>
        <p:spPr>
          <a:xfrm>
            <a:off x="6779637" y="1313012"/>
            <a:ext cx="1309797"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危険な盛土等を全国一律の基準で</a:t>
            </a:r>
            <a:endParaRPr lang="en-US" altLang="ja-JP" sz="600" dirty="0">
              <a:solidFill>
                <a:srgbClr val="000000"/>
              </a:solidFill>
              <a:latin typeface="ＭＳ Ｐゴシック"/>
              <a:ea typeface="ＭＳ Ｐゴシック"/>
            </a:endParaRPr>
          </a:p>
          <a:p>
            <a:pPr defTabSz="844083" fontAlgn="base">
              <a:spcBef>
                <a:spcPct val="0"/>
              </a:spcBef>
              <a:spcAft>
                <a:spcPct val="0"/>
              </a:spcAft>
              <a:defRPr/>
            </a:pPr>
            <a:r>
              <a:rPr lang="ja-JP" altLang="en-US" sz="600" dirty="0">
                <a:solidFill>
                  <a:srgbClr val="000000"/>
                </a:solidFill>
                <a:latin typeface="ＭＳ Ｐゴシック"/>
                <a:ea typeface="ＭＳ Ｐゴシック"/>
              </a:rPr>
              <a:t>包括的に規制する法制度の検討</a:t>
            </a:r>
          </a:p>
        </p:txBody>
      </p:sp>
      <p:sp>
        <p:nvSpPr>
          <p:cNvPr id="121" name="正方形/長方形 120"/>
          <p:cNvSpPr/>
          <p:nvPr/>
        </p:nvSpPr>
        <p:spPr>
          <a:xfrm>
            <a:off x="6774851" y="1604620"/>
            <a:ext cx="1314582"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盛土の総点検において、全国で約</a:t>
            </a:r>
            <a:r>
              <a:rPr lang="en-US" altLang="ja-JP" sz="600" dirty="0">
                <a:solidFill>
                  <a:srgbClr val="000000"/>
                </a:solidFill>
                <a:latin typeface="ＭＳ Ｐゴシック"/>
                <a:ea typeface="ＭＳ Ｐゴシック"/>
              </a:rPr>
              <a:t>3.6</a:t>
            </a:r>
            <a:r>
              <a:rPr lang="ja-JP" altLang="en-US" sz="600" dirty="0">
                <a:solidFill>
                  <a:srgbClr val="000000"/>
                </a:solidFill>
                <a:latin typeface="ＭＳ Ｐゴシック"/>
                <a:ea typeface="ＭＳ Ｐゴシック"/>
              </a:rPr>
              <a:t>万箇所を目視等により点検</a:t>
            </a:r>
          </a:p>
        </p:txBody>
      </p:sp>
      <p:sp>
        <p:nvSpPr>
          <p:cNvPr id="123" name="下矢印 122"/>
          <p:cNvSpPr/>
          <p:nvPr/>
        </p:nvSpPr>
        <p:spPr>
          <a:xfrm>
            <a:off x="1559989" y="1165470"/>
            <a:ext cx="169887" cy="601486"/>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24" name="下矢印 123"/>
          <p:cNvSpPr/>
          <p:nvPr/>
        </p:nvSpPr>
        <p:spPr>
          <a:xfrm>
            <a:off x="798869" y="1160701"/>
            <a:ext cx="169887" cy="601486"/>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10" name="下矢印 209"/>
          <p:cNvSpPr/>
          <p:nvPr/>
        </p:nvSpPr>
        <p:spPr>
          <a:xfrm>
            <a:off x="3214474" y="1608662"/>
            <a:ext cx="169505" cy="3647876"/>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46" name="下矢印 145"/>
          <p:cNvSpPr/>
          <p:nvPr/>
        </p:nvSpPr>
        <p:spPr>
          <a:xfrm>
            <a:off x="2858599" y="1649647"/>
            <a:ext cx="169505" cy="612498"/>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02" name="角丸四角形 101"/>
          <p:cNvSpPr/>
          <p:nvPr/>
        </p:nvSpPr>
        <p:spPr>
          <a:xfrm>
            <a:off x="5111847" y="810776"/>
            <a:ext cx="522931" cy="351596"/>
          </a:xfrm>
          <a:prstGeom prst="round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H29.7</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平成</a:t>
            </a:r>
            <a:r>
              <a:rPr lang="en-US" altLang="ja-JP" sz="554" dirty="0">
                <a:solidFill>
                  <a:srgbClr val="000000"/>
                </a:solidFill>
                <a:latin typeface="ＭＳ Ｐゴシック"/>
                <a:ea typeface="ＭＳ Ｐゴシック"/>
              </a:rPr>
              <a:t>29</a:t>
            </a:r>
            <a:r>
              <a:rPr lang="ja-JP" altLang="en-US" sz="554" dirty="0">
                <a:solidFill>
                  <a:srgbClr val="000000"/>
                </a:solidFill>
                <a:latin typeface="ＭＳ Ｐゴシック"/>
                <a:ea typeface="ＭＳ Ｐゴシック"/>
              </a:rPr>
              <a:t>年</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九州北部豪雨</a:t>
            </a:r>
          </a:p>
        </p:txBody>
      </p:sp>
      <p:sp>
        <p:nvSpPr>
          <p:cNvPr id="145" name="正方形/長方形 144"/>
          <p:cNvSpPr/>
          <p:nvPr/>
        </p:nvSpPr>
        <p:spPr>
          <a:xfrm>
            <a:off x="4889907" y="1369279"/>
            <a:ext cx="429873" cy="646331"/>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甚大な宅地被害が発生し、小規模な擁壁被害も多数発生</a:t>
            </a:r>
          </a:p>
        </p:txBody>
      </p:sp>
      <p:sp>
        <p:nvSpPr>
          <p:cNvPr id="149" name="正方形/長方形 148"/>
          <p:cNvSpPr/>
          <p:nvPr/>
        </p:nvSpPr>
        <p:spPr>
          <a:xfrm>
            <a:off x="6229473" y="1295590"/>
            <a:ext cx="528452" cy="553998"/>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a:defRPr/>
            </a:pPr>
            <a:r>
              <a:rPr kumimoji="0" lang="ja-JP" altLang="en-US" sz="600" dirty="0">
                <a:solidFill>
                  <a:srgbClr val="000000"/>
                </a:solidFill>
                <a:latin typeface="ＭＳ Ｐゴシック" panose="020B0600070205080204" pitchFamily="50" charset="-128"/>
                <a:ea typeface="ＭＳ Ｐゴシック" panose="020B0600070205080204" pitchFamily="50" charset="-128"/>
                <a:sym typeface="Meiryo UI" panose="020B0604030504040204" pitchFamily="50" charset="-128"/>
              </a:rPr>
              <a:t>激甚化・頻発化する自然災害により、宅地被害の多様化・激甚化</a:t>
            </a:r>
            <a:endParaRPr lang="ja-JP" altLang="en-US" sz="600" dirty="0">
              <a:solidFill>
                <a:srgbClr val="000000"/>
              </a:solidFill>
              <a:latin typeface="ＭＳ Ｐゴシック" panose="020B0600070205080204" pitchFamily="50" charset="-128"/>
              <a:ea typeface="ＭＳ Ｐゴシック" panose="020B0600070205080204" pitchFamily="50" charset="-128"/>
            </a:endParaRPr>
          </a:p>
        </p:txBody>
      </p:sp>
      <p:sp>
        <p:nvSpPr>
          <p:cNvPr id="207" name="下矢印 206"/>
          <p:cNvSpPr/>
          <p:nvPr/>
        </p:nvSpPr>
        <p:spPr>
          <a:xfrm>
            <a:off x="4887176" y="2022048"/>
            <a:ext cx="169505" cy="1851968"/>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06" name="下矢印 205"/>
          <p:cNvSpPr/>
          <p:nvPr/>
        </p:nvSpPr>
        <p:spPr>
          <a:xfrm>
            <a:off x="7361230" y="1891601"/>
            <a:ext cx="169505" cy="3614185"/>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62" name="角丸四角形 161"/>
          <p:cNvSpPr/>
          <p:nvPr/>
        </p:nvSpPr>
        <p:spPr>
          <a:xfrm>
            <a:off x="6526348" y="810776"/>
            <a:ext cx="347929" cy="351596"/>
          </a:xfrm>
          <a:prstGeom prst="round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R2.7</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令和</a:t>
            </a:r>
            <a:r>
              <a:rPr lang="en-US" altLang="ja-JP" sz="554" dirty="0">
                <a:solidFill>
                  <a:srgbClr val="000000"/>
                </a:solidFill>
                <a:latin typeface="ＭＳ Ｐゴシック"/>
                <a:ea typeface="ＭＳ Ｐゴシック"/>
              </a:rPr>
              <a:t>2</a:t>
            </a:r>
            <a:r>
              <a:rPr lang="ja-JP" altLang="en-US" sz="554" dirty="0">
                <a:solidFill>
                  <a:srgbClr val="000000"/>
                </a:solidFill>
                <a:latin typeface="ＭＳ Ｐゴシック"/>
                <a:ea typeface="ＭＳ Ｐゴシック"/>
              </a:rPr>
              <a:t>年</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en-US" altLang="ja-JP" sz="554" dirty="0">
                <a:solidFill>
                  <a:srgbClr val="000000"/>
                </a:solidFill>
                <a:latin typeface="ＭＳ Ｐゴシック"/>
                <a:ea typeface="ＭＳ Ｐゴシック"/>
              </a:rPr>
              <a:t>7</a:t>
            </a:r>
            <a:r>
              <a:rPr lang="ja-JP" altLang="en-US" sz="554" dirty="0">
                <a:solidFill>
                  <a:srgbClr val="000000"/>
                </a:solidFill>
                <a:latin typeface="ＭＳ Ｐゴシック"/>
                <a:ea typeface="ＭＳ Ｐゴシック"/>
              </a:rPr>
              <a:t>月豪雨</a:t>
            </a:r>
          </a:p>
        </p:txBody>
      </p:sp>
      <p:sp>
        <p:nvSpPr>
          <p:cNvPr id="153" name="ホームベース 152"/>
          <p:cNvSpPr/>
          <p:nvPr/>
        </p:nvSpPr>
        <p:spPr>
          <a:xfrm>
            <a:off x="3100929" y="5674538"/>
            <a:ext cx="4066668" cy="218677"/>
          </a:xfrm>
          <a:prstGeom prst="homePlate">
            <a:avLst>
              <a:gd name="adj" fmla="val 35044"/>
            </a:avLst>
          </a:prstGeom>
          <a:solidFill>
            <a:schemeClr val="accent6">
              <a:lumMod val="40000"/>
              <a:lumOff val="6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1350" rIns="0" rtlCol="0" anchor="ctr"/>
          <a:lstStyle/>
          <a:p>
            <a:pPr algn="r" defTabSz="844083" fontAlgn="base">
              <a:spcBef>
                <a:spcPct val="0"/>
              </a:spcBef>
              <a:spcAft>
                <a:spcPct val="0"/>
              </a:spcAft>
              <a:defRPr/>
            </a:pPr>
            <a:r>
              <a:rPr lang="ja-JP" altLang="en-US" sz="900" b="1" dirty="0">
                <a:solidFill>
                  <a:schemeClr val="tx1"/>
                </a:solidFill>
                <a:latin typeface="ＭＳ Ｐゴシック"/>
                <a:ea typeface="ＭＳ Ｐゴシック"/>
              </a:rPr>
              <a:t>東日本大震災復興交付金事業</a:t>
            </a:r>
            <a:r>
              <a:rPr lang="ja-JP" altLang="en-US" sz="800" b="1" dirty="0">
                <a:solidFill>
                  <a:schemeClr val="tx1"/>
                </a:solidFill>
                <a:latin typeface="ＭＳ Ｐゴシック"/>
                <a:ea typeface="ＭＳ Ｐゴシック"/>
              </a:rPr>
              <a:t>（</a:t>
            </a:r>
            <a:r>
              <a:rPr lang="ja-JP" altLang="en-US" sz="600" b="1" dirty="0">
                <a:solidFill>
                  <a:schemeClr val="tx1"/>
                </a:solidFill>
                <a:latin typeface="ＭＳ Ｐゴシック"/>
                <a:ea typeface="ＭＳ Ｐゴシック"/>
              </a:rPr>
              <a:t>造成宅地滑動崩落緊急対策事業</a:t>
            </a:r>
            <a:r>
              <a:rPr lang="en-US" altLang="ja-JP" sz="600" b="1" dirty="0">
                <a:solidFill>
                  <a:schemeClr val="tx1"/>
                </a:solidFill>
                <a:latin typeface="ＭＳ Ｐゴシック"/>
                <a:ea typeface="ＭＳ Ｐゴシック"/>
              </a:rPr>
              <a:t>(</a:t>
            </a:r>
            <a:r>
              <a:rPr lang="ja-JP" altLang="en-US" sz="600" b="1" dirty="0">
                <a:solidFill>
                  <a:schemeClr val="tx1"/>
                </a:solidFill>
                <a:latin typeface="ＭＳ Ｐゴシック"/>
                <a:ea typeface="ＭＳ Ｐゴシック"/>
              </a:rPr>
              <a:t>～</a:t>
            </a:r>
            <a:r>
              <a:rPr lang="en-US" altLang="ja-JP" sz="600" b="1" dirty="0">
                <a:solidFill>
                  <a:schemeClr val="tx1"/>
                </a:solidFill>
                <a:latin typeface="ＭＳ Ｐゴシック"/>
                <a:ea typeface="ＭＳ Ｐゴシック"/>
              </a:rPr>
              <a:t>H28)</a:t>
            </a:r>
            <a:r>
              <a:rPr lang="ja-JP" altLang="en-US" sz="600" b="1" dirty="0">
                <a:solidFill>
                  <a:schemeClr val="tx1"/>
                </a:solidFill>
                <a:latin typeface="ＭＳ Ｐゴシック"/>
                <a:ea typeface="ＭＳ Ｐゴシック"/>
              </a:rPr>
              <a:t>・市街地液状化対策事業</a:t>
            </a:r>
            <a:r>
              <a:rPr lang="en-US" altLang="ja-JP" sz="600" b="1" dirty="0">
                <a:solidFill>
                  <a:schemeClr val="tx1"/>
                </a:solidFill>
                <a:latin typeface="ＭＳ Ｐゴシック"/>
                <a:ea typeface="ＭＳ Ｐゴシック"/>
              </a:rPr>
              <a:t>(</a:t>
            </a:r>
            <a:r>
              <a:rPr lang="ja-JP" altLang="en-US" sz="600" b="1" dirty="0">
                <a:solidFill>
                  <a:schemeClr val="tx1"/>
                </a:solidFill>
                <a:latin typeface="ＭＳ Ｐゴシック"/>
                <a:ea typeface="ＭＳ Ｐゴシック"/>
              </a:rPr>
              <a:t>～</a:t>
            </a:r>
            <a:r>
              <a:rPr lang="en-US" altLang="ja-JP" sz="600" b="1" dirty="0">
                <a:solidFill>
                  <a:schemeClr val="tx1"/>
                </a:solidFill>
                <a:latin typeface="ＭＳ Ｐゴシック"/>
                <a:ea typeface="ＭＳ Ｐゴシック"/>
              </a:rPr>
              <a:t>R2)</a:t>
            </a:r>
            <a:r>
              <a:rPr lang="ja-JP" altLang="en-US" sz="600" b="1" dirty="0">
                <a:solidFill>
                  <a:schemeClr val="tx1"/>
                </a:solidFill>
                <a:latin typeface="ＭＳ Ｐゴシック"/>
                <a:ea typeface="ＭＳ Ｐゴシック"/>
              </a:rPr>
              <a:t>）</a:t>
            </a:r>
            <a:endParaRPr lang="en-US" altLang="ja-JP" sz="900" b="1" dirty="0">
              <a:solidFill>
                <a:schemeClr val="tx1"/>
              </a:solidFill>
              <a:latin typeface="ＭＳ Ｐゴシック"/>
              <a:ea typeface="ＭＳ Ｐゴシック"/>
            </a:endParaRPr>
          </a:p>
        </p:txBody>
      </p:sp>
      <p:sp>
        <p:nvSpPr>
          <p:cNvPr id="125" name="正方形/長方形 124"/>
          <p:cNvSpPr/>
          <p:nvPr/>
        </p:nvSpPr>
        <p:spPr>
          <a:xfrm>
            <a:off x="2753634" y="2429319"/>
            <a:ext cx="6714529" cy="3069380"/>
          </a:xfrm>
          <a:prstGeom prst="rec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84" name="ホームベース 183"/>
          <p:cNvSpPr/>
          <p:nvPr/>
        </p:nvSpPr>
        <p:spPr>
          <a:xfrm>
            <a:off x="3620205" y="4588462"/>
            <a:ext cx="5724000"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宅地液状化防止事業</a:t>
            </a:r>
          </a:p>
        </p:txBody>
      </p:sp>
      <p:sp>
        <p:nvSpPr>
          <p:cNvPr id="192" name="ホームベース 191"/>
          <p:cNvSpPr/>
          <p:nvPr/>
        </p:nvSpPr>
        <p:spPr>
          <a:xfrm>
            <a:off x="2796377" y="2596569"/>
            <a:ext cx="6567792"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大規模盛土造成地の変動予測調査等</a:t>
            </a:r>
          </a:p>
        </p:txBody>
      </p:sp>
      <p:sp>
        <p:nvSpPr>
          <p:cNvPr id="193" name="ホームベース 192"/>
          <p:cNvSpPr/>
          <p:nvPr/>
        </p:nvSpPr>
        <p:spPr>
          <a:xfrm>
            <a:off x="3620205" y="2794204"/>
            <a:ext cx="5743964" cy="238355"/>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a:defRPr/>
            </a:pPr>
            <a:r>
              <a:rPr lang="en-US" altLang="ja-JP" sz="750" dirty="0">
                <a:solidFill>
                  <a:srgbClr val="000000"/>
                </a:solidFill>
                <a:latin typeface="ＭＳ Ｐゴシック"/>
                <a:ea typeface="ＭＳ Ｐゴシック"/>
              </a:rPr>
              <a:t>(H25) </a:t>
            </a:r>
            <a:r>
              <a:rPr lang="ja-JP" altLang="en-US" sz="750" dirty="0">
                <a:solidFill>
                  <a:srgbClr val="000000"/>
                </a:solidFill>
                <a:latin typeface="ＭＳ Ｐゴシック"/>
                <a:ea typeface="ＭＳ Ｐゴシック"/>
              </a:rPr>
              <a:t>補助対象</a:t>
            </a:r>
            <a:r>
              <a:rPr lang="ja-JP" altLang="en-US" sz="750" dirty="0">
                <a:solidFill>
                  <a:srgbClr val="000000"/>
                </a:solidFill>
                <a:latin typeface="ＭＳ Ｐゴシック"/>
              </a:rPr>
              <a:t>の追加</a:t>
            </a:r>
            <a:r>
              <a:rPr lang="ja-JP" altLang="en-US" sz="831" dirty="0">
                <a:solidFill>
                  <a:srgbClr val="000000"/>
                </a:solidFill>
                <a:latin typeface="ＭＳ Ｐゴシック"/>
              </a:rPr>
              <a:t>　　　　　　　　　　　　　   　</a:t>
            </a:r>
            <a:r>
              <a:rPr lang="en-US" altLang="ja-JP" sz="750" dirty="0">
                <a:solidFill>
                  <a:srgbClr val="000000"/>
                </a:solidFill>
                <a:latin typeface="ＭＳ Ｐゴシック"/>
              </a:rPr>
              <a:t>(H30) </a:t>
            </a:r>
            <a:r>
              <a:rPr lang="ja-JP" altLang="en-US" sz="750" dirty="0">
                <a:solidFill>
                  <a:srgbClr val="000000"/>
                </a:solidFill>
                <a:latin typeface="ＭＳ Ｐゴシック"/>
              </a:rPr>
              <a:t>補助対象の追加　　　</a:t>
            </a:r>
            <a:r>
              <a:rPr lang="en-US" altLang="ja-JP" sz="750" dirty="0">
                <a:solidFill>
                  <a:srgbClr val="000000"/>
                </a:solidFill>
                <a:latin typeface="ＭＳ Ｐゴシック"/>
              </a:rPr>
              <a:t>(R2) </a:t>
            </a:r>
            <a:r>
              <a:rPr lang="ja-JP" altLang="en-US" sz="750" dirty="0">
                <a:solidFill>
                  <a:srgbClr val="000000"/>
                </a:solidFill>
                <a:latin typeface="ＭＳ Ｐゴシック"/>
              </a:rPr>
              <a:t>補助対象の追加</a:t>
            </a:r>
            <a:endParaRPr lang="en-US" altLang="ja-JP" sz="750" dirty="0">
              <a:solidFill>
                <a:srgbClr val="000000"/>
              </a:solidFill>
              <a:latin typeface="ＭＳ Ｐゴシック"/>
              <a:ea typeface="ＭＳ Ｐゴシック"/>
            </a:endParaRPr>
          </a:p>
          <a:p>
            <a:pPr defTabSz="844083">
              <a:defRPr/>
            </a:pPr>
            <a:r>
              <a:rPr lang="ja-JP" altLang="en-US" sz="500" dirty="0">
                <a:solidFill>
                  <a:srgbClr val="000000"/>
                </a:solidFill>
                <a:latin typeface="ＭＳ Ｐゴシック"/>
              </a:rPr>
              <a:t> ・宅地</a:t>
            </a:r>
            <a:r>
              <a:rPr lang="ja-JP" altLang="en-US" sz="500" dirty="0">
                <a:solidFill>
                  <a:srgbClr val="000000"/>
                </a:solidFill>
                <a:latin typeface="ＭＳ Ｐゴシック"/>
                <a:ea typeface="ＭＳ Ｐゴシック"/>
              </a:rPr>
              <a:t>の液状化による変動予測に関する調査</a:t>
            </a:r>
            <a:r>
              <a:rPr lang="ja-JP" altLang="en-US" sz="500" dirty="0">
                <a:solidFill>
                  <a:srgbClr val="000000"/>
                </a:solidFill>
                <a:latin typeface="ＭＳ Ｐゴシック"/>
              </a:rPr>
              <a:t>                           </a:t>
            </a:r>
            <a:r>
              <a:rPr lang="en-US" altLang="ja-JP" sz="500" dirty="0">
                <a:solidFill>
                  <a:srgbClr val="000000"/>
                </a:solidFill>
                <a:latin typeface="ＭＳ Ｐゴシック"/>
              </a:rPr>
              <a:t>                </a:t>
            </a:r>
            <a:r>
              <a:rPr lang="ja-JP" altLang="en-US" sz="500" dirty="0">
                <a:solidFill>
                  <a:srgbClr val="000000"/>
                </a:solidFill>
                <a:latin typeface="ＭＳ Ｐゴシック"/>
              </a:rPr>
              <a:t>・宅地擁壁等の危険度調査、防災対策       ・間接補助</a:t>
            </a:r>
            <a:endParaRPr lang="en-US" altLang="ja-JP" sz="500" dirty="0">
              <a:solidFill>
                <a:srgbClr val="000000"/>
              </a:solidFill>
              <a:latin typeface="ＭＳ Ｐゴシック"/>
            </a:endParaRPr>
          </a:p>
        </p:txBody>
      </p:sp>
      <p:sp>
        <p:nvSpPr>
          <p:cNvPr id="180" name="ホームベース 179"/>
          <p:cNvSpPr/>
          <p:nvPr/>
        </p:nvSpPr>
        <p:spPr>
          <a:xfrm>
            <a:off x="2796377" y="2614888"/>
            <a:ext cx="378004" cy="10772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700" dirty="0">
                <a:solidFill>
                  <a:srgbClr val="000000"/>
                </a:solidFill>
                <a:latin typeface="+mn-ea"/>
              </a:rPr>
              <a:t>（</a:t>
            </a:r>
            <a:r>
              <a:rPr lang="en-US" altLang="ja-JP" sz="700" dirty="0">
                <a:solidFill>
                  <a:srgbClr val="000000"/>
                </a:solidFill>
                <a:latin typeface="+mn-ea"/>
              </a:rPr>
              <a:t>H18</a:t>
            </a:r>
            <a:r>
              <a:rPr lang="ja-JP" altLang="en-US" sz="700" dirty="0">
                <a:solidFill>
                  <a:srgbClr val="000000"/>
                </a:solidFill>
                <a:latin typeface="+mn-ea"/>
              </a:rPr>
              <a:t>～）</a:t>
            </a:r>
            <a:endParaRPr lang="ja-JP" altLang="en-US" sz="400" dirty="0">
              <a:solidFill>
                <a:srgbClr val="000000"/>
              </a:solidFill>
              <a:latin typeface="+mn-ea"/>
            </a:endParaRPr>
          </a:p>
        </p:txBody>
      </p:sp>
      <p:sp>
        <p:nvSpPr>
          <p:cNvPr id="185" name="ホームベース 184"/>
          <p:cNvSpPr/>
          <p:nvPr/>
        </p:nvSpPr>
        <p:spPr>
          <a:xfrm>
            <a:off x="3622129" y="4625715"/>
            <a:ext cx="378004" cy="10772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700" dirty="0">
                <a:solidFill>
                  <a:srgbClr val="000000"/>
                </a:solidFill>
                <a:latin typeface="+mn-ea"/>
              </a:rPr>
              <a:t>（</a:t>
            </a:r>
            <a:r>
              <a:rPr lang="en-US" altLang="ja-JP" sz="700" dirty="0">
                <a:solidFill>
                  <a:srgbClr val="000000"/>
                </a:solidFill>
                <a:latin typeface="+mn-ea"/>
              </a:rPr>
              <a:t>H25</a:t>
            </a:r>
            <a:r>
              <a:rPr lang="ja-JP" altLang="en-US" sz="700" dirty="0">
                <a:solidFill>
                  <a:srgbClr val="000000"/>
                </a:solidFill>
                <a:latin typeface="+mn-ea"/>
              </a:rPr>
              <a:t>～）</a:t>
            </a:r>
            <a:endParaRPr lang="ja-JP" altLang="en-US" sz="400" dirty="0">
              <a:solidFill>
                <a:srgbClr val="000000"/>
              </a:solidFill>
              <a:latin typeface="+mn-ea"/>
            </a:endParaRPr>
          </a:p>
        </p:txBody>
      </p:sp>
      <p:sp>
        <p:nvSpPr>
          <p:cNvPr id="246" name="ホームベース 245"/>
          <p:cNvSpPr/>
          <p:nvPr/>
        </p:nvSpPr>
        <p:spPr>
          <a:xfrm>
            <a:off x="5111846" y="4302811"/>
            <a:ext cx="4248000" cy="234251"/>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a:defRPr/>
            </a:pPr>
            <a:r>
              <a:rPr lang="en-US" altLang="ja-JP" sz="750" dirty="0">
                <a:solidFill>
                  <a:srgbClr val="000000"/>
                </a:solidFill>
                <a:latin typeface="ＭＳ Ｐゴシック"/>
              </a:rPr>
              <a:t>(H29) </a:t>
            </a:r>
            <a:r>
              <a:rPr lang="ja-JP" altLang="en-US" sz="750" dirty="0">
                <a:solidFill>
                  <a:srgbClr val="000000"/>
                </a:solidFill>
                <a:latin typeface="ＭＳ Ｐゴシック"/>
                <a:ea typeface="ＭＳ Ｐゴシック"/>
              </a:rPr>
              <a:t>補助対象の追加</a:t>
            </a: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要件を満たす場合、盛土高さ</a:t>
            </a:r>
            <a:r>
              <a:rPr lang="en-US" altLang="ja-JP" sz="500" dirty="0">
                <a:solidFill>
                  <a:srgbClr val="000000"/>
                </a:solidFill>
                <a:latin typeface="ＭＳ Ｐゴシック"/>
                <a:ea typeface="ＭＳ Ｐゴシック"/>
              </a:rPr>
              <a:t>2m</a:t>
            </a:r>
            <a:r>
              <a:rPr lang="ja-JP" altLang="en-US" sz="500" dirty="0">
                <a:solidFill>
                  <a:srgbClr val="000000"/>
                </a:solidFill>
                <a:latin typeface="ＭＳ Ｐゴシック"/>
                <a:ea typeface="ＭＳ Ｐゴシック"/>
              </a:rPr>
              <a:t>以上の擁壁復旧工事を追加</a:t>
            </a:r>
          </a:p>
        </p:txBody>
      </p:sp>
      <p:sp>
        <p:nvSpPr>
          <p:cNvPr id="224" name="ホームベース 50">
            <a:extLst>
              <a:ext uri="{FF2B5EF4-FFF2-40B4-BE49-F238E27FC236}">
                <a16:creationId xmlns:a16="http://schemas.microsoft.com/office/drawing/2014/main" id="{13A881CF-807C-486C-B059-C9FDA543DC06}"/>
              </a:ext>
            </a:extLst>
          </p:cNvPr>
          <p:cNvSpPr/>
          <p:nvPr/>
        </p:nvSpPr>
        <p:spPr>
          <a:xfrm>
            <a:off x="6580548" y="3810547"/>
            <a:ext cx="2772000" cy="234251"/>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en-US" altLang="ja-JP" sz="750" dirty="0">
                <a:solidFill>
                  <a:srgbClr val="000000"/>
                </a:solidFill>
                <a:latin typeface="+mn-ea"/>
              </a:rPr>
              <a:t>(R2) </a:t>
            </a:r>
            <a:r>
              <a:rPr lang="ja-JP" altLang="en-US" sz="750" dirty="0">
                <a:solidFill>
                  <a:srgbClr val="000000"/>
                </a:solidFill>
                <a:latin typeface="Arial"/>
                <a:ea typeface="ＭＳ Ｐゴシック"/>
              </a:rPr>
              <a:t>国費率嵩上げ         </a:t>
            </a:r>
            <a:r>
              <a:rPr lang="ja-JP" altLang="en-US" sz="750" dirty="0">
                <a:solidFill>
                  <a:srgbClr val="000000"/>
                </a:solidFill>
                <a:latin typeface="+mn-ea"/>
              </a:rPr>
              <a:t>（</a:t>
            </a:r>
            <a:r>
              <a:rPr lang="en-US" altLang="ja-JP" sz="750" dirty="0">
                <a:solidFill>
                  <a:srgbClr val="000000"/>
                </a:solidFill>
                <a:latin typeface="+mn-ea"/>
              </a:rPr>
              <a:t>R6</a:t>
            </a:r>
            <a:r>
              <a:rPr lang="ja-JP" altLang="en-US" sz="750" dirty="0">
                <a:solidFill>
                  <a:srgbClr val="000000"/>
                </a:solidFill>
                <a:latin typeface="+mn-ea"/>
              </a:rPr>
              <a:t>）補助対象事業費の限度額の見直し</a:t>
            </a:r>
            <a:endParaRPr lang="en-US" altLang="ja-JP" sz="750" dirty="0">
              <a:solidFill>
                <a:srgbClr val="000000"/>
              </a:solidFill>
              <a:latin typeface="+mn-ea"/>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要件を満たす場合、</a:t>
            </a:r>
            <a:r>
              <a:rPr lang="en-US" altLang="ja-JP" sz="500" dirty="0">
                <a:solidFill>
                  <a:srgbClr val="000000"/>
                </a:solidFill>
                <a:latin typeface="ＭＳ Ｐゴシック"/>
                <a:ea typeface="ＭＳ Ｐゴシック"/>
              </a:rPr>
              <a:t>1/4</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1/2</a:t>
            </a:r>
            <a:r>
              <a:rPr lang="ja-JP" altLang="en-US" sz="500" dirty="0">
                <a:solidFill>
                  <a:srgbClr val="000000"/>
                </a:solidFill>
                <a:latin typeface="ＭＳ Ｐゴシック"/>
                <a:ea typeface="ＭＳ Ｐゴシック"/>
              </a:rPr>
              <a:t>へ</a:t>
            </a:r>
          </a:p>
        </p:txBody>
      </p:sp>
      <p:sp>
        <p:nvSpPr>
          <p:cNvPr id="183" name="ホームベース 182"/>
          <p:cNvSpPr/>
          <p:nvPr/>
        </p:nvSpPr>
        <p:spPr>
          <a:xfrm>
            <a:off x="2796377" y="3344331"/>
            <a:ext cx="6567792"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大規模盛土造成地滑動崩落防止事業</a:t>
            </a:r>
          </a:p>
        </p:txBody>
      </p:sp>
      <p:sp>
        <p:nvSpPr>
          <p:cNvPr id="181" name="ホームベース 180"/>
          <p:cNvSpPr/>
          <p:nvPr/>
        </p:nvSpPr>
        <p:spPr>
          <a:xfrm>
            <a:off x="2796377" y="3404802"/>
            <a:ext cx="378004" cy="10772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700" dirty="0">
                <a:solidFill>
                  <a:srgbClr val="000000"/>
                </a:solidFill>
                <a:latin typeface="+mn-ea"/>
              </a:rPr>
              <a:t>（</a:t>
            </a:r>
            <a:r>
              <a:rPr lang="en-US" altLang="ja-JP" sz="700" dirty="0">
                <a:solidFill>
                  <a:srgbClr val="000000"/>
                </a:solidFill>
                <a:latin typeface="+mn-ea"/>
              </a:rPr>
              <a:t>H18</a:t>
            </a:r>
            <a:r>
              <a:rPr lang="ja-JP" altLang="en-US" sz="700" dirty="0">
                <a:solidFill>
                  <a:srgbClr val="000000"/>
                </a:solidFill>
                <a:latin typeface="+mn-ea"/>
              </a:rPr>
              <a:t>～）</a:t>
            </a:r>
            <a:endParaRPr lang="ja-JP" altLang="en-US" sz="400" dirty="0">
              <a:solidFill>
                <a:srgbClr val="000000"/>
              </a:solidFill>
              <a:latin typeface="+mn-ea"/>
            </a:endParaRPr>
          </a:p>
        </p:txBody>
      </p:sp>
      <p:sp>
        <p:nvSpPr>
          <p:cNvPr id="99" name="ホームベース 98"/>
          <p:cNvSpPr/>
          <p:nvPr/>
        </p:nvSpPr>
        <p:spPr>
          <a:xfrm>
            <a:off x="7034749" y="3058208"/>
            <a:ext cx="2330846" cy="246691"/>
          </a:xfrm>
          <a:prstGeom prst="homePlate">
            <a:avLst>
              <a:gd name="adj" fmla="val 314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ja-JP" altLang="en-US" sz="831" dirty="0">
                <a:solidFill>
                  <a:srgbClr val="000000"/>
                </a:solidFill>
                <a:latin typeface="Arial"/>
                <a:ea typeface="ＭＳ Ｐゴシック"/>
              </a:rPr>
              <a:t>　</a:t>
            </a:r>
            <a:r>
              <a:rPr lang="ja-JP" altLang="en-US" sz="750" dirty="0">
                <a:solidFill>
                  <a:srgbClr val="000000"/>
                </a:solidFill>
                <a:latin typeface="Arial"/>
                <a:ea typeface="ＭＳ Ｐゴシック"/>
              </a:rPr>
              <a:t>期間延長</a:t>
            </a:r>
            <a:endParaRPr lang="en-US" altLang="ja-JP" sz="750" dirty="0">
              <a:solidFill>
                <a:srgbClr val="000000"/>
              </a:solidFill>
              <a:latin typeface="Arial"/>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en-US" altLang="ja-JP" sz="500" dirty="0">
                <a:solidFill>
                  <a:srgbClr val="000000"/>
                </a:solidFill>
                <a:latin typeface="ＭＳ Ｐゴシック"/>
                <a:ea typeface="ＭＳ Ｐゴシック"/>
              </a:rPr>
              <a:t>R4</a:t>
            </a:r>
            <a:r>
              <a:rPr lang="ja-JP" altLang="en-US" sz="500" dirty="0">
                <a:solidFill>
                  <a:srgbClr val="000000"/>
                </a:solidFill>
                <a:latin typeface="ＭＳ Ｐゴシック"/>
                <a:ea typeface="ＭＳ Ｐゴシック"/>
              </a:rPr>
              <a:t>まで</a:t>
            </a:r>
            <a:endParaRPr lang="en-US" altLang="ja-JP" sz="500" dirty="0">
              <a:solidFill>
                <a:srgbClr val="000000"/>
              </a:solidFill>
              <a:latin typeface="ＭＳ Ｐゴシック"/>
              <a:ea typeface="ＭＳ Ｐゴシック"/>
            </a:endParaRPr>
          </a:p>
        </p:txBody>
      </p:sp>
      <p:sp>
        <p:nvSpPr>
          <p:cNvPr id="195" name="ホームベース 194"/>
          <p:cNvSpPr/>
          <p:nvPr/>
        </p:nvSpPr>
        <p:spPr>
          <a:xfrm>
            <a:off x="6048325" y="3067589"/>
            <a:ext cx="1069368" cy="234251"/>
          </a:xfrm>
          <a:prstGeom prst="homePlate">
            <a:avLst>
              <a:gd name="adj" fmla="val 314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en-US" altLang="ja-JP" sz="750" dirty="0">
                <a:solidFill>
                  <a:srgbClr val="000000"/>
                </a:solidFill>
                <a:latin typeface="+mn-ea"/>
              </a:rPr>
              <a:t>(H31) </a:t>
            </a:r>
            <a:r>
              <a:rPr lang="ja-JP" altLang="en-US" sz="750" dirty="0">
                <a:solidFill>
                  <a:srgbClr val="000000"/>
                </a:solidFill>
                <a:latin typeface="Arial"/>
                <a:ea typeface="ＭＳ Ｐゴシック"/>
              </a:rPr>
              <a:t>国費率嵩上げ</a:t>
            </a:r>
            <a:endParaRPr lang="en-US" altLang="ja-JP" sz="750" dirty="0">
              <a:solidFill>
                <a:srgbClr val="000000"/>
              </a:solidFill>
              <a:latin typeface="Arial"/>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en-US" altLang="ja-JP" sz="500" dirty="0">
                <a:solidFill>
                  <a:srgbClr val="000000"/>
                </a:solidFill>
                <a:latin typeface="ＭＳ Ｐゴシック"/>
                <a:ea typeface="ＭＳ Ｐゴシック"/>
              </a:rPr>
              <a:t>1/3</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1/2</a:t>
            </a:r>
            <a:r>
              <a:rPr lang="ja-JP" altLang="en-US" sz="500" dirty="0">
                <a:solidFill>
                  <a:srgbClr val="000000"/>
                </a:solidFill>
                <a:latin typeface="ＭＳ Ｐゴシック"/>
                <a:ea typeface="ＭＳ Ｐゴシック"/>
              </a:rPr>
              <a:t>へ（</a:t>
            </a:r>
            <a:r>
              <a:rPr lang="en-US" altLang="ja-JP" sz="500" dirty="0">
                <a:solidFill>
                  <a:srgbClr val="000000"/>
                </a:solidFill>
                <a:latin typeface="ＭＳ Ｐゴシック"/>
                <a:ea typeface="ＭＳ Ｐゴシック"/>
              </a:rPr>
              <a:t>R2</a:t>
            </a:r>
            <a:r>
              <a:rPr lang="ja-JP" altLang="en-US" sz="500" dirty="0">
                <a:solidFill>
                  <a:srgbClr val="000000"/>
                </a:solidFill>
                <a:latin typeface="ＭＳ Ｐゴシック"/>
                <a:ea typeface="ＭＳ Ｐゴシック"/>
              </a:rPr>
              <a:t>まで）</a:t>
            </a:r>
            <a:endParaRPr lang="en-US" altLang="ja-JP" sz="500" dirty="0">
              <a:solidFill>
                <a:srgbClr val="000000"/>
              </a:solidFill>
              <a:latin typeface="ＭＳ Ｐゴシック"/>
              <a:ea typeface="ＭＳ Ｐゴシック"/>
            </a:endParaRPr>
          </a:p>
        </p:txBody>
      </p:sp>
      <p:sp>
        <p:nvSpPr>
          <p:cNvPr id="92" name="ホームベース 91"/>
          <p:cNvSpPr/>
          <p:nvPr/>
        </p:nvSpPr>
        <p:spPr>
          <a:xfrm>
            <a:off x="6151711" y="3555173"/>
            <a:ext cx="3215959" cy="246691"/>
          </a:xfrm>
          <a:prstGeom prst="homePlate">
            <a:avLst>
              <a:gd name="adj" fmla="val 314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ja-JP" altLang="en-US" sz="831" dirty="0">
                <a:solidFill>
                  <a:srgbClr val="000000"/>
                </a:solidFill>
                <a:latin typeface="Arial"/>
                <a:ea typeface="ＭＳ Ｐゴシック"/>
              </a:rPr>
              <a:t>　　</a:t>
            </a:r>
            <a:r>
              <a:rPr lang="ja-JP" altLang="en-US" sz="750" dirty="0">
                <a:solidFill>
                  <a:srgbClr val="000000"/>
                </a:solidFill>
                <a:latin typeface="Arial"/>
                <a:ea typeface="ＭＳ Ｐゴシック"/>
              </a:rPr>
              <a:t>期間延長</a:t>
            </a:r>
            <a:endParaRPr lang="en-US" altLang="ja-JP" sz="750" dirty="0">
              <a:solidFill>
                <a:srgbClr val="000000"/>
              </a:solidFill>
              <a:latin typeface="Arial"/>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マップ公表期限：</a:t>
            </a:r>
            <a:r>
              <a:rPr lang="en-US" altLang="ja-JP" sz="500" dirty="0">
                <a:solidFill>
                  <a:srgbClr val="000000"/>
                </a:solidFill>
                <a:latin typeface="ＭＳ Ｐゴシック"/>
                <a:ea typeface="ＭＳ Ｐゴシック"/>
              </a:rPr>
              <a:t>R2</a:t>
            </a:r>
            <a:r>
              <a:rPr lang="ja-JP" altLang="en-US" sz="500" dirty="0" err="1">
                <a:solidFill>
                  <a:srgbClr val="000000"/>
                </a:solidFill>
                <a:latin typeface="ＭＳ Ｐゴシック"/>
                <a:ea typeface="ＭＳ Ｐゴシック"/>
              </a:rPr>
              <a:t>、</a:t>
            </a:r>
            <a:r>
              <a:rPr lang="ja-JP" altLang="en-US" sz="500" dirty="0">
                <a:solidFill>
                  <a:srgbClr val="000000"/>
                </a:solidFill>
                <a:latin typeface="ＭＳ Ｐゴシック"/>
                <a:ea typeface="ＭＳ Ｐゴシック"/>
              </a:rPr>
              <a:t>着工期限：</a:t>
            </a:r>
            <a:r>
              <a:rPr lang="en-US" altLang="ja-JP" sz="500" dirty="0">
                <a:solidFill>
                  <a:srgbClr val="000000"/>
                </a:solidFill>
                <a:latin typeface="ＭＳ Ｐゴシック"/>
                <a:ea typeface="ＭＳ Ｐゴシック"/>
              </a:rPr>
              <a:t>R4</a:t>
            </a:r>
          </a:p>
        </p:txBody>
      </p:sp>
      <p:sp>
        <p:nvSpPr>
          <p:cNvPr id="100" name="ホームベース 99"/>
          <p:cNvSpPr/>
          <p:nvPr/>
        </p:nvSpPr>
        <p:spPr>
          <a:xfrm>
            <a:off x="5119521" y="3559709"/>
            <a:ext cx="1210869" cy="246691"/>
          </a:xfrm>
          <a:prstGeom prst="homePlate">
            <a:avLst>
              <a:gd name="adj" fmla="val 314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ja-JP" altLang="en-US" sz="831" dirty="0">
                <a:solidFill>
                  <a:srgbClr val="000000"/>
                </a:solidFill>
                <a:latin typeface="Arial"/>
                <a:ea typeface="ＭＳ Ｐゴシック"/>
              </a:rPr>
              <a:t>　</a:t>
            </a:r>
            <a:r>
              <a:rPr lang="ja-JP" altLang="en-US" sz="750" dirty="0">
                <a:solidFill>
                  <a:srgbClr val="000000"/>
                </a:solidFill>
                <a:latin typeface="Arial"/>
                <a:ea typeface="ＭＳ Ｐゴシック"/>
              </a:rPr>
              <a:t>期間延長</a:t>
            </a:r>
            <a:endParaRPr lang="en-US" altLang="ja-JP" sz="750" dirty="0">
              <a:solidFill>
                <a:srgbClr val="000000"/>
              </a:solidFill>
              <a:latin typeface="Arial"/>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マップ公表期限：</a:t>
            </a:r>
            <a:r>
              <a:rPr lang="en-US" altLang="ja-JP" sz="500" dirty="0">
                <a:solidFill>
                  <a:srgbClr val="000000"/>
                </a:solidFill>
                <a:latin typeface="ＭＳ Ｐゴシック"/>
                <a:ea typeface="ＭＳ Ｐゴシック"/>
              </a:rPr>
              <a:t>H30</a:t>
            </a:r>
            <a:r>
              <a:rPr lang="ja-JP" altLang="en-US" sz="500" dirty="0">
                <a:solidFill>
                  <a:srgbClr val="000000"/>
                </a:solidFill>
                <a:latin typeface="ＭＳ Ｐゴシック"/>
                <a:ea typeface="ＭＳ Ｐゴシック"/>
              </a:rPr>
              <a:t> 着工期限：</a:t>
            </a:r>
            <a:r>
              <a:rPr lang="en-US" altLang="ja-JP" sz="500" dirty="0">
                <a:solidFill>
                  <a:srgbClr val="000000"/>
                </a:solidFill>
                <a:latin typeface="ＭＳ Ｐゴシック"/>
                <a:ea typeface="ＭＳ Ｐゴシック"/>
              </a:rPr>
              <a:t>R2</a:t>
            </a:r>
            <a:endParaRPr lang="en-US" altLang="ja-JP" sz="462" dirty="0">
              <a:solidFill>
                <a:srgbClr val="000000"/>
              </a:solidFill>
              <a:latin typeface="ＭＳ Ｐゴシック"/>
              <a:ea typeface="ＭＳ Ｐゴシック"/>
            </a:endParaRPr>
          </a:p>
        </p:txBody>
      </p:sp>
      <p:sp>
        <p:nvSpPr>
          <p:cNvPr id="200" name="ホームベース 199"/>
          <p:cNvSpPr/>
          <p:nvPr/>
        </p:nvSpPr>
        <p:spPr>
          <a:xfrm>
            <a:off x="4061043" y="3565726"/>
            <a:ext cx="1145224" cy="234251"/>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en-US" altLang="ja-JP" sz="750" dirty="0">
                <a:solidFill>
                  <a:srgbClr val="000000"/>
                </a:solidFill>
                <a:latin typeface="ＭＳ Ｐゴシック"/>
                <a:ea typeface="ＭＳ Ｐゴシック"/>
              </a:rPr>
              <a:t>(H26) </a:t>
            </a:r>
            <a:r>
              <a:rPr lang="ja-JP" altLang="en-US" sz="750" dirty="0">
                <a:solidFill>
                  <a:srgbClr val="000000"/>
                </a:solidFill>
                <a:latin typeface="ＭＳ Ｐゴシック"/>
                <a:ea typeface="ＭＳ Ｐゴシック"/>
              </a:rPr>
              <a:t>国費率嵩上げ</a:t>
            </a:r>
            <a:endParaRPr lang="en-US" altLang="ja-JP" sz="750" dirty="0">
              <a:solidFill>
                <a:srgbClr val="000000"/>
              </a:solidFill>
              <a:latin typeface="ＭＳ Ｐゴシック"/>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要件を満たす場合、</a:t>
            </a:r>
            <a:r>
              <a:rPr lang="en-US" altLang="ja-JP" sz="500" dirty="0">
                <a:solidFill>
                  <a:srgbClr val="000000"/>
                </a:solidFill>
                <a:latin typeface="ＭＳ Ｐゴシック"/>
                <a:ea typeface="ＭＳ Ｐゴシック"/>
              </a:rPr>
              <a:t>1/4</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1/3</a:t>
            </a:r>
            <a:r>
              <a:rPr lang="ja-JP" altLang="en-US" sz="500" dirty="0">
                <a:solidFill>
                  <a:srgbClr val="000000"/>
                </a:solidFill>
                <a:latin typeface="ＭＳ Ｐゴシック"/>
                <a:ea typeface="ＭＳ Ｐゴシック"/>
              </a:rPr>
              <a:t>へ</a:t>
            </a:r>
          </a:p>
        </p:txBody>
      </p:sp>
      <p:sp>
        <p:nvSpPr>
          <p:cNvPr id="108" name="ホームベース 107"/>
          <p:cNvSpPr/>
          <p:nvPr/>
        </p:nvSpPr>
        <p:spPr>
          <a:xfrm>
            <a:off x="4767284" y="4788564"/>
            <a:ext cx="4572000" cy="241946"/>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a:defRPr/>
            </a:pPr>
            <a:r>
              <a:rPr lang="en-US" altLang="ja-JP" sz="750" dirty="0">
                <a:solidFill>
                  <a:srgbClr val="000000"/>
                </a:solidFill>
                <a:latin typeface="ＭＳ Ｐゴシック"/>
                <a:ea typeface="ＭＳ Ｐゴシック"/>
              </a:rPr>
              <a:t>(H28</a:t>
            </a:r>
            <a:r>
              <a:rPr lang="ja-JP" altLang="en-US" sz="750" dirty="0">
                <a:solidFill>
                  <a:srgbClr val="000000"/>
                </a:solidFill>
                <a:latin typeface="ＭＳ Ｐゴシック"/>
                <a:ea typeface="ＭＳ Ｐゴシック"/>
              </a:rPr>
              <a:t>補正</a:t>
            </a:r>
            <a:r>
              <a:rPr lang="en-US" altLang="ja-JP" sz="750" dirty="0">
                <a:solidFill>
                  <a:srgbClr val="000000"/>
                </a:solidFill>
                <a:latin typeface="ＭＳ Ｐゴシック"/>
                <a:ea typeface="ＭＳ Ｐゴシック"/>
              </a:rPr>
              <a:t>) </a:t>
            </a:r>
            <a:r>
              <a:rPr lang="ja-JP" altLang="en-US" sz="750" dirty="0">
                <a:solidFill>
                  <a:srgbClr val="000000"/>
                </a:solidFill>
                <a:latin typeface="ＭＳ Ｐゴシック"/>
                <a:ea typeface="ＭＳ Ｐゴシック"/>
              </a:rPr>
              <a:t>国費率嵩上げ</a:t>
            </a:r>
            <a:r>
              <a:rPr lang="ja-JP" altLang="en-US" sz="600" dirty="0">
                <a:solidFill>
                  <a:srgbClr val="000000"/>
                </a:solidFill>
                <a:latin typeface="ＭＳ Ｐゴシック"/>
                <a:ea typeface="ＭＳ Ｐゴシック"/>
              </a:rPr>
              <a:t>（熊本</a:t>
            </a:r>
            <a:r>
              <a:rPr lang="ja-JP" altLang="en-US" sz="600" dirty="0">
                <a:solidFill>
                  <a:srgbClr val="000000"/>
                </a:solidFill>
                <a:latin typeface="ＭＳ Ｐゴシック"/>
              </a:rPr>
              <a:t>）</a:t>
            </a:r>
            <a:r>
              <a:rPr lang="ja-JP" altLang="en-US" sz="800" dirty="0">
                <a:solidFill>
                  <a:srgbClr val="000000"/>
                </a:solidFill>
                <a:latin typeface="ＭＳ Ｐゴシック"/>
              </a:rPr>
              <a:t>　</a:t>
            </a:r>
            <a:r>
              <a:rPr lang="ja-JP" altLang="en-US" sz="750" dirty="0">
                <a:solidFill>
                  <a:srgbClr val="000000"/>
                </a:solidFill>
                <a:latin typeface="ＭＳ Ｐゴシック"/>
              </a:rPr>
              <a:t> </a:t>
            </a:r>
            <a:r>
              <a:rPr lang="en-US" altLang="ja-JP" sz="750" dirty="0">
                <a:solidFill>
                  <a:srgbClr val="000000"/>
                </a:solidFill>
                <a:latin typeface="ＭＳ Ｐゴシック"/>
              </a:rPr>
              <a:t>(H30</a:t>
            </a:r>
            <a:r>
              <a:rPr lang="ja-JP" altLang="en-US" sz="750" dirty="0">
                <a:solidFill>
                  <a:srgbClr val="000000"/>
                </a:solidFill>
                <a:latin typeface="ＭＳ Ｐゴシック"/>
              </a:rPr>
              <a:t>補正</a:t>
            </a:r>
            <a:r>
              <a:rPr lang="en-US" altLang="ja-JP" sz="750" dirty="0">
                <a:solidFill>
                  <a:srgbClr val="000000"/>
                </a:solidFill>
                <a:latin typeface="ＭＳ Ｐゴシック"/>
              </a:rPr>
              <a:t>) </a:t>
            </a:r>
            <a:r>
              <a:rPr lang="ja-JP" altLang="en-US" sz="750" dirty="0">
                <a:solidFill>
                  <a:srgbClr val="000000"/>
                </a:solidFill>
                <a:latin typeface="ＭＳ Ｐゴシック"/>
              </a:rPr>
              <a:t>国費率嵩上げ</a:t>
            </a:r>
            <a:r>
              <a:rPr lang="ja-JP" altLang="en-US" sz="600" dirty="0">
                <a:solidFill>
                  <a:srgbClr val="000000"/>
                </a:solidFill>
                <a:latin typeface="ＭＳ Ｐゴシック"/>
              </a:rPr>
              <a:t>（北海道）　　　　　　　　　　　</a:t>
            </a:r>
            <a:r>
              <a:rPr lang="ja-JP" altLang="en-US" sz="700" dirty="0">
                <a:solidFill>
                  <a:srgbClr val="000000"/>
                </a:solidFill>
                <a:latin typeface="ＭＳ Ｐゴシック"/>
              </a:rPr>
              <a:t>　 </a:t>
            </a:r>
            <a:r>
              <a:rPr lang="en-US" altLang="ja-JP" sz="700" dirty="0">
                <a:solidFill>
                  <a:srgbClr val="000000"/>
                </a:solidFill>
                <a:latin typeface="ＭＳ Ｐゴシック"/>
              </a:rPr>
              <a:t>(R6) </a:t>
            </a:r>
            <a:r>
              <a:rPr lang="ja-JP" altLang="en-US" sz="700" dirty="0">
                <a:solidFill>
                  <a:srgbClr val="000000"/>
                </a:solidFill>
                <a:latin typeface="ＭＳ Ｐゴシック"/>
              </a:rPr>
              <a:t>国費率嵩上げ</a:t>
            </a:r>
            <a:r>
              <a:rPr lang="ja-JP" altLang="en-US" sz="500" dirty="0">
                <a:solidFill>
                  <a:srgbClr val="000000"/>
                </a:solidFill>
                <a:latin typeface="ＭＳ Ｐゴシック"/>
              </a:rPr>
              <a:t>（能登半島地震）</a:t>
            </a:r>
            <a:endParaRPr lang="ja-JP" altLang="en-US" sz="600" dirty="0">
              <a:solidFill>
                <a:srgbClr val="000000"/>
              </a:solidFill>
              <a:latin typeface="ＭＳ Ｐゴシック"/>
              <a:ea typeface="ＭＳ Ｐゴシック"/>
            </a:endParaRPr>
          </a:p>
          <a:p>
            <a:pPr defTabSz="844083">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通常</a:t>
            </a:r>
            <a:r>
              <a:rPr lang="en-US" altLang="ja-JP" sz="500" dirty="0">
                <a:solidFill>
                  <a:srgbClr val="000000"/>
                </a:solidFill>
                <a:latin typeface="ＭＳ Ｐゴシック"/>
                <a:ea typeface="ＭＳ Ｐゴシック"/>
              </a:rPr>
              <a:t>1/4</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1/2</a:t>
            </a:r>
            <a:r>
              <a:rPr lang="ja-JP" altLang="en-US" sz="500" dirty="0">
                <a:solidFill>
                  <a:srgbClr val="000000"/>
                </a:solidFill>
                <a:latin typeface="ＭＳ Ｐゴシック"/>
              </a:rPr>
              <a:t>へ                                                 ・通常</a:t>
            </a:r>
            <a:r>
              <a:rPr lang="en-US" altLang="ja-JP" sz="500" dirty="0">
                <a:solidFill>
                  <a:srgbClr val="000000"/>
                </a:solidFill>
                <a:latin typeface="ＭＳ Ｐゴシック"/>
              </a:rPr>
              <a:t>1/4</a:t>
            </a:r>
            <a:r>
              <a:rPr lang="ja-JP" altLang="en-US" sz="500" dirty="0">
                <a:solidFill>
                  <a:srgbClr val="000000"/>
                </a:solidFill>
                <a:latin typeface="ＭＳ Ｐゴシック"/>
              </a:rPr>
              <a:t>から</a:t>
            </a:r>
            <a:r>
              <a:rPr lang="en-US" altLang="ja-JP" sz="500" dirty="0">
                <a:solidFill>
                  <a:srgbClr val="000000"/>
                </a:solidFill>
                <a:latin typeface="ＭＳ Ｐゴシック"/>
              </a:rPr>
              <a:t>1/2</a:t>
            </a:r>
            <a:r>
              <a:rPr lang="ja-JP" altLang="en-US" sz="500" dirty="0">
                <a:solidFill>
                  <a:srgbClr val="000000"/>
                </a:solidFill>
                <a:latin typeface="ＭＳ Ｐゴシック"/>
              </a:rPr>
              <a:t>へ　 　　　　　　　　　　　　　　　　　　　　　　　　　　　　　　　　　　　・通常</a:t>
            </a:r>
            <a:r>
              <a:rPr lang="en-US" altLang="ja-JP" sz="500" dirty="0">
                <a:solidFill>
                  <a:srgbClr val="000000"/>
                </a:solidFill>
                <a:latin typeface="ＭＳ Ｐゴシック"/>
              </a:rPr>
              <a:t>1/4</a:t>
            </a:r>
            <a:r>
              <a:rPr lang="ja-JP" altLang="en-US" sz="500" dirty="0">
                <a:solidFill>
                  <a:srgbClr val="000000"/>
                </a:solidFill>
                <a:latin typeface="ＭＳ Ｐゴシック"/>
              </a:rPr>
              <a:t>から</a:t>
            </a:r>
            <a:r>
              <a:rPr lang="en-US" altLang="ja-JP" sz="500" dirty="0">
                <a:solidFill>
                  <a:srgbClr val="000000"/>
                </a:solidFill>
                <a:latin typeface="ＭＳ Ｐゴシック"/>
              </a:rPr>
              <a:t>1/2</a:t>
            </a:r>
            <a:r>
              <a:rPr lang="ja-JP" altLang="en-US" sz="500" dirty="0">
                <a:solidFill>
                  <a:srgbClr val="000000"/>
                </a:solidFill>
                <a:latin typeface="ＭＳ Ｐゴシック"/>
              </a:rPr>
              <a:t>へ</a:t>
            </a:r>
          </a:p>
        </p:txBody>
      </p:sp>
      <p:sp>
        <p:nvSpPr>
          <p:cNvPr id="115" name="正方形/長方形 114"/>
          <p:cNvSpPr/>
          <p:nvPr/>
        </p:nvSpPr>
        <p:spPr>
          <a:xfrm>
            <a:off x="2733125" y="2316101"/>
            <a:ext cx="1766825" cy="255124"/>
          </a:xfrm>
          <a:prstGeom prst="rect">
            <a:avLst/>
          </a:prstGeom>
          <a:solidFill>
            <a:schemeClr val="bg1"/>
          </a:solidFill>
          <a:ln w="9525">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algn="ctr" defTabSz="844083">
              <a:defRPr/>
            </a:pPr>
            <a:r>
              <a:rPr lang="ja-JP" altLang="en-US" sz="1050" b="1" dirty="0">
                <a:solidFill>
                  <a:srgbClr val="000000"/>
                </a:solidFill>
                <a:latin typeface="ＭＳ Ｐゴシック"/>
                <a:ea typeface="ＭＳ Ｐゴシック"/>
              </a:rPr>
              <a:t>宅地耐震化推進事業</a:t>
            </a:r>
            <a:r>
              <a:rPr lang="ja-JP" altLang="en-US" sz="700" b="1" dirty="0">
                <a:solidFill>
                  <a:srgbClr val="000000"/>
                </a:solidFill>
                <a:latin typeface="ＭＳ Ｐゴシック"/>
              </a:rPr>
              <a:t>（</a:t>
            </a:r>
            <a:r>
              <a:rPr lang="en-US" altLang="ja-JP" sz="700" b="1" dirty="0">
                <a:solidFill>
                  <a:srgbClr val="000000"/>
                </a:solidFill>
                <a:latin typeface="ＭＳ Ｐゴシック"/>
              </a:rPr>
              <a:t>H18</a:t>
            </a:r>
            <a:r>
              <a:rPr lang="ja-JP" altLang="en-US" sz="700" b="1" dirty="0">
                <a:solidFill>
                  <a:srgbClr val="000000"/>
                </a:solidFill>
                <a:latin typeface="ＭＳ Ｐゴシック"/>
              </a:rPr>
              <a:t>～）</a:t>
            </a:r>
          </a:p>
        </p:txBody>
      </p:sp>
      <p:sp>
        <p:nvSpPr>
          <p:cNvPr id="114" name="正方形/長方形 113"/>
          <p:cNvSpPr/>
          <p:nvPr/>
        </p:nvSpPr>
        <p:spPr>
          <a:xfrm>
            <a:off x="7203645" y="5958946"/>
            <a:ext cx="2264517" cy="826805"/>
          </a:xfrm>
          <a:prstGeom prst="rec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11" name="ホームベース 110"/>
          <p:cNvSpPr/>
          <p:nvPr/>
        </p:nvSpPr>
        <p:spPr>
          <a:xfrm>
            <a:off x="7341764" y="6143273"/>
            <a:ext cx="1980000"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900" b="1" dirty="0">
                <a:solidFill>
                  <a:srgbClr val="000000"/>
                </a:solidFill>
                <a:latin typeface="Arial"/>
                <a:ea typeface="ＭＳ Ｐゴシック"/>
              </a:rPr>
              <a:t>盛土の安全性把握調査等</a:t>
            </a:r>
            <a:endParaRPr lang="en-US" altLang="ja-JP" sz="900" b="1" dirty="0">
              <a:solidFill>
                <a:srgbClr val="000000"/>
              </a:solidFill>
              <a:latin typeface="Arial"/>
              <a:ea typeface="ＭＳ Ｐゴシック"/>
            </a:endParaRPr>
          </a:p>
        </p:txBody>
      </p:sp>
      <p:sp>
        <p:nvSpPr>
          <p:cNvPr id="112" name="ホームベース 111"/>
          <p:cNvSpPr/>
          <p:nvPr/>
        </p:nvSpPr>
        <p:spPr>
          <a:xfrm>
            <a:off x="7342349" y="6353763"/>
            <a:ext cx="1980000"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900" b="1" dirty="0">
                <a:solidFill>
                  <a:srgbClr val="000000"/>
                </a:solidFill>
                <a:latin typeface="Arial"/>
                <a:ea typeface="ＭＳ Ｐゴシック"/>
              </a:rPr>
              <a:t>盛土の撤去事業</a:t>
            </a:r>
            <a:endParaRPr lang="en-US" altLang="ja-JP" sz="900" b="1" dirty="0">
              <a:solidFill>
                <a:srgbClr val="000000"/>
              </a:solidFill>
              <a:latin typeface="Arial"/>
              <a:ea typeface="ＭＳ Ｐゴシック"/>
            </a:endParaRPr>
          </a:p>
        </p:txBody>
      </p:sp>
      <p:sp>
        <p:nvSpPr>
          <p:cNvPr id="113" name="ホームベース 112"/>
          <p:cNvSpPr/>
          <p:nvPr/>
        </p:nvSpPr>
        <p:spPr>
          <a:xfrm>
            <a:off x="7344011" y="6562278"/>
            <a:ext cx="1980000"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900" b="1" dirty="0">
                <a:solidFill>
                  <a:srgbClr val="000000"/>
                </a:solidFill>
                <a:latin typeface="Arial"/>
                <a:ea typeface="ＭＳ Ｐゴシック"/>
              </a:rPr>
              <a:t>盛土の崩落対策事業</a:t>
            </a:r>
            <a:endParaRPr lang="en-US" altLang="ja-JP" sz="900" b="1" dirty="0">
              <a:solidFill>
                <a:srgbClr val="000000"/>
              </a:solidFill>
              <a:latin typeface="Arial"/>
              <a:ea typeface="ＭＳ Ｐゴシック"/>
            </a:endParaRPr>
          </a:p>
        </p:txBody>
      </p:sp>
      <p:sp>
        <p:nvSpPr>
          <p:cNvPr id="116" name="正方形/長方形 115"/>
          <p:cNvSpPr/>
          <p:nvPr/>
        </p:nvSpPr>
        <p:spPr>
          <a:xfrm>
            <a:off x="7167598" y="5844917"/>
            <a:ext cx="1630915" cy="255124"/>
          </a:xfrm>
          <a:prstGeom prst="rect">
            <a:avLst/>
          </a:prstGeom>
          <a:solidFill>
            <a:schemeClr val="bg1"/>
          </a:solidFill>
          <a:ln w="9525">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algn="ctr" defTabSz="844083" fontAlgn="base">
              <a:spcBef>
                <a:spcPct val="0"/>
              </a:spcBef>
              <a:spcAft>
                <a:spcPct val="0"/>
              </a:spcAft>
              <a:defRPr/>
            </a:pPr>
            <a:r>
              <a:rPr lang="ja-JP" altLang="en-US" sz="1050" b="1" dirty="0">
                <a:solidFill>
                  <a:srgbClr val="000000"/>
                </a:solidFill>
                <a:latin typeface="ＭＳ Ｐゴシック"/>
                <a:ea typeface="ＭＳ Ｐゴシック"/>
              </a:rPr>
              <a:t>盛土緊急対策事業 </a:t>
            </a:r>
            <a:r>
              <a:rPr lang="ja-JP" altLang="en-US" sz="700" b="1" dirty="0">
                <a:solidFill>
                  <a:srgbClr val="000000"/>
                </a:solidFill>
                <a:latin typeface="ＭＳ Ｐゴシック"/>
                <a:ea typeface="ＭＳ Ｐゴシック"/>
              </a:rPr>
              <a:t>（</a:t>
            </a:r>
            <a:r>
              <a:rPr lang="en-US" altLang="ja-JP" sz="700" b="1" dirty="0">
                <a:solidFill>
                  <a:srgbClr val="000000"/>
                </a:solidFill>
                <a:latin typeface="ＭＳ Ｐゴシック"/>
                <a:ea typeface="ＭＳ Ｐゴシック"/>
              </a:rPr>
              <a:t>R3</a:t>
            </a:r>
            <a:r>
              <a:rPr lang="ja-JP" altLang="en-US" sz="700" b="1" dirty="0">
                <a:solidFill>
                  <a:srgbClr val="000000"/>
                </a:solidFill>
                <a:latin typeface="ＭＳ Ｐゴシック"/>
                <a:ea typeface="ＭＳ Ｐゴシック"/>
              </a:rPr>
              <a:t>補正～）</a:t>
            </a:r>
          </a:p>
        </p:txBody>
      </p:sp>
      <p:sp>
        <p:nvSpPr>
          <p:cNvPr id="120" name="ホームベース 119"/>
          <p:cNvSpPr/>
          <p:nvPr/>
        </p:nvSpPr>
        <p:spPr>
          <a:xfrm>
            <a:off x="4767284" y="4053532"/>
            <a:ext cx="4608000" cy="241946"/>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a:defRPr/>
            </a:pPr>
            <a:r>
              <a:rPr lang="en-US" altLang="ja-JP" sz="750" dirty="0">
                <a:solidFill>
                  <a:srgbClr val="000000"/>
                </a:solidFill>
                <a:latin typeface="ＭＳ Ｐゴシック"/>
                <a:ea typeface="ＭＳ Ｐゴシック"/>
              </a:rPr>
              <a:t>(H28</a:t>
            </a:r>
            <a:r>
              <a:rPr lang="ja-JP" altLang="en-US" sz="750" dirty="0">
                <a:solidFill>
                  <a:srgbClr val="000000"/>
                </a:solidFill>
                <a:latin typeface="ＭＳ Ｐゴシック"/>
                <a:ea typeface="ＭＳ Ｐゴシック"/>
              </a:rPr>
              <a:t>補正</a:t>
            </a:r>
            <a:r>
              <a:rPr lang="en-US" altLang="ja-JP" sz="750" dirty="0">
                <a:solidFill>
                  <a:srgbClr val="000000"/>
                </a:solidFill>
                <a:latin typeface="ＭＳ Ｐゴシック"/>
                <a:ea typeface="ＭＳ Ｐゴシック"/>
              </a:rPr>
              <a:t>) </a:t>
            </a:r>
            <a:r>
              <a:rPr lang="ja-JP" altLang="en-US" sz="750" dirty="0">
                <a:solidFill>
                  <a:srgbClr val="000000"/>
                </a:solidFill>
                <a:latin typeface="ＭＳ Ｐゴシック"/>
                <a:ea typeface="ＭＳ Ｐゴシック"/>
              </a:rPr>
              <a:t>国費率嵩上げ</a:t>
            </a:r>
            <a:r>
              <a:rPr lang="ja-JP" altLang="en-US" sz="600" dirty="0">
                <a:solidFill>
                  <a:srgbClr val="000000"/>
                </a:solidFill>
                <a:latin typeface="ＭＳ Ｐゴシック"/>
                <a:ea typeface="ＭＳ Ｐゴシック"/>
              </a:rPr>
              <a:t>（熊本</a:t>
            </a:r>
            <a:r>
              <a:rPr lang="ja-JP" altLang="en-US" sz="600" dirty="0">
                <a:solidFill>
                  <a:srgbClr val="000000"/>
                </a:solidFill>
                <a:latin typeface="ＭＳ Ｐゴシック"/>
              </a:rPr>
              <a:t>）</a:t>
            </a:r>
            <a:r>
              <a:rPr lang="ja-JP" altLang="en-US" sz="800" dirty="0">
                <a:solidFill>
                  <a:srgbClr val="000000"/>
                </a:solidFill>
                <a:latin typeface="ＭＳ Ｐゴシック"/>
              </a:rPr>
              <a:t>　 </a:t>
            </a:r>
            <a:r>
              <a:rPr lang="en-US" altLang="ja-JP" sz="750" dirty="0">
                <a:solidFill>
                  <a:srgbClr val="000000"/>
                </a:solidFill>
                <a:latin typeface="ＭＳ Ｐゴシック"/>
              </a:rPr>
              <a:t>(H30</a:t>
            </a:r>
            <a:r>
              <a:rPr lang="ja-JP" altLang="en-US" sz="750" dirty="0">
                <a:solidFill>
                  <a:srgbClr val="000000"/>
                </a:solidFill>
                <a:latin typeface="ＭＳ Ｐゴシック"/>
              </a:rPr>
              <a:t>補正</a:t>
            </a:r>
            <a:r>
              <a:rPr lang="en-US" altLang="ja-JP" sz="750" dirty="0">
                <a:solidFill>
                  <a:srgbClr val="000000"/>
                </a:solidFill>
                <a:latin typeface="ＭＳ Ｐゴシック"/>
              </a:rPr>
              <a:t>) </a:t>
            </a:r>
            <a:r>
              <a:rPr lang="ja-JP" altLang="en-US" sz="750" dirty="0">
                <a:solidFill>
                  <a:srgbClr val="000000"/>
                </a:solidFill>
                <a:latin typeface="ＭＳ Ｐゴシック"/>
              </a:rPr>
              <a:t>国費率嵩上げ</a:t>
            </a:r>
            <a:r>
              <a:rPr lang="ja-JP" altLang="en-US" sz="600" dirty="0">
                <a:solidFill>
                  <a:srgbClr val="000000"/>
                </a:solidFill>
                <a:latin typeface="ＭＳ Ｐゴシック"/>
              </a:rPr>
              <a:t>（北海道）　　　　　　　　　　　　　　　　 </a:t>
            </a:r>
            <a:r>
              <a:rPr lang="en-US" altLang="ja-JP" sz="600" dirty="0">
                <a:solidFill>
                  <a:srgbClr val="000000"/>
                </a:solidFill>
                <a:latin typeface="ＭＳ Ｐゴシック"/>
              </a:rPr>
              <a:t>(R6) </a:t>
            </a:r>
            <a:r>
              <a:rPr lang="ja-JP" altLang="en-US" sz="600" dirty="0">
                <a:solidFill>
                  <a:srgbClr val="000000"/>
                </a:solidFill>
                <a:latin typeface="ＭＳ Ｐゴシック"/>
              </a:rPr>
              <a:t>国費率嵩上げ</a:t>
            </a:r>
            <a:r>
              <a:rPr lang="ja-JP" altLang="en-US" sz="400" dirty="0">
                <a:solidFill>
                  <a:srgbClr val="000000"/>
                </a:solidFill>
                <a:latin typeface="ＭＳ Ｐゴシック"/>
              </a:rPr>
              <a:t>（能登半島地震）</a:t>
            </a:r>
            <a:endParaRPr lang="ja-JP" altLang="en-US" sz="600" dirty="0">
              <a:solidFill>
                <a:srgbClr val="000000"/>
              </a:solidFill>
              <a:latin typeface="ＭＳ Ｐゴシック"/>
              <a:ea typeface="ＭＳ Ｐゴシック"/>
            </a:endParaRPr>
          </a:p>
          <a:p>
            <a:pPr defTabSz="844083">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通常</a:t>
            </a:r>
            <a:r>
              <a:rPr lang="en-US" altLang="ja-JP" sz="500" dirty="0">
                <a:solidFill>
                  <a:srgbClr val="000000"/>
                </a:solidFill>
                <a:latin typeface="ＭＳ Ｐゴシック"/>
                <a:ea typeface="ＭＳ Ｐゴシック"/>
              </a:rPr>
              <a:t>1/4</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1/2</a:t>
            </a:r>
            <a:r>
              <a:rPr lang="ja-JP" altLang="en-US" sz="500" dirty="0">
                <a:solidFill>
                  <a:srgbClr val="000000"/>
                </a:solidFill>
                <a:latin typeface="ＭＳ Ｐゴシック"/>
              </a:rPr>
              <a:t>へ                                                 ・通常</a:t>
            </a:r>
            <a:r>
              <a:rPr lang="en-US" altLang="ja-JP" sz="500" dirty="0">
                <a:solidFill>
                  <a:srgbClr val="000000"/>
                </a:solidFill>
                <a:latin typeface="ＭＳ Ｐゴシック"/>
              </a:rPr>
              <a:t>1/4</a:t>
            </a:r>
            <a:r>
              <a:rPr lang="ja-JP" altLang="en-US" sz="500" dirty="0">
                <a:solidFill>
                  <a:srgbClr val="000000"/>
                </a:solidFill>
                <a:latin typeface="ＭＳ Ｐゴシック"/>
              </a:rPr>
              <a:t>から</a:t>
            </a:r>
            <a:r>
              <a:rPr lang="en-US" altLang="ja-JP" sz="500" dirty="0">
                <a:solidFill>
                  <a:srgbClr val="000000"/>
                </a:solidFill>
                <a:latin typeface="ＭＳ Ｐゴシック"/>
              </a:rPr>
              <a:t>1/2</a:t>
            </a:r>
            <a:r>
              <a:rPr lang="ja-JP" altLang="en-US" sz="500" dirty="0">
                <a:solidFill>
                  <a:srgbClr val="000000"/>
                </a:solidFill>
                <a:latin typeface="ＭＳ Ｐゴシック"/>
              </a:rPr>
              <a:t>へ　　　　　　　　　　　　　　　　　　　　　　　　　　　　　　　　　　　　　 ・通常</a:t>
            </a:r>
            <a:r>
              <a:rPr lang="en-US" altLang="ja-JP" sz="500" dirty="0">
                <a:solidFill>
                  <a:srgbClr val="000000"/>
                </a:solidFill>
                <a:latin typeface="ＭＳ Ｐゴシック"/>
              </a:rPr>
              <a:t>1/4</a:t>
            </a:r>
            <a:r>
              <a:rPr lang="ja-JP" altLang="en-US" sz="500" dirty="0">
                <a:solidFill>
                  <a:srgbClr val="000000"/>
                </a:solidFill>
                <a:latin typeface="ＭＳ Ｐゴシック"/>
              </a:rPr>
              <a:t>から</a:t>
            </a:r>
            <a:r>
              <a:rPr lang="en-US" altLang="ja-JP" sz="500" dirty="0">
                <a:solidFill>
                  <a:srgbClr val="000000"/>
                </a:solidFill>
                <a:latin typeface="ＭＳ Ｐゴシック"/>
              </a:rPr>
              <a:t>1/2</a:t>
            </a:r>
            <a:r>
              <a:rPr lang="ja-JP" altLang="en-US" sz="500" dirty="0">
                <a:solidFill>
                  <a:srgbClr val="000000"/>
                </a:solidFill>
                <a:latin typeface="ＭＳ Ｐゴシック"/>
              </a:rPr>
              <a:t>へ</a:t>
            </a:r>
          </a:p>
        </p:txBody>
      </p:sp>
      <p:sp>
        <p:nvSpPr>
          <p:cNvPr id="126" name="下矢印 208"/>
          <p:cNvSpPr/>
          <p:nvPr/>
        </p:nvSpPr>
        <p:spPr>
          <a:xfrm>
            <a:off x="4887924" y="3884987"/>
            <a:ext cx="169505" cy="915212"/>
          </a:xfrm>
          <a:custGeom>
            <a:avLst/>
            <a:gdLst>
              <a:gd name="connsiteX0" fmla="*/ 0 w 194561"/>
              <a:gd name="connsiteY0" fmla="*/ 1091612 h 1188892"/>
              <a:gd name="connsiteX1" fmla="*/ 48640 w 194561"/>
              <a:gd name="connsiteY1" fmla="*/ 1091612 h 1188892"/>
              <a:gd name="connsiteX2" fmla="*/ 48640 w 194561"/>
              <a:gd name="connsiteY2" fmla="*/ 0 h 1188892"/>
              <a:gd name="connsiteX3" fmla="*/ 145921 w 194561"/>
              <a:gd name="connsiteY3" fmla="*/ 0 h 1188892"/>
              <a:gd name="connsiteX4" fmla="*/ 145921 w 194561"/>
              <a:gd name="connsiteY4" fmla="*/ 1091612 h 1188892"/>
              <a:gd name="connsiteX5" fmla="*/ 194561 w 194561"/>
              <a:gd name="connsiteY5" fmla="*/ 1091612 h 1188892"/>
              <a:gd name="connsiteX6" fmla="*/ 97281 w 194561"/>
              <a:gd name="connsiteY6" fmla="*/ 1188892 h 1188892"/>
              <a:gd name="connsiteX7" fmla="*/ 0 w 194561"/>
              <a:gd name="connsiteY7" fmla="*/ 1091612 h 1188892"/>
              <a:gd name="connsiteX0" fmla="*/ 145921 w 237361"/>
              <a:gd name="connsiteY0" fmla="*/ 0 h 1188892"/>
              <a:gd name="connsiteX1" fmla="*/ 145921 w 237361"/>
              <a:gd name="connsiteY1" fmla="*/ 1091612 h 1188892"/>
              <a:gd name="connsiteX2" fmla="*/ 194561 w 237361"/>
              <a:gd name="connsiteY2" fmla="*/ 1091612 h 1188892"/>
              <a:gd name="connsiteX3" fmla="*/ 97281 w 237361"/>
              <a:gd name="connsiteY3" fmla="*/ 1188892 h 1188892"/>
              <a:gd name="connsiteX4" fmla="*/ 0 w 237361"/>
              <a:gd name="connsiteY4" fmla="*/ 1091612 h 1188892"/>
              <a:gd name="connsiteX5" fmla="*/ 48640 w 237361"/>
              <a:gd name="connsiteY5" fmla="*/ 1091612 h 1188892"/>
              <a:gd name="connsiteX6" fmla="*/ 48640 w 237361"/>
              <a:gd name="connsiteY6" fmla="*/ 0 h 1188892"/>
              <a:gd name="connsiteX7" fmla="*/ 237361 w 237361"/>
              <a:gd name="connsiteY7" fmla="*/ 91440 h 1188892"/>
              <a:gd name="connsiteX0" fmla="*/ 145921 w 194561"/>
              <a:gd name="connsiteY0" fmla="*/ 0 h 1188892"/>
              <a:gd name="connsiteX1" fmla="*/ 145921 w 194561"/>
              <a:gd name="connsiteY1" fmla="*/ 1091612 h 1188892"/>
              <a:gd name="connsiteX2" fmla="*/ 194561 w 194561"/>
              <a:gd name="connsiteY2" fmla="*/ 1091612 h 1188892"/>
              <a:gd name="connsiteX3" fmla="*/ 97281 w 194561"/>
              <a:gd name="connsiteY3" fmla="*/ 1188892 h 1188892"/>
              <a:gd name="connsiteX4" fmla="*/ 0 w 194561"/>
              <a:gd name="connsiteY4" fmla="*/ 1091612 h 1188892"/>
              <a:gd name="connsiteX5" fmla="*/ 48640 w 194561"/>
              <a:gd name="connsiteY5" fmla="*/ 1091612 h 1188892"/>
              <a:gd name="connsiteX6" fmla="*/ 48640 w 194561"/>
              <a:gd name="connsiteY6" fmla="*/ 0 h 118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61" h="1188892">
                <a:moveTo>
                  <a:pt x="145921" y="0"/>
                </a:moveTo>
                <a:lnTo>
                  <a:pt x="145921" y="1091612"/>
                </a:lnTo>
                <a:lnTo>
                  <a:pt x="194561" y="1091612"/>
                </a:lnTo>
                <a:lnTo>
                  <a:pt x="97281" y="1188892"/>
                </a:lnTo>
                <a:lnTo>
                  <a:pt x="0" y="1091612"/>
                </a:lnTo>
                <a:lnTo>
                  <a:pt x="48640" y="1091612"/>
                </a:lnTo>
                <a:lnTo>
                  <a:pt x="48640" y="0"/>
                </a:lnTo>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dirty="0">
              <a:solidFill>
                <a:srgbClr val="FFFFFF"/>
              </a:solidFill>
              <a:latin typeface="Arial"/>
              <a:ea typeface="ＭＳ Ｐゴシック"/>
            </a:endParaRPr>
          </a:p>
        </p:txBody>
      </p:sp>
      <p:sp>
        <p:nvSpPr>
          <p:cNvPr id="90" name="屈折矢印 89"/>
          <p:cNvSpPr/>
          <p:nvPr/>
        </p:nvSpPr>
        <p:spPr>
          <a:xfrm rot="5400000" flipH="1">
            <a:off x="2429568" y="3829437"/>
            <a:ext cx="2155192" cy="181752"/>
          </a:xfrm>
          <a:prstGeom prst="bentUpArrow">
            <a:avLst>
              <a:gd name="adj1" fmla="val 33132"/>
              <a:gd name="adj2" fmla="val 44479"/>
              <a:gd name="adj3" fmla="val 40686"/>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95" name="屈折矢印 94"/>
          <p:cNvSpPr/>
          <p:nvPr/>
        </p:nvSpPr>
        <p:spPr>
          <a:xfrm rot="5400000" flipH="1">
            <a:off x="3077838" y="5154339"/>
            <a:ext cx="858643" cy="181752"/>
          </a:xfrm>
          <a:prstGeom prst="bentUpArrow">
            <a:avLst>
              <a:gd name="adj1" fmla="val 33133"/>
              <a:gd name="adj2" fmla="val 44479"/>
              <a:gd name="adj3" fmla="val 40686"/>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98" name="ホームベース 97"/>
          <p:cNvSpPr/>
          <p:nvPr/>
        </p:nvSpPr>
        <p:spPr>
          <a:xfrm>
            <a:off x="3057273" y="5558056"/>
            <a:ext cx="378004" cy="10772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700" dirty="0">
                <a:solidFill>
                  <a:srgbClr val="000000"/>
                </a:solidFill>
                <a:latin typeface="+mn-ea"/>
              </a:rPr>
              <a:t>（</a:t>
            </a:r>
            <a:r>
              <a:rPr lang="en-US" altLang="ja-JP" sz="700" dirty="0">
                <a:solidFill>
                  <a:srgbClr val="000000"/>
                </a:solidFill>
                <a:latin typeface="+mn-ea"/>
              </a:rPr>
              <a:t>H23</a:t>
            </a:r>
            <a:r>
              <a:rPr lang="ja-JP" altLang="en-US" sz="700" dirty="0">
                <a:solidFill>
                  <a:srgbClr val="000000"/>
                </a:solidFill>
                <a:latin typeface="+mn-ea"/>
              </a:rPr>
              <a:t>～）</a:t>
            </a:r>
            <a:endParaRPr lang="ja-JP" altLang="en-US" sz="400" dirty="0">
              <a:solidFill>
                <a:srgbClr val="000000"/>
              </a:solidFill>
              <a:latin typeface="+mn-ea"/>
            </a:endParaRPr>
          </a:p>
        </p:txBody>
      </p:sp>
      <p:grpSp>
        <p:nvGrpSpPr>
          <p:cNvPr id="2" name="グループ化 1"/>
          <p:cNvGrpSpPr/>
          <p:nvPr/>
        </p:nvGrpSpPr>
        <p:grpSpPr>
          <a:xfrm>
            <a:off x="6024606" y="5074615"/>
            <a:ext cx="3312000" cy="182231"/>
            <a:chOff x="5107035" y="5579571"/>
            <a:chExt cx="3915043" cy="180000"/>
          </a:xfrm>
        </p:grpSpPr>
        <p:sp>
          <p:nvSpPr>
            <p:cNvPr id="127" name="ホームベース 126"/>
            <p:cNvSpPr/>
            <p:nvPr/>
          </p:nvSpPr>
          <p:spPr>
            <a:xfrm>
              <a:off x="5107035" y="5579571"/>
              <a:ext cx="3915043" cy="180000"/>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900" b="1" dirty="0">
                  <a:solidFill>
                    <a:srgbClr val="000000"/>
                  </a:solidFill>
                  <a:latin typeface="Arial"/>
                  <a:ea typeface="ＭＳ Ｐゴシック"/>
                </a:rPr>
                <a:t>宅地嵩上げ安全確保事業（土砂対策）</a:t>
              </a:r>
            </a:p>
          </p:txBody>
        </p:sp>
        <p:sp>
          <p:nvSpPr>
            <p:cNvPr id="128" name="ホームベース 127"/>
            <p:cNvSpPr/>
            <p:nvPr/>
          </p:nvSpPr>
          <p:spPr>
            <a:xfrm>
              <a:off x="5108894" y="5593985"/>
              <a:ext cx="331613" cy="7600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500" dirty="0">
                  <a:solidFill>
                    <a:srgbClr val="000000"/>
                  </a:solidFill>
                  <a:latin typeface="+mn-ea"/>
                </a:rPr>
                <a:t>（</a:t>
              </a:r>
              <a:r>
                <a:rPr lang="en-US" altLang="ja-JP" sz="500" dirty="0">
                  <a:solidFill>
                    <a:srgbClr val="000000"/>
                  </a:solidFill>
                  <a:latin typeface="+mn-ea"/>
                </a:rPr>
                <a:t>H31</a:t>
              </a:r>
              <a:r>
                <a:rPr lang="ja-JP" altLang="en-US" sz="500" dirty="0">
                  <a:solidFill>
                    <a:srgbClr val="000000"/>
                  </a:solidFill>
                  <a:latin typeface="+mn-ea"/>
                </a:rPr>
                <a:t>～）</a:t>
              </a:r>
              <a:endParaRPr lang="ja-JP" altLang="en-US" sz="200" dirty="0">
                <a:solidFill>
                  <a:srgbClr val="000000"/>
                </a:solidFill>
                <a:latin typeface="+mn-ea"/>
              </a:endParaRPr>
            </a:p>
          </p:txBody>
        </p:sp>
      </p:grpSp>
      <p:grpSp>
        <p:nvGrpSpPr>
          <p:cNvPr id="152" name="グループ化 151"/>
          <p:cNvGrpSpPr/>
          <p:nvPr/>
        </p:nvGrpSpPr>
        <p:grpSpPr>
          <a:xfrm>
            <a:off x="7167597" y="5288460"/>
            <a:ext cx="2160000" cy="182231"/>
            <a:chOff x="5107035" y="5681797"/>
            <a:chExt cx="3915043" cy="180000"/>
          </a:xfrm>
        </p:grpSpPr>
        <p:sp>
          <p:nvSpPr>
            <p:cNvPr id="160" name="ホームベース 159"/>
            <p:cNvSpPr/>
            <p:nvPr/>
          </p:nvSpPr>
          <p:spPr>
            <a:xfrm>
              <a:off x="5107035" y="5681797"/>
              <a:ext cx="3915043" cy="180000"/>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700" b="1" dirty="0">
                  <a:solidFill>
                    <a:srgbClr val="000000"/>
                  </a:solidFill>
                  <a:latin typeface="Arial"/>
                  <a:ea typeface="ＭＳ Ｐゴシック"/>
                </a:rPr>
                <a:t>宅地嵩上げ安全確保事業（浸水対策）</a:t>
              </a:r>
            </a:p>
          </p:txBody>
        </p:sp>
        <p:sp>
          <p:nvSpPr>
            <p:cNvPr id="161" name="ホームベース 160"/>
            <p:cNvSpPr/>
            <p:nvPr/>
          </p:nvSpPr>
          <p:spPr>
            <a:xfrm>
              <a:off x="5108893" y="5689199"/>
              <a:ext cx="448610" cy="7600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500" dirty="0">
                  <a:solidFill>
                    <a:srgbClr val="000000"/>
                  </a:solidFill>
                  <a:latin typeface="+mn-ea"/>
                </a:rPr>
                <a:t>（</a:t>
              </a:r>
              <a:r>
                <a:rPr lang="en-US" altLang="ja-JP" sz="500" dirty="0">
                  <a:solidFill>
                    <a:srgbClr val="000000"/>
                  </a:solidFill>
                  <a:latin typeface="+mn-ea"/>
                </a:rPr>
                <a:t>R3</a:t>
              </a:r>
              <a:r>
                <a:rPr lang="ja-JP" altLang="en-US" sz="500" dirty="0">
                  <a:solidFill>
                    <a:srgbClr val="000000"/>
                  </a:solidFill>
                  <a:latin typeface="+mn-ea"/>
                </a:rPr>
                <a:t>～）</a:t>
              </a:r>
              <a:endParaRPr lang="ja-JP" altLang="en-US" sz="300" dirty="0">
                <a:solidFill>
                  <a:srgbClr val="000000"/>
                </a:solidFill>
                <a:latin typeface="+mn-ea"/>
              </a:endParaRPr>
            </a:p>
          </p:txBody>
        </p:sp>
      </p:grpSp>
      <p:sp>
        <p:nvSpPr>
          <p:cNvPr id="165" name="下矢印 208"/>
          <p:cNvSpPr/>
          <p:nvPr/>
        </p:nvSpPr>
        <p:spPr>
          <a:xfrm>
            <a:off x="5947692" y="3884987"/>
            <a:ext cx="169505" cy="915212"/>
          </a:xfrm>
          <a:custGeom>
            <a:avLst/>
            <a:gdLst>
              <a:gd name="connsiteX0" fmla="*/ 0 w 194561"/>
              <a:gd name="connsiteY0" fmla="*/ 1091612 h 1188892"/>
              <a:gd name="connsiteX1" fmla="*/ 48640 w 194561"/>
              <a:gd name="connsiteY1" fmla="*/ 1091612 h 1188892"/>
              <a:gd name="connsiteX2" fmla="*/ 48640 w 194561"/>
              <a:gd name="connsiteY2" fmla="*/ 0 h 1188892"/>
              <a:gd name="connsiteX3" fmla="*/ 145921 w 194561"/>
              <a:gd name="connsiteY3" fmla="*/ 0 h 1188892"/>
              <a:gd name="connsiteX4" fmla="*/ 145921 w 194561"/>
              <a:gd name="connsiteY4" fmla="*/ 1091612 h 1188892"/>
              <a:gd name="connsiteX5" fmla="*/ 194561 w 194561"/>
              <a:gd name="connsiteY5" fmla="*/ 1091612 h 1188892"/>
              <a:gd name="connsiteX6" fmla="*/ 97281 w 194561"/>
              <a:gd name="connsiteY6" fmla="*/ 1188892 h 1188892"/>
              <a:gd name="connsiteX7" fmla="*/ 0 w 194561"/>
              <a:gd name="connsiteY7" fmla="*/ 1091612 h 1188892"/>
              <a:gd name="connsiteX0" fmla="*/ 145921 w 237361"/>
              <a:gd name="connsiteY0" fmla="*/ 0 h 1188892"/>
              <a:gd name="connsiteX1" fmla="*/ 145921 w 237361"/>
              <a:gd name="connsiteY1" fmla="*/ 1091612 h 1188892"/>
              <a:gd name="connsiteX2" fmla="*/ 194561 w 237361"/>
              <a:gd name="connsiteY2" fmla="*/ 1091612 h 1188892"/>
              <a:gd name="connsiteX3" fmla="*/ 97281 w 237361"/>
              <a:gd name="connsiteY3" fmla="*/ 1188892 h 1188892"/>
              <a:gd name="connsiteX4" fmla="*/ 0 w 237361"/>
              <a:gd name="connsiteY4" fmla="*/ 1091612 h 1188892"/>
              <a:gd name="connsiteX5" fmla="*/ 48640 w 237361"/>
              <a:gd name="connsiteY5" fmla="*/ 1091612 h 1188892"/>
              <a:gd name="connsiteX6" fmla="*/ 48640 w 237361"/>
              <a:gd name="connsiteY6" fmla="*/ 0 h 1188892"/>
              <a:gd name="connsiteX7" fmla="*/ 237361 w 237361"/>
              <a:gd name="connsiteY7" fmla="*/ 91440 h 1188892"/>
              <a:gd name="connsiteX0" fmla="*/ 145921 w 194561"/>
              <a:gd name="connsiteY0" fmla="*/ 0 h 1188892"/>
              <a:gd name="connsiteX1" fmla="*/ 145921 w 194561"/>
              <a:gd name="connsiteY1" fmla="*/ 1091612 h 1188892"/>
              <a:gd name="connsiteX2" fmla="*/ 194561 w 194561"/>
              <a:gd name="connsiteY2" fmla="*/ 1091612 h 1188892"/>
              <a:gd name="connsiteX3" fmla="*/ 97281 w 194561"/>
              <a:gd name="connsiteY3" fmla="*/ 1188892 h 1188892"/>
              <a:gd name="connsiteX4" fmla="*/ 0 w 194561"/>
              <a:gd name="connsiteY4" fmla="*/ 1091612 h 1188892"/>
              <a:gd name="connsiteX5" fmla="*/ 48640 w 194561"/>
              <a:gd name="connsiteY5" fmla="*/ 1091612 h 1188892"/>
              <a:gd name="connsiteX6" fmla="*/ 48640 w 194561"/>
              <a:gd name="connsiteY6" fmla="*/ 0 h 118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61" h="1188892">
                <a:moveTo>
                  <a:pt x="145921" y="0"/>
                </a:moveTo>
                <a:lnTo>
                  <a:pt x="145921" y="1091612"/>
                </a:lnTo>
                <a:lnTo>
                  <a:pt x="194561" y="1091612"/>
                </a:lnTo>
                <a:lnTo>
                  <a:pt x="97281" y="1188892"/>
                </a:lnTo>
                <a:lnTo>
                  <a:pt x="0" y="1091612"/>
                </a:lnTo>
                <a:lnTo>
                  <a:pt x="48640" y="1091612"/>
                </a:lnTo>
                <a:lnTo>
                  <a:pt x="48640" y="0"/>
                </a:lnTo>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dirty="0">
              <a:solidFill>
                <a:srgbClr val="FFFFFF"/>
              </a:solidFill>
              <a:latin typeface="Arial"/>
              <a:ea typeface="ＭＳ Ｐゴシック"/>
            </a:endParaRPr>
          </a:p>
        </p:txBody>
      </p:sp>
      <p:sp>
        <p:nvSpPr>
          <p:cNvPr id="166" name="下矢印 165"/>
          <p:cNvSpPr/>
          <p:nvPr/>
        </p:nvSpPr>
        <p:spPr>
          <a:xfrm>
            <a:off x="5946943" y="1394028"/>
            <a:ext cx="169505" cy="2479989"/>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69" name="下矢印 168"/>
          <p:cNvSpPr/>
          <p:nvPr/>
        </p:nvSpPr>
        <p:spPr>
          <a:xfrm rot="16200000">
            <a:off x="4312314" y="3275494"/>
            <a:ext cx="2828449" cy="561299"/>
          </a:xfrm>
          <a:custGeom>
            <a:avLst/>
            <a:gdLst>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34696 w 179595"/>
              <a:gd name="connsiteY4" fmla="*/ 3825890 h 3915687"/>
              <a:gd name="connsiteX5" fmla="*/ 179595 w 179595"/>
              <a:gd name="connsiteY5" fmla="*/ 3825890 h 3915687"/>
              <a:gd name="connsiteX6" fmla="*/ 89798 w 179595"/>
              <a:gd name="connsiteY6" fmla="*/ 3915687 h 3915687"/>
              <a:gd name="connsiteX7" fmla="*/ 0 w 179595"/>
              <a:gd name="connsiteY7" fmla="*/ 3825890 h 3915687"/>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40773 w 179595"/>
              <a:gd name="connsiteY4" fmla="*/ 2345615 h 3915687"/>
              <a:gd name="connsiteX5" fmla="*/ 134696 w 179595"/>
              <a:gd name="connsiteY5" fmla="*/ 3825890 h 3915687"/>
              <a:gd name="connsiteX6" fmla="*/ 179595 w 179595"/>
              <a:gd name="connsiteY6" fmla="*/ 3825890 h 3915687"/>
              <a:gd name="connsiteX7" fmla="*/ 89798 w 179595"/>
              <a:gd name="connsiteY7" fmla="*/ 3915687 h 3915687"/>
              <a:gd name="connsiteX8" fmla="*/ 0 w 179595"/>
              <a:gd name="connsiteY8" fmla="*/ 3825890 h 3915687"/>
              <a:gd name="connsiteX0" fmla="*/ 0 w 179595"/>
              <a:gd name="connsiteY0" fmla="*/ 3825890 h 3915687"/>
              <a:gd name="connsiteX1" fmla="*/ 44899 w 179595"/>
              <a:gd name="connsiteY1" fmla="*/ 3825890 h 3915687"/>
              <a:gd name="connsiteX2" fmla="*/ 41713 w 179595"/>
              <a:gd name="connsiteY2" fmla="*/ 2353235 h 3915687"/>
              <a:gd name="connsiteX3" fmla="*/ 44899 w 179595"/>
              <a:gd name="connsiteY3" fmla="*/ 0 h 3915687"/>
              <a:gd name="connsiteX4" fmla="*/ 134696 w 179595"/>
              <a:gd name="connsiteY4" fmla="*/ 0 h 3915687"/>
              <a:gd name="connsiteX5" fmla="*/ 140773 w 179595"/>
              <a:gd name="connsiteY5" fmla="*/ 2345615 h 3915687"/>
              <a:gd name="connsiteX6" fmla="*/ 134696 w 179595"/>
              <a:gd name="connsiteY6" fmla="*/ 3825890 h 3915687"/>
              <a:gd name="connsiteX7" fmla="*/ 179595 w 179595"/>
              <a:gd name="connsiteY7" fmla="*/ 3825890 h 3915687"/>
              <a:gd name="connsiteX8" fmla="*/ 89798 w 179595"/>
              <a:gd name="connsiteY8" fmla="*/ 3915687 h 3915687"/>
              <a:gd name="connsiteX9" fmla="*/ 0 w 179595"/>
              <a:gd name="connsiteY9" fmla="*/ 3825890 h 3915687"/>
              <a:gd name="connsiteX0" fmla="*/ 0 w 3022677"/>
              <a:gd name="connsiteY0" fmla="*/ 3825890 h 3915687"/>
              <a:gd name="connsiteX1" fmla="*/ 44899 w 3022677"/>
              <a:gd name="connsiteY1" fmla="*/ 3825890 h 3915687"/>
              <a:gd name="connsiteX2" fmla="*/ 41713 w 3022677"/>
              <a:gd name="connsiteY2" fmla="*/ 2353235 h 3915687"/>
              <a:gd name="connsiteX3" fmla="*/ 44899 w 3022677"/>
              <a:gd name="connsiteY3" fmla="*/ 0 h 3915687"/>
              <a:gd name="connsiteX4" fmla="*/ 3022676 w 3022677"/>
              <a:gd name="connsiteY4" fmla="*/ 3444240 h 3915687"/>
              <a:gd name="connsiteX5" fmla="*/ 140773 w 3022677"/>
              <a:gd name="connsiteY5" fmla="*/ 2345615 h 3915687"/>
              <a:gd name="connsiteX6" fmla="*/ 134696 w 3022677"/>
              <a:gd name="connsiteY6" fmla="*/ 3825890 h 3915687"/>
              <a:gd name="connsiteX7" fmla="*/ 179595 w 3022677"/>
              <a:gd name="connsiteY7" fmla="*/ 3825890 h 3915687"/>
              <a:gd name="connsiteX8" fmla="*/ 89798 w 3022677"/>
              <a:gd name="connsiteY8" fmla="*/ 3915687 h 3915687"/>
              <a:gd name="connsiteX9" fmla="*/ 0 w 3022677"/>
              <a:gd name="connsiteY9" fmla="*/ 3825890 h 3915687"/>
              <a:gd name="connsiteX0" fmla="*/ 0 w 3022677"/>
              <a:gd name="connsiteY0" fmla="*/ 1625719 h 1715516"/>
              <a:gd name="connsiteX1" fmla="*/ 44899 w 3022677"/>
              <a:gd name="connsiteY1" fmla="*/ 1625719 h 1715516"/>
              <a:gd name="connsiteX2" fmla="*/ 41713 w 3022677"/>
              <a:gd name="connsiteY2" fmla="*/ 153064 h 1715516"/>
              <a:gd name="connsiteX3" fmla="*/ 3009079 w 3022677"/>
              <a:gd name="connsiteY3" fmla="*/ 1106909 h 1715516"/>
              <a:gd name="connsiteX4" fmla="*/ 3022676 w 3022677"/>
              <a:gd name="connsiteY4" fmla="*/ 1244069 h 1715516"/>
              <a:gd name="connsiteX5" fmla="*/ 140773 w 3022677"/>
              <a:gd name="connsiteY5" fmla="*/ 145444 h 1715516"/>
              <a:gd name="connsiteX6" fmla="*/ 134696 w 3022677"/>
              <a:gd name="connsiteY6" fmla="*/ 1625719 h 1715516"/>
              <a:gd name="connsiteX7" fmla="*/ 179595 w 3022677"/>
              <a:gd name="connsiteY7" fmla="*/ 1625719 h 1715516"/>
              <a:gd name="connsiteX8" fmla="*/ 89798 w 3022677"/>
              <a:gd name="connsiteY8" fmla="*/ 1715516 h 1715516"/>
              <a:gd name="connsiteX9" fmla="*/ 0 w 3022677"/>
              <a:gd name="connsiteY9" fmla="*/ 1625719 h 1715516"/>
              <a:gd name="connsiteX0" fmla="*/ 0 w 3022676"/>
              <a:gd name="connsiteY0" fmla="*/ 1480275 h 1570072"/>
              <a:gd name="connsiteX1" fmla="*/ 44899 w 3022676"/>
              <a:gd name="connsiteY1" fmla="*/ 1480275 h 1570072"/>
              <a:gd name="connsiteX2" fmla="*/ 41713 w 3022676"/>
              <a:gd name="connsiteY2" fmla="*/ 7620 h 1570072"/>
              <a:gd name="connsiteX3" fmla="*/ 3009079 w 3022676"/>
              <a:gd name="connsiteY3" fmla="*/ 961465 h 1570072"/>
              <a:gd name="connsiteX4" fmla="*/ 3022676 w 3022676"/>
              <a:gd name="connsiteY4" fmla="*/ 1098625 h 1570072"/>
              <a:gd name="connsiteX5" fmla="*/ 140773 w 3022676"/>
              <a:gd name="connsiteY5" fmla="*/ 0 h 1570072"/>
              <a:gd name="connsiteX6" fmla="*/ 134696 w 3022676"/>
              <a:gd name="connsiteY6" fmla="*/ 1480275 h 1570072"/>
              <a:gd name="connsiteX7" fmla="*/ 179595 w 3022676"/>
              <a:gd name="connsiteY7" fmla="*/ 1480275 h 1570072"/>
              <a:gd name="connsiteX8" fmla="*/ 89798 w 3022676"/>
              <a:gd name="connsiteY8" fmla="*/ 1570072 h 1570072"/>
              <a:gd name="connsiteX9" fmla="*/ 0 w 3022676"/>
              <a:gd name="connsiteY9" fmla="*/ 1480275 h 157007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518810 h 608607"/>
              <a:gd name="connsiteX1" fmla="*/ 44899 w 3022676"/>
              <a:gd name="connsiteY1" fmla="*/ 518810 h 608607"/>
              <a:gd name="connsiteX2" fmla="*/ 41713 w 3022676"/>
              <a:gd name="connsiteY2" fmla="*/ 13895 h 608607"/>
              <a:gd name="connsiteX3" fmla="*/ 3009079 w 3022676"/>
              <a:gd name="connsiteY3" fmla="*/ 0 h 608607"/>
              <a:gd name="connsiteX4" fmla="*/ 3022676 w 3022676"/>
              <a:gd name="connsiteY4" fmla="*/ 137160 h 608607"/>
              <a:gd name="connsiteX5" fmla="*/ 140773 w 3022676"/>
              <a:gd name="connsiteY5" fmla="*/ 143435 h 608607"/>
              <a:gd name="connsiteX6" fmla="*/ 134696 w 3022676"/>
              <a:gd name="connsiteY6" fmla="*/ 518810 h 608607"/>
              <a:gd name="connsiteX7" fmla="*/ 179595 w 3022676"/>
              <a:gd name="connsiteY7" fmla="*/ 518810 h 608607"/>
              <a:gd name="connsiteX8" fmla="*/ 89798 w 3022676"/>
              <a:gd name="connsiteY8" fmla="*/ 608607 h 608607"/>
              <a:gd name="connsiteX9" fmla="*/ 0 w 3022676"/>
              <a:gd name="connsiteY9" fmla="*/ 518810 h 608607"/>
              <a:gd name="connsiteX0" fmla="*/ 0 w 3022676"/>
              <a:gd name="connsiteY0" fmla="*/ 504915 h 594712"/>
              <a:gd name="connsiteX1" fmla="*/ 44899 w 3022676"/>
              <a:gd name="connsiteY1" fmla="*/ 504915 h 594712"/>
              <a:gd name="connsiteX2" fmla="*/ 41713 w 3022676"/>
              <a:gd name="connsiteY2" fmla="*/ 0 h 594712"/>
              <a:gd name="connsiteX3" fmla="*/ 3020985 w 3022676"/>
              <a:gd name="connsiteY3" fmla="*/ 19443 h 594712"/>
              <a:gd name="connsiteX4" fmla="*/ 3022676 w 3022676"/>
              <a:gd name="connsiteY4" fmla="*/ 123265 h 594712"/>
              <a:gd name="connsiteX5" fmla="*/ 140773 w 3022676"/>
              <a:gd name="connsiteY5" fmla="*/ 129540 h 594712"/>
              <a:gd name="connsiteX6" fmla="*/ 134696 w 3022676"/>
              <a:gd name="connsiteY6" fmla="*/ 504915 h 594712"/>
              <a:gd name="connsiteX7" fmla="*/ 179595 w 3022676"/>
              <a:gd name="connsiteY7" fmla="*/ 504915 h 594712"/>
              <a:gd name="connsiteX8" fmla="*/ 89798 w 3022676"/>
              <a:gd name="connsiteY8" fmla="*/ 594712 h 594712"/>
              <a:gd name="connsiteX9" fmla="*/ 0 w 3022676"/>
              <a:gd name="connsiteY9" fmla="*/ 504915 h 594712"/>
              <a:gd name="connsiteX0" fmla="*/ 0 w 3021019"/>
              <a:gd name="connsiteY0" fmla="*/ 504915 h 594712"/>
              <a:gd name="connsiteX1" fmla="*/ 44899 w 3021019"/>
              <a:gd name="connsiteY1" fmla="*/ 504915 h 594712"/>
              <a:gd name="connsiteX2" fmla="*/ 41713 w 3021019"/>
              <a:gd name="connsiteY2" fmla="*/ 0 h 594712"/>
              <a:gd name="connsiteX3" fmla="*/ 3020985 w 3021019"/>
              <a:gd name="connsiteY3" fmla="*/ 19443 h 594712"/>
              <a:gd name="connsiteX4" fmla="*/ 3015532 w 3021019"/>
              <a:gd name="connsiteY4" fmla="*/ 118502 h 594712"/>
              <a:gd name="connsiteX5" fmla="*/ 140773 w 3021019"/>
              <a:gd name="connsiteY5" fmla="*/ 129540 h 594712"/>
              <a:gd name="connsiteX6" fmla="*/ 134696 w 3021019"/>
              <a:gd name="connsiteY6" fmla="*/ 504915 h 594712"/>
              <a:gd name="connsiteX7" fmla="*/ 179595 w 3021019"/>
              <a:gd name="connsiteY7" fmla="*/ 504915 h 594712"/>
              <a:gd name="connsiteX8" fmla="*/ 89798 w 3021019"/>
              <a:gd name="connsiteY8" fmla="*/ 594712 h 594712"/>
              <a:gd name="connsiteX9" fmla="*/ 0 w 3021019"/>
              <a:gd name="connsiteY9" fmla="*/ 504915 h 594712"/>
              <a:gd name="connsiteX0" fmla="*/ 0 w 3047185"/>
              <a:gd name="connsiteY0" fmla="*/ 504915 h 594712"/>
              <a:gd name="connsiteX1" fmla="*/ 44899 w 3047185"/>
              <a:gd name="connsiteY1" fmla="*/ 504915 h 594712"/>
              <a:gd name="connsiteX2" fmla="*/ 41713 w 3047185"/>
              <a:gd name="connsiteY2" fmla="*/ 0 h 594712"/>
              <a:gd name="connsiteX3" fmla="*/ 3047178 w 3047185"/>
              <a:gd name="connsiteY3" fmla="*/ 2774 h 594712"/>
              <a:gd name="connsiteX4" fmla="*/ 3015532 w 3047185"/>
              <a:gd name="connsiteY4" fmla="*/ 118502 h 594712"/>
              <a:gd name="connsiteX5" fmla="*/ 140773 w 3047185"/>
              <a:gd name="connsiteY5" fmla="*/ 129540 h 594712"/>
              <a:gd name="connsiteX6" fmla="*/ 134696 w 3047185"/>
              <a:gd name="connsiteY6" fmla="*/ 504915 h 594712"/>
              <a:gd name="connsiteX7" fmla="*/ 179595 w 3047185"/>
              <a:gd name="connsiteY7" fmla="*/ 504915 h 594712"/>
              <a:gd name="connsiteX8" fmla="*/ 89798 w 3047185"/>
              <a:gd name="connsiteY8" fmla="*/ 594712 h 594712"/>
              <a:gd name="connsiteX9" fmla="*/ 0 w 3047185"/>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40773 w 3047178"/>
              <a:gd name="connsiteY5" fmla="*/ 12954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2871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049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05727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7178" h="594712">
                <a:moveTo>
                  <a:pt x="0" y="504915"/>
                </a:moveTo>
                <a:lnTo>
                  <a:pt x="44899" y="504915"/>
                </a:lnTo>
                <a:lnTo>
                  <a:pt x="41713" y="0"/>
                </a:lnTo>
                <a:lnTo>
                  <a:pt x="3047178" y="2774"/>
                </a:lnTo>
                <a:lnTo>
                  <a:pt x="3046488" y="101832"/>
                </a:lnTo>
                <a:lnTo>
                  <a:pt x="133629" y="105727"/>
                </a:lnTo>
                <a:cubicBezTo>
                  <a:pt x="131603" y="230852"/>
                  <a:pt x="136722" y="379790"/>
                  <a:pt x="134696" y="504915"/>
                </a:cubicBezTo>
                <a:lnTo>
                  <a:pt x="179595" y="504915"/>
                </a:lnTo>
                <a:lnTo>
                  <a:pt x="89798" y="594712"/>
                </a:lnTo>
                <a:lnTo>
                  <a:pt x="0" y="504915"/>
                </a:lnTo>
                <a:close/>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71" name="下矢印 170"/>
          <p:cNvSpPr/>
          <p:nvPr/>
        </p:nvSpPr>
        <p:spPr>
          <a:xfrm>
            <a:off x="5378251" y="1195849"/>
            <a:ext cx="169887" cy="1698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72" name="正方形/長方形 171"/>
          <p:cNvSpPr/>
          <p:nvPr/>
        </p:nvSpPr>
        <p:spPr>
          <a:xfrm>
            <a:off x="5353105" y="1370563"/>
            <a:ext cx="449315" cy="646331"/>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大規模な土砂災害が発生、宅地内に膨大な量の土砂が流入・堆積</a:t>
            </a:r>
          </a:p>
        </p:txBody>
      </p:sp>
      <p:sp>
        <p:nvSpPr>
          <p:cNvPr id="173" name="下矢印 168"/>
          <p:cNvSpPr/>
          <p:nvPr/>
        </p:nvSpPr>
        <p:spPr>
          <a:xfrm rot="16200000">
            <a:off x="5185133" y="3233295"/>
            <a:ext cx="3321352" cy="561299"/>
          </a:xfrm>
          <a:custGeom>
            <a:avLst/>
            <a:gdLst>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34696 w 179595"/>
              <a:gd name="connsiteY4" fmla="*/ 3825890 h 3915687"/>
              <a:gd name="connsiteX5" fmla="*/ 179595 w 179595"/>
              <a:gd name="connsiteY5" fmla="*/ 3825890 h 3915687"/>
              <a:gd name="connsiteX6" fmla="*/ 89798 w 179595"/>
              <a:gd name="connsiteY6" fmla="*/ 3915687 h 3915687"/>
              <a:gd name="connsiteX7" fmla="*/ 0 w 179595"/>
              <a:gd name="connsiteY7" fmla="*/ 3825890 h 3915687"/>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40773 w 179595"/>
              <a:gd name="connsiteY4" fmla="*/ 2345615 h 3915687"/>
              <a:gd name="connsiteX5" fmla="*/ 134696 w 179595"/>
              <a:gd name="connsiteY5" fmla="*/ 3825890 h 3915687"/>
              <a:gd name="connsiteX6" fmla="*/ 179595 w 179595"/>
              <a:gd name="connsiteY6" fmla="*/ 3825890 h 3915687"/>
              <a:gd name="connsiteX7" fmla="*/ 89798 w 179595"/>
              <a:gd name="connsiteY7" fmla="*/ 3915687 h 3915687"/>
              <a:gd name="connsiteX8" fmla="*/ 0 w 179595"/>
              <a:gd name="connsiteY8" fmla="*/ 3825890 h 3915687"/>
              <a:gd name="connsiteX0" fmla="*/ 0 w 179595"/>
              <a:gd name="connsiteY0" fmla="*/ 3825890 h 3915687"/>
              <a:gd name="connsiteX1" fmla="*/ 44899 w 179595"/>
              <a:gd name="connsiteY1" fmla="*/ 3825890 h 3915687"/>
              <a:gd name="connsiteX2" fmla="*/ 41713 w 179595"/>
              <a:gd name="connsiteY2" fmla="*/ 2353235 h 3915687"/>
              <a:gd name="connsiteX3" fmla="*/ 44899 w 179595"/>
              <a:gd name="connsiteY3" fmla="*/ 0 h 3915687"/>
              <a:gd name="connsiteX4" fmla="*/ 134696 w 179595"/>
              <a:gd name="connsiteY4" fmla="*/ 0 h 3915687"/>
              <a:gd name="connsiteX5" fmla="*/ 140773 w 179595"/>
              <a:gd name="connsiteY5" fmla="*/ 2345615 h 3915687"/>
              <a:gd name="connsiteX6" fmla="*/ 134696 w 179595"/>
              <a:gd name="connsiteY6" fmla="*/ 3825890 h 3915687"/>
              <a:gd name="connsiteX7" fmla="*/ 179595 w 179595"/>
              <a:gd name="connsiteY7" fmla="*/ 3825890 h 3915687"/>
              <a:gd name="connsiteX8" fmla="*/ 89798 w 179595"/>
              <a:gd name="connsiteY8" fmla="*/ 3915687 h 3915687"/>
              <a:gd name="connsiteX9" fmla="*/ 0 w 179595"/>
              <a:gd name="connsiteY9" fmla="*/ 3825890 h 3915687"/>
              <a:gd name="connsiteX0" fmla="*/ 0 w 3022677"/>
              <a:gd name="connsiteY0" fmla="*/ 3825890 h 3915687"/>
              <a:gd name="connsiteX1" fmla="*/ 44899 w 3022677"/>
              <a:gd name="connsiteY1" fmla="*/ 3825890 h 3915687"/>
              <a:gd name="connsiteX2" fmla="*/ 41713 w 3022677"/>
              <a:gd name="connsiteY2" fmla="*/ 2353235 h 3915687"/>
              <a:gd name="connsiteX3" fmla="*/ 44899 w 3022677"/>
              <a:gd name="connsiteY3" fmla="*/ 0 h 3915687"/>
              <a:gd name="connsiteX4" fmla="*/ 3022676 w 3022677"/>
              <a:gd name="connsiteY4" fmla="*/ 3444240 h 3915687"/>
              <a:gd name="connsiteX5" fmla="*/ 140773 w 3022677"/>
              <a:gd name="connsiteY5" fmla="*/ 2345615 h 3915687"/>
              <a:gd name="connsiteX6" fmla="*/ 134696 w 3022677"/>
              <a:gd name="connsiteY6" fmla="*/ 3825890 h 3915687"/>
              <a:gd name="connsiteX7" fmla="*/ 179595 w 3022677"/>
              <a:gd name="connsiteY7" fmla="*/ 3825890 h 3915687"/>
              <a:gd name="connsiteX8" fmla="*/ 89798 w 3022677"/>
              <a:gd name="connsiteY8" fmla="*/ 3915687 h 3915687"/>
              <a:gd name="connsiteX9" fmla="*/ 0 w 3022677"/>
              <a:gd name="connsiteY9" fmla="*/ 3825890 h 3915687"/>
              <a:gd name="connsiteX0" fmla="*/ 0 w 3022677"/>
              <a:gd name="connsiteY0" fmla="*/ 1625719 h 1715516"/>
              <a:gd name="connsiteX1" fmla="*/ 44899 w 3022677"/>
              <a:gd name="connsiteY1" fmla="*/ 1625719 h 1715516"/>
              <a:gd name="connsiteX2" fmla="*/ 41713 w 3022677"/>
              <a:gd name="connsiteY2" fmla="*/ 153064 h 1715516"/>
              <a:gd name="connsiteX3" fmla="*/ 3009079 w 3022677"/>
              <a:gd name="connsiteY3" fmla="*/ 1106909 h 1715516"/>
              <a:gd name="connsiteX4" fmla="*/ 3022676 w 3022677"/>
              <a:gd name="connsiteY4" fmla="*/ 1244069 h 1715516"/>
              <a:gd name="connsiteX5" fmla="*/ 140773 w 3022677"/>
              <a:gd name="connsiteY5" fmla="*/ 145444 h 1715516"/>
              <a:gd name="connsiteX6" fmla="*/ 134696 w 3022677"/>
              <a:gd name="connsiteY6" fmla="*/ 1625719 h 1715516"/>
              <a:gd name="connsiteX7" fmla="*/ 179595 w 3022677"/>
              <a:gd name="connsiteY7" fmla="*/ 1625719 h 1715516"/>
              <a:gd name="connsiteX8" fmla="*/ 89798 w 3022677"/>
              <a:gd name="connsiteY8" fmla="*/ 1715516 h 1715516"/>
              <a:gd name="connsiteX9" fmla="*/ 0 w 3022677"/>
              <a:gd name="connsiteY9" fmla="*/ 1625719 h 1715516"/>
              <a:gd name="connsiteX0" fmla="*/ 0 w 3022676"/>
              <a:gd name="connsiteY0" fmla="*/ 1480275 h 1570072"/>
              <a:gd name="connsiteX1" fmla="*/ 44899 w 3022676"/>
              <a:gd name="connsiteY1" fmla="*/ 1480275 h 1570072"/>
              <a:gd name="connsiteX2" fmla="*/ 41713 w 3022676"/>
              <a:gd name="connsiteY2" fmla="*/ 7620 h 1570072"/>
              <a:gd name="connsiteX3" fmla="*/ 3009079 w 3022676"/>
              <a:gd name="connsiteY3" fmla="*/ 961465 h 1570072"/>
              <a:gd name="connsiteX4" fmla="*/ 3022676 w 3022676"/>
              <a:gd name="connsiteY4" fmla="*/ 1098625 h 1570072"/>
              <a:gd name="connsiteX5" fmla="*/ 140773 w 3022676"/>
              <a:gd name="connsiteY5" fmla="*/ 0 h 1570072"/>
              <a:gd name="connsiteX6" fmla="*/ 134696 w 3022676"/>
              <a:gd name="connsiteY6" fmla="*/ 1480275 h 1570072"/>
              <a:gd name="connsiteX7" fmla="*/ 179595 w 3022676"/>
              <a:gd name="connsiteY7" fmla="*/ 1480275 h 1570072"/>
              <a:gd name="connsiteX8" fmla="*/ 89798 w 3022676"/>
              <a:gd name="connsiteY8" fmla="*/ 1570072 h 1570072"/>
              <a:gd name="connsiteX9" fmla="*/ 0 w 3022676"/>
              <a:gd name="connsiteY9" fmla="*/ 1480275 h 157007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518810 h 608607"/>
              <a:gd name="connsiteX1" fmla="*/ 44899 w 3022676"/>
              <a:gd name="connsiteY1" fmla="*/ 518810 h 608607"/>
              <a:gd name="connsiteX2" fmla="*/ 41713 w 3022676"/>
              <a:gd name="connsiteY2" fmla="*/ 13895 h 608607"/>
              <a:gd name="connsiteX3" fmla="*/ 3009079 w 3022676"/>
              <a:gd name="connsiteY3" fmla="*/ 0 h 608607"/>
              <a:gd name="connsiteX4" fmla="*/ 3022676 w 3022676"/>
              <a:gd name="connsiteY4" fmla="*/ 137160 h 608607"/>
              <a:gd name="connsiteX5" fmla="*/ 140773 w 3022676"/>
              <a:gd name="connsiteY5" fmla="*/ 143435 h 608607"/>
              <a:gd name="connsiteX6" fmla="*/ 134696 w 3022676"/>
              <a:gd name="connsiteY6" fmla="*/ 518810 h 608607"/>
              <a:gd name="connsiteX7" fmla="*/ 179595 w 3022676"/>
              <a:gd name="connsiteY7" fmla="*/ 518810 h 608607"/>
              <a:gd name="connsiteX8" fmla="*/ 89798 w 3022676"/>
              <a:gd name="connsiteY8" fmla="*/ 608607 h 608607"/>
              <a:gd name="connsiteX9" fmla="*/ 0 w 3022676"/>
              <a:gd name="connsiteY9" fmla="*/ 518810 h 608607"/>
              <a:gd name="connsiteX0" fmla="*/ 0 w 3022676"/>
              <a:gd name="connsiteY0" fmla="*/ 504915 h 594712"/>
              <a:gd name="connsiteX1" fmla="*/ 44899 w 3022676"/>
              <a:gd name="connsiteY1" fmla="*/ 504915 h 594712"/>
              <a:gd name="connsiteX2" fmla="*/ 41713 w 3022676"/>
              <a:gd name="connsiteY2" fmla="*/ 0 h 594712"/>
              <a:gd name="connsiteX3" fmla="*/ 3020985 w 3022676"/>
              <a:gd name="connsiteY3" fmla="*/ 19443 h 594712"/>
              <a:gd name="connsiteX4" fmla="*/ 3022676 w 3022676"/>
              <a:gd name="connsiteY4" fmla="*/ 123265 h 594712"/>
              <a:gd name="connsiteX5" fmla="*/ 140773 w 3022676"/>
              <a:gd name="connsiteY5" fmla="*/ 129540 h 594712"/>
              <a:gd name="connsiteX6" fmla="*/ 134696 w 3022676"/>
              <a:gd name="connsiteY6" fmla="*/ 504915 h 594712"/>
              <a:gd name="connsiteX7" fmla="*/ 179595 w 3022676"/>
              <a:gd name="connsiteY7" fmla="*/ 504915 h 594712"/>
              <a:gd name="connsiteX8" fmla="*/ 89798 w 3022676"/>
              <a:gd name="connsiteY8" fmla="*/ 594712 h 594712"/>
              <a:gd name="connsiteX9" fmla="*/ 0 w 3022676"/>
              <a:gd name="connsiteY9" fmla="*/ 504915 h 594712"/>
              <a:gd name="connsiteX0" fmla="*/ 0 w 3021019"/>
              <a:gd name="connsiteY0" fmla="*/ 504915 h 594712"/>
              <a:gd name="connsiteX1" fmla="*/ 44899 w 3021019"/>
              <a:gd name="connsiteY1" fmla="*/ 504915 h 594712"/>
              <a:gd name="connsiteX2" fmla="*/ 41713 w 3021019"/>
              <a:gd name="connsiteY2" fmla="*/ 0 h 594712"/>
              <a:gd name="connsiteX3" fmla="*/ 3020985 w 3021019"/>
              <a:gd name="connsiteY3" fmla="*/ 19443 h 594712"/>
              <a:gd name="connsiteX4" fmla="*/ 3015532 w 3021019"/>
              <a:gd name="connsiteY4" fmla="*/ 118502 h 594712"/>
              <a:gd name="connsiteX5" fmla="*/ 140773 w 3021019"/>
              <a:gd name="connsiteY5" fmla="*/ 129540 h 594712"/>
              <a:gd name="connsiteX6" fmla="*/ 134696 w 3021019"/>
              <a:gd name="connsiteY6" fmla="*/ 504915 h 594712"/>
              <a:gd name="connsiteX7" fmla="*/ 179595 w 3021019"/>
              <a:gd name="connsiteY7" fmla="*/ 504915 h 594712"/>
              <a:gd name="connsiteX8" fmla="*/ 89798 w 3021019"/>
              <a:gd name="connsiteY8" fmla="*/ 594712 h 594712"/>
              <a:gd name="connsiteX9" fmla="*/ 0 w 3021019"/>
              <a:gd name="connsiteY9" fmla="*/ 504915 h 594712"/>
              <a:gd name="connsiteX0" fmla="*/ 0 w 3047185"/>
              <a:gd name="connsiteY0" fmla="*/ 504915 h 594712"/>
              <a:gd name="connsiteX1" fmla="*/ 44899 w 3047185"/>
              <a:gd name="connsiteY1" fmla="*/ 504915 h 594712"/>
              <a:gd name="connsiteX2" fmla="*/ 41713 w 3047185"/>
              <a:gd name="connsiteY2" fmla="*/ 0 h 594712"/>
              <a:gd name="connsiteX3" fmla="*/ 3047178 w 3047185"/>
              <a:gd name="connsiteY3" fmla="*/ 2774 h 594712"/>
              <a:gd name="connsiteX4" fmla="*/ 3015532 w 3047185"/>
              <a:gd name="connsiteY4" fmla="*/ 118502 h 594712"/>
              <a:gd name="connsiteX5" fmla="*/ 140773 w 3047185"/>
              <a:gd name="connsiteY5" fmla="*/ 129540 h 594712"/>
              <a:gd name="connsiteX6" fmla="*/ 134696 w 3047185"/>
              <a:gd name="connsiteY6" fmla="*/ 504915 h 594712"/>
              <a:gd name="connsiteX7" fmla="*/ 179595 w 3047185"/>
              <a:gd name="connsiteY7" fmla="*/ 504915 h 594712"/>
              <a:gd name="connsiteX8" fmla="*/ 89798 w 3047185"/>
              <a:gd name="connsiteY8" fmla="*/ 594712 h 594712"/>
              <a:gd name="connsiteX9" fmla="*/ 0 w 3047185"/>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40773 w 3047178"/>
              <a:gd name="connsiteY5" fmla="*/ 12954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2871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049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05727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577507"/>
              <a:gd name="connsiteY0" fmla="*/ 504915 h 594712"/>
              <a:gd name="connsiteX1" fmla="*/ 44899 w 3577507"/>
              <a:gd name="connsiteY1" fmla="*/ 504915 h 594712"/>
              <a:gd name="connsiteX2" fmla="*/ 41713 w 3577507"/>
              <a:gd name="connsiteY2" fmla="*/ 0 h 594712"/>
              <a:gd name="connsiteX3" fmla="*/ 3047178 w 3577507"/>
              <a:gd name="connsiteY3" fmla="*/ 2774 h 594712"/>
              <a:gd name="connsiteX4" fmla="*/ 3577507 w 3577507"/>
              <a:gd name="connsiteY4" fmla="*/ 101832 h 594712"/>
              <a:gd name="connsiteX5" fmla="*/ 133629 w 3577507"/>
              <a:gd name="connsiteY5" fmla="*/ 105727 h 594712"/>
              <a:gd name="connsiteX6" fmla="*/ 134696 w 3577507"/>
              <a:gd name="connsiteY6" fmla="*/ 504915 h 594712"/>
              <a:gd name="connsiteX7" fmla="*/ 179595 w 3577507"/>
              <a:gd name="connsiteY7" fmla="*/ 504915 h 594712"/>
              <a:gd name="connsiteX8" fmla="*/ 89798 w 3577507"/>
              <a:gd name="connsiteY8" fmla="*/ 594712 h 594712"/>
              <a:gd name="connsiteX9" fmla="*/ 0 w 3577507"/>
              <a:gd name="connsiteY9" fmla="*/ 504915 h 594712"/>
              <a:gd name="connsiteX0" fmla="*/ 0 w 3578197"/>
              <a:gd name="connsiteY0" fmla="*/ 504915 h 594712"/>
              <a:gd name="connsiteX1" fmla="*/ 44899 w 3578197"/>
              <a:gd name="connsiteY1" fmla="*/ 504915 h 594712"/>
              <a:gd name="connsiteX2" fmla="*/ 41713 w 3578197"/>
              <a:gd name="connsiteY2" fmla="*/ 0 h 594712"/>
              <a:gd name="connsiteX3" fmla="*/ 3578197 w 3578197"/>
              <a:gd name="connsiteY3" fmla="*/ 5155 h 594712"/>
              <a:gd name="connsiteX4" fmla="*/ 3577507 w 3578197"/>
              <a:gd name="connsiteY4" fmla="*/ 101832 h 594712"/>
              <a:gd name="connsiteX5" fmla="*/ 133629 w 3578197"/>
              <a:gd name="connsiteY5" fmla="*/ 105727 h 594712"/>
              <a:gd name="connsiteX6" fmla="*/ 134696 w 3578197"/>
              <a:gd name="connsiteY6" fmla="*/ 504915 h 594712"/>
              <a:gd name="connsiteX7" fmla="*/ 179595 w 3578197"/>
              <a:gd name="connsiteY7" fmla="*/ 504915 h 594712"/>
              <a:gd name="connsiteX8" fmla="*/ 89798 w 3578197"/>
              <a:gd name="connsiteY8" fmla="*/ 594712 h 594712"/>
              <a:gd name="connsiteX9" fmla="*/ 0 w 3578197"/>
              <a:gd name="connsiteY9" fmla="*/ 504915 h 59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8197" h="594712">
                <a:moveTo>
                  <a:pt x="0" y="504915"/>
                </a:moveTo>
                <a:lnTo>
                  <a:pt x="44899" y="504915"/>
                </a:lnTo>
                <a:lnTo>
                  <a:pt x="41713" y="0"/>
                </a:lnTo>
                <a:lnTo>
                  <a:pt x="3578197" y="5155"/>
                </a:lnTo>
                <a:lnTo>
                  <a:pt x="3577507" y="101832"/>
                </a:lnTo>
                <a:lnTo>
                  <a:pt x="133629" y="105727"/>
                </a:lnTo>
                <a:cubicBezTo>
                  <a:pt x="131603" y="230852"/>
                  <a:pt x="136722" y="379790"/>
                  <a:pt x="134696" y="504915"/>
                </a:cubicBezTo>
                <a:lnTo>
                  <a:pt x="179595" y="504915"/>
                </a:lnTo>
                <a:lnTo>
                  <a:pt x="89798" y="594712"/>
                </a:lnTo>
                <a:lnTo>
                  <a:pt x="0" y="504915"/>
                </a:lnTo>
                <a:close/>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01" name="下矢印 200"/>
          <p:cNvSpPr/>
          <p:nvPr/>
        </p:nvSpPr>
        <p:spPr>
          <a:xfrm>
            <a:off x="4063558" y="1606039"/>
            <a:ext cx="169505" cy="1837874"/>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10" name="下矢印 168"/>
          <p:cNvSpPr/>
          <p:nvPr/>
        </p:nvSpPr>
        <p:spPr>
          <a:xfrm rot="16200000">
            <a:off x="4883107" y="2256991"/>
            <a:ext cx="895658" cy="418608"/>
          </a:xfrm>
          <a:custGeom>
            <a:avLst/>
            <a:gdLst>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34696 w 179595"/>
              <a:gd name="connsiteY4" fmla="*/ 3825890 h 3915687"/>
              <a:gd name="connsiteX5" fmla="*/ 179595 w 179595"/>
              <a:gd name="connsiteY5" fmla="*/ 3825890 h 3915687"/>
              <a:gd name="connsiteX6" fmla="*/ 89798 w 179595"/>
              <a:gd name="connsiteY6" fmla="*/ 3915687 h 3915687"/>
              <a:gd name="connsiteX7" fmla="*/ 0 w 179595"/>
              <a:gd name="connsiteY7" fmla="*/ 3825890 h 3915687"/>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40773 w 179595"/>
              <a:gd name="connsiteY4" fmla="*/ 2345615 h 3915687"/>
              <a:gd name="connsiteX5" fmla="*/ 134696 w 179595"/>
              <a:gd name="connsiteY5" fmla="*/ 3825890 h 3915687"/>
              <a:gd name="connsiteX6" fmla="*/ 179595 w 179595"/>
              <a:gd name="connsiteY6" fmla="*/ 3825890 h 3915687"/>
              <a:gd name="connsiteX7" fmla="*/ 89798 w 179595"/>
              <a:gd name="connsiteY7" fmla="*/ 3915687 h 3915687"/>
              <a:gd name="connsiteX8" fmla="*/ 0 w 179595"/>
              <a:gd name="connsiteY8" fmla="*/ 3825890 h 3915687"/>
              <a:gd name="connsiteX0" fmla="*/ 0 w 179595"/>
              <a:gd name="connsiteY0" fmla="*/ 3825890 h 3915687"/>
              <a:gd name="connsiteX1" fmla="*/ 44899 w 179595"/>
              <a:gd name="connsiteY1" fmla="*/ 3825890 h 3915687"/>
              <a:gd name="connsiteX2" fmla="*/ 41713 w 179595"/>
              <a:gd name="connsiteY2" fmla="*/ 2353235 h 3915687"/>
              <a:gd name="connsiteX3" fmla="*/ 44899 w 179595"/>
              <a:gd name="connsiteY3" fmla="*/ 0 h 3915687"/>
              <a:gd name="connsiteX4" fmla="*/ 134696 w 179595"/>
              <a:gd name="connsiteY4" fmla="*/ 0 h 3915687"/>
              <a:gd name="connsiteX5" fmla="*/ 140773 w 179595"/>
              <a:gd name="connsiteY5" fmla="*/ 2345615 h 3915687"/>
              <a:gd name="connsiteX6" fmla="*/ 134696 w 179595"/>
              <a:gd name="connsiteY6" fmla="*/ 3825890 h 3915687"/>
              <a:gd name="connsiteX7" fmla="*/ 179595 w 179595"/>
              <a:gd name="connsiteY7" fmla="*/ 3825890 h 3915687"/>
              <a:gd name="connsiteX8" fmla="*/ 89798 w 179595"/>
              <a:gd name="connsiteY8" fmla="*/ 3915687 h 3915687"/>
              <a:gd name="connsiteX9" fmla="*/ 0 w 179595"/>
              <a:gd name="connsiteY9" fmla="*/ 3825890 h 3915687"/>
              <a:gd name="connsiteX0" fmla="*/ 0 w 3022677"/>
              <a:gd name="connsiteY0" fmla="*/ 3825890 h 3915687"/>
              <a:gd name="connsiteX1" fmla="*/ 44899 w 3022677"/>
              <a:gd name="connsiteY1" fmla="*/ 3825890 h 3915687"/>
              <a:gd name="connsiteX2" fmla="*/ 41713 w 3022677"/>
              <a:gd name="connsiteY2" fmla="*/ 2353235 h 3915687"/>
              <a:gd name="connsiteX3" fmla="*/ 44899 w 3022677"/>
              <a:gd name="connsiteY3" fmla="*/ 0 h 3915687"/>
              <a:gd name="connsiteX4" fmla="*/ 3022676 w 3022677"/>
              <a:gd name="connsiteY4" fmla="*/ 3444240 h 3915687"/>
              <a:gd name="connsiteX5" fmla="*/ 140773 w 3022677"/>
              <a:gd name="connsiteY5" fmla="*/ 2345615 h 3915687"/>
              <a:gd name="connsiteX6" fmla="*/ 134696 w 3022677"/>
              <a:gd name="connsiteY6" fmla="*/ 3825890 h 3915687"/>
              <a:gd name="connsiteX7" fmla="*/ 179595 w 3022677"/>
              <a:gd name="connsiteY7" fmla="*/ 3825890 h 3915687"/>
              <a:gd name="connsiteX8" fmla="*/ 89798 w 3022677"/>
              <a:gd name="connsiteY8" fmla="*/ 3915687 h 3915687"/>
              <a:gd name="connsiteX9" fmla="*/ 0 w 3022677"/>
              <a:gd name="connsiteY9" fmla="*/ 3825890 h 3915687"/>
              <a:gd name="connsiteX0" fmla="*/ 0 w 3022677"/>
              <a:gd name="connsiteY0" fmla="*/ 1625719 h 1715516"/>
              <a:gd name="connsiteX1" fmla="*/ 44899 w 3022677"/>
              <a:gd name="connsiteY1" fmla="*/ 1625719 h 1715516"/>
              <a:gd name="connsiteX2" fmla="*/ 41713 w 3022677"/>
              <a:gd name="connsiteY2" fmla="*/ 153064 h 1715516"/>
              <a:gd name="connsiteX3" fmla="*/ 3009079 w 3022677"/>
              <a:gd name="connsiteY3" fmla="*/ 1106909 h 1715516"/>
              <a:gd name="connsiteX4" fmla="*/ 3022676 w 3022677"/>
              <a:gd name="connsiteY4" fmla="*/ 1244069 h 1715516"/>
              <a:gd name="connsiteX5" fmla="*/ 140773 w 3022677"/>
              <a:gd name="connsiteY5" fmla="*/ 145444 h 1715516"/>
              <a:gd name="connsiteX6" fmla="*/ 134696 w 3022677"/>
              <a:gd name="connsiteY6" fmla="*/ 1625719 h 1715516"/>
              <a:gd name="connsiteX7" fmla="*/ 179595 w 3022677"/>
              <a:gd name="connsiteY7" fmla="*/ 1625719 h 1715516"/>
              <a:gd name="connsiteX8" fmla="*/ 89798 w 3022677"/>
              <a:gd name="connsiteY8" fmla="*/ 1715516 h 1715516"/>
              <a:gd name="connsiteX9" fmla="*/ 0 w 3022677"/>
              <a:gd name="connsiteY9" fmla="*/ 1625719 h 1715516"/>
              <a:gd name="connsiteX0" fmla="*/ 0 w 3022676"/>
              <a:gd name="connsiteY0" fmla="*/ 1480275 h 1570072"/>
              <a:gd name="connsiteX1" fmla="*/ 44899 w 3022676"/>
              <a:gd name="connsiteY1" fmla="*/ 1480275 h 1570072"/>
              <a:gd name="connsiteX2" fmla="*/ 41713 w 3022676"/>
              <a:gd name="connsiteY2" fmla="*/ 7620 h 1570072"/>
              <a:gd name="connsiteX3" fmla="*/ 3009079 w 3022676"/>
              <a:gd name="connsiteY3" fmla="*/ 961465 h 1570072"/>
              <a:gd name="connsiteX4" fmla="*/ 3022676 w 3022676"/>
              <a:gd name="connsiteY4" fmla="*/ 1098625 h 1570072"/>
              <a:gd name="connsiteX5" fmla="*/ 140773 w 3022676"/>
              <a:gd name="connsiteY5" fmla="*/ 0 h 1570072"/>
              <a:gd name="connsiteX6" fmla="*/ 134696 w 3022676"/>
              <a:gd name="connsiteY6" fmla="*/ 1480275 h 1570072"/>
              <a:gd name="connsiteX7" fmla="*/ 179595 w 3022676"/>
              <a:gd name="connsiteY7" fmla="*/ 1480275 h 1570072"/>
              <a:gd name="connsiteX8" fmla="*/ 89798 w 3022676"/>
              <a:gd name="connsiteY8" fmla="*/ 1570072 h 1570072"/>
              <a:gd name="connsiteX9" fmla="*/ 0 w 3022676"/>
              <a:gd name="connsiteY9" fmla="*/ 1480275 h 157007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518810 h 608607"/>
              <a:gd name="connsiteX1" fmla="*/ 44899 w 3022676"/>
              <a:gd name="connsiteY1" fmla="*/ 518810 h 608607"/>
              <a:gd name="connsiteX2" fmla="*/ 41713 w 3022676"/>
              <a:gd name="connsiteY2" fmla="*/ 13895 h 608607"/>
              <a:gd name="connsiteX3" fmla="*/ 3009079 w 3022676"/>
              <a:gd name="connsiteY3" fmla="*/ 0 h 608607"/>
              <a:gd name="connsiteX4" fmla="*/ 3022676 w 3022676"/>
              <a:gd name="connsiteY4" fmla="*/ 137160 h 608607"/>
              <a:gd name="connsiteX5" fmla="*/ 140773 w 3022676"/>
              <a:gd name="connsiteY5" fmla="*/ 143435 h 608607"/>
              <a:gd name="connsiteX6" fmla="*/ 134696 w 3022676"/>
              <a:gd name="connsiteY6" fmla="*/ 518810 h 608607"/>
              <a:gd name="connsiteX7" fmla="*/ 179595 w 3022676"/>
              <a:gd name="connsiteY7" fmla="*/ 518810 h 608607"/>
              <a:gd name="connsiteX8" fmla="*/ 89798 w 3022676"/>
              <a:gd name="connsiteY8" fmla="*/ 608607 h 608607"/>
              <a:gd name="connsiteX9" fmla="*/ 0 w 3022676"/>
              <a:gd name="connsiteY9" fmla="*/ 518810 h 608607"/>
              <a:gd name="connsiteX0" fmla="*/ 0 w 3022676"/>
              <a:gd name="connsiteY0" fmla="*/ 504915 h 594712"/>
              <a:gd name="connsiteX1" fmla="*/ 44899 w 3022676"/>
              <a:gd name="connsiteY1" fmla="*/ 504915 h 594712"/>
              <a:gd name="connsiteX2" fmla="*/ 41713 w 3022676"/>
              <a:gd name="connsiteY2" fmla="*/ 0 h 594712"/>
              <a:gd name="connsiteX3" fmla="*/ 3020985 w 3022676"/>
              <a:gd name="connsiteY3" fmla="*/ 19443 h 594712"/>
              <a:gd name="connsiteX4" fmla="*/ 3022676 w 3022676"/>
              <a:gd name="connsiteY4" fmla="*/ 123265 h 594712"/>
              <a:gd name="connsiteX5" fmla="*/ 140773 w 3022676"/>
              <a:gd name="connsiteY5" fmla="*/ 129540 h 594712"/>
              <a:gd name="connsiteX6" fmla="*/ 134696 w 3022676"/>
              <a:gd name="connsiteY6" fmla="*/ 504915 h 594712"/>
              <a:gd name="connsiteX7" fmla="*/ 179595 w 3022676"/>
              <a:gd name="connsiteY7" fmla="*/ 504915 h 594712"/>
              <a:gd name="connsiteX8" fmla="*/ 89798 w 3022676"/>
              <a:gd name="connsiteY8" fmla="*/ 594712 h 594712"/>
              <a:gd name="connsiteX9" fmla="*/ 0 w 3022676"/>
              <a:gd name="connsiteY9" fmla="*/ 504915 h 594712"/>
              <a:gd name="connsiteX0" fmla="*/ 0 w 3021019"/>
              <a:gd name="connsiteY0" fmla="*/ 504915 h 594712"/>
              <a:gd name="connsiteX1" fmla="*/ 44899 w 3021019"/>
              <a:gd name="connsiteY1" fmla="*/ 504915 h 594712"/>
              <a:gd name="connsiteX2" fmla="*/ 41713 w 3021019"/>
              <a:gd name="connsiteY2" fmla="*/ 0 h 594712"/>
              <a:gd name="connsiteX3" fmla="*/ 3020985 w 3021019"/>
              <a:gd name="connsiteY3" fmla="*/ 19443 h 594712"/>
              <a:gd name="connsiteX4" fmla="*/ 3015532 w 3021019"/>
              <a:gd name="connsiteY4" fmla="*/ 118502 h 594712"/>
              <a:gd name="connsiteX5" fmla="*/ 140773 w 3021019"/>
              <a:gd name="connsiteY5" fmla="*/ 129540 h 594712"/>
              <a:gd name="connsiteX6" fmla="*/ 134696 w 3021019"/>
              <a:gd name="connsiteY6" fmla="*/ 504915 h 594712"/>
              <a:gd name="connsiteX7" fmla="*/ 179595 w 3021019"/>
              <a:gd name="connsiteY7" fmla="*/ 504915 h 594712"/>
              <a:gd name="connsiteX8" fmla="*/ 89798 w 3021019"/>
              <a:gd name="connsiteY8" fmla="*/ 594712 h 594712"/>
              <a:gd name="connsiteX9" fmla="*/ 0 w 3021019"/>
              <a:gd name="connsiteY9" fmla="*/ 504915 h 594712"/>
              <a:gd name="connsiteX0" fmla="*/ 0 w 3047185"/>
              <a:gd name="connsiteY0" fmla="*/ 504915 h 594712"/>
              <a:gd name="connsiteX1" fmla="*/ 44899 w 3047185"/>
              <a:gd name="connsiteY1" fmla="*/ 504915 h 594712"/>
              <a:gd name="connsiteX2" fmla="*/ 41713 w 3047185"/>
              <a:gd name="connsiteY2" fmla="*/ 0 h 594712"/>
              <a:gd name="connsiteX3" fmla="*/ 3047178 w 3047185"/>
              <a:gd name="connsiteY3" fmla="*/ 2774 h 594712"/>
              <a:gd name="connsiteX4" fmla="*/ 3015532 w 3047185"/>
              <a:gd name="connsiteY4" fmla="*/ 118502 h 594712"/>
              <a:gd name="connsiteX5" fmla="*/ 140773 w 3047185"/>
              <a:gd name="connsiteY5" fmla="*/ 129540 h 594712"/>
              <a:gd name="connsiteX6" fmla="*/ 134696 w 3047185"/>
              <a:gd name="connsiteY6" fmla="*/ 504915 h 594712"/>
              <a:gd name="connsiteX7" fmla="*/ 179595 w 3047185"/>
              <a:gd name="connsiteY7" fmla="*/ 504915 h 594712"/>
              <a:gd name="connsiteX8" fmla="*/ 89798 w 3047185"/>
              <a:gd name="connsiteY8" fmla="*/ 594712 h 594712"/>
              <a:gd name="connsiteX9" fmla="*/ 0 w 3047185"/>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40773 w 3047178"/>
              <a:gd name="connsiteY5" fmla="*/ 12954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2871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049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05727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991929 w 3047178"/>
              <a:gd name="connsiteY5" fmla="*/ 92815 h 594712"/>
              <a:gd name="connsiteX6" fmla="*/ 133629 w 3047178"/>
              <a:gd name="connsiteY6" fmla="*/ 105727 h 594712"/>
              <a:gd name="connsiteX7" fmla="*/ 134696 w 3047178"/>
              <a:gd name="connsiteY7" fmla="*/ 504915 h 594712"/>
              <a:gd name="connsiteX8" fmla="*/ 179595 w 3047178"/>
              <a:gd name="connsiteY8" fmla="*/ 504915 h 594712"/>
              <a:gd name="connsiteX9" fmla="*/ 89798 w 3047178"/>
              <a:gd name="connsiteY9" fmla="*/ 594712 h 594712"/>
              <a:gd name="connsiteX10" fmla="*/ 0 w 3047178"/>
              <a:gd name="connsiteY10" fmla="*/ 504915 h 594712"/>
              <a:gd name="connsiteX0" fmla="*/ 0 w 3047178"/>
              <a:gd name="connsiteY0" fmla="*/ 511160 h 600957"/>
              <a:gd name="connsiteX1" fmla="*/ 44899 w 3047178"/>
              <a:gd name="connsiteY1" fmla="*/ 511160 h 600957"/>
              <a:gd name="connsiteX2" fmla="*/ 41713 w 3047178"/>
              <a:gd name="connsiteY2" fmla="*/ 6245 h 600957"/>
              <a:gd name="connsiteX3" fmla="*/ 991929 w 3047178"/>
              <a:gd name="connsiteY3" fmla="*/ 0 h 600957"/>
              <a:gd name="connsiteX4" fmla="*/ 3047178 w 3047178"/>
              <a:gd name="connsiteY4" fmla="*/ 9019 h 600957"/>
              <a:gd name="connsiteX5" fmla="*/ 3046488 w 3047178"/>
              <a:gd name="connsiteY5" fmla="*/ 108077 h 600957"/>
              <a:gd name="connsiteX6" fmla="*/ 991929 w 3047178"/>
              <a:gd name="connsiteY6" fmla="*/ 99060 h 600957"/>
              <a:gd name="connsiteX7" fmla="*/ 133629 w 3047178"/>
              <a:gd name="connsiteY7" fmla="*/ 111972 h 600957"/>
              <a:gd name="connsiteX8" fmla="*/ 134696 w 3047178"/>
              <a:gd name="connsiteY8" fmla="*/ 511160 h 600957"/>
              <a:gd name="connsiteX9" fmla="*/ 179595 w 3047178"/>
              <a:gd name="connsiteY9" fmla="*/ 511160 h 600957"/>
              <a:gd name="connsiteX10" fmla="*/ 89798 w 3047178"/>
              <a:gd name="connsiteY10" fmla="*/ 600957 h 600957"/>
              <a:gd name="connsiteX11" fmla="*/ 0 w 3047178"/>
              <a:gd name="connsiteY11" fmla="*/ 511160 h 600957"/>
              <a:gd name="connsiteX0" fmla="*/ 0 w 3047178"/>
              <a:gd name="connsiteY0" fmla="*/ 511160 h 600957"/>
              <a:gd name="connsiteX1" fmla="*/ 44899 w 3047178"/>
              <a:gd name="connsiteY1" fmla="*/ 511160 h 600957"/>
              <a:gd name="connsiteX2" fmla="*/ 41713 w 3047178"/>
              <a:gd name="connsiteY2" fmla="*/ 6245 h 600957"/>
              <a:gd name="connsiteX3" fmla="*/ 991929 w 3047178"/>
              <a:gd name="connsiteY3" fmla="*/ 0 h 600957"/>
              <a:gd name="connsiteX4" fmla="*/ 3047178 w 3047178"/>
              <a:gd name="connsiteY4" fmla="*/ 9019 h 600957"/>
              <a:gd name="connsiteX5" fmla="*/ 991929 w 3047178"/>
              <a:gd name="connsiteY5" fmla="*/ 99060 h 600957"/>
              <a:gd name="connsiteX6" fmla="*/ 133629 w 3047178"/>
              <a:gd name="connsiteY6" fmla="*/ 111972 h 600957"/>
              <a:gd name="connsiteX7" fmla="*/ 134696 w 3047178"/>
              <a:gd name="connsiteY7" fmla="*/ 511160 h 600957"/>
              <a:gd name="connsiteX8" fmla="*/ 179595 w 3047178"/>
              <a:gd name="connsiteY8" fmla="*/ 511160 h 600957"/>
              <a:gd name="connsiteX9" fmla="*/ 89798 w 3047178"/>
              <a:gd name="connsiteY9" fmla="*/ 600957 h 600957"/>
              <a:gd name="connsiteX10" fmla="*/ 0 w 3047178"/>
              <a:gd name="connsiteY10" fmla="*/ 511160 h 600957"/>
              <a:gd name="connsiteX0" fmla="*/ 0 w 991929"/>
              <a:gd name="connsiteY0" fmla="*/ 511160 h 600957"/>
              <a:gd name="connsiteX1" fmla="*/ 44899 w 991929"/>
              <a:gd name="connsiteY1" fmla="*/ 511160 h 600957"/>
              <a:gd name="connsiteX2" fmla="*/ 41713 w 991929"/>
              <a:gd name="connsiteY2" fmla="*/ 6245 h 600957"/>
              <a:gd name="connsiteX3" fmla="*/ 991929 w 991929"/>
              <a:gd name="connsiteY3" fmla="*/ 0 h 600957"/>
              <a:gd name="connsiteX4" fmla="*/ 991929 w 991929"/>
              <a:gd name="connsiteY4" fmla="*/ 99060 h 600957"/>
              <a:gd name="connsiteX5" fmla="*/ 133629 w 991929"/>
              <a:gd name="connsiteY5" fmla="*/ 111972 h 600957"/>
              <a:gd name="connsiteX6" fmla="*/ 134696 w 991929"/>
              <a:gd name="connsiteY6" fmla="*/ 511160 h 600957"/>
              <a:gd name="connsiteX7" fmla="*/ 179595 w 991929"/>
              <a:gd name="connsiteY7" fmla="*/ 511160 h 600957"/>
              <a:gd name="connsiteX8" fmla="*/ 89798 w 991929"/>
              <a:gd name="connsiteY8" fmla="*/ 600957 h 600957"/>
              <a:gd name="connsiteX9" fmla="*/ 0 w 991929"/>
              <a:gd name="connsiteY9" fmla="*/ 511160 h 600957"/>
              <a:gd name="connsiteX0" fmla="*/ 0 w 991929"/>
              <a:gd name="connsiteY0" fmla="*/ 538126 h 627923"/>
              <a:gd name="connsiteX1" fmla="*/ 44899 w 991929"/>
              <a:gd name="connsiteY1" fmla="*/ 538126 h 627923"/>
              <a:gd name="connsiteX2" fmla="*/ 41713 w 991929"/>
              <a:gd name="connsiteY2" fmla="*/ 33211 h 627923"/>
              <a:gd name="connsiteX3" fmla="*/ 927817 w 991929"/>
              <a:gd name="connsiteY3" fmla="*/ 0 h 627923"/>
              <a:gd name="connsiteX4" fmla="*/ 991929 w 991929"/>
              <a:gd name="connsiteY4" fmla="*/ 126026 h 627923"/>
              <a:gd name="connsiteX5" fmla="*/ 133629 w 991929"/>
              <a:gd name="connsiteY5" fmla="*/ 138938 h 627923"/>
              <a:gd name="connsiteX6" fmla="*/ 134696 w 991929"/>
              <a:gd name="connsiteY6" fmla="*/ 538126 h 627923"/>
              <a:gd name="connsiteX7" fmla="*/ 179595 w 991929"/>
              <a:gd name="connsiteY7" fmla="*/ 538126 h 627923"/>
              <a:gd name="connsiteX8" fmla="*/ 89798 w 991929"/>
              <a:gd name="connsiteY8" fmla="*/ 627923 h 627923"/>
              <a:gd name="connsiteX9" fmla="*/ 0 w 991929"/>
              <a:gd name="connsiteY9" fmla="*/ 538126 h 627923"/>
              <a:gd name="connsiteX0" fmla="*/ 0 w 927818"/>
              <a:gd name="connsiteY0" fmla="*/ 538126 h 627923"/>
              <a:gd name="connsiteX1" fmla="*/ 44899 w 927818"/>
              <a:gd name="connsiteY1" fmla="*/ 538126 h 627923"/>
              <a:gd name="connsiteX2" fmla="*/ 41713 w 927818"/>
              <a:gd name="connsiteY2" fmla="*/ 33211 h 627923"/>
              <a:gd name="connsiteX3" fmla="*/ 927817 w 927818"/>
              <a:gd name="connsiteY3" fmla="*/ 0 h 627923"/>
              <a:gd name="connsiteX4" fmla="*/ 927818 w 927818"/>
              <a:gd name="connsiteY4" fmla="*/ 126026 h 627923"/>
              <a:gd name="connsiteX5" fmla="*/ 133629 w 927818"/>
              <a:gd name="connsiteY5" fmla="*/ 138938 h 627923"/>
              <a:gd name="connsiteX6" fmla="*/ 134696 w 927818"/>
              <a:gd name="connsiteY6" fmla="*/ 538126 h 627923"/>
              <a:gd name="connsiteX7" fmla="*/ 179595 w 927818"/>
              <a:gd name="connsiteY7" fmla="*/ 538126 h 627923"/>
              <a:gd name="connsiteX8" fmla="*/ 89798 w 927818"/>
              <a:gd name="connsiteY8" fmla="*/ 627923 h 627923"/>
              <a:gd name="connsiteX9" fmla="*/ 0 w 927818"/>
              <a:gd name="connsiteY9" fmla="*/ 538126 h 627923"/>
              <a:gd name="connsiteX0" fmla="*/ 0 w 927818"/>
              <a:gd name="connsiteY0" fmla="*/ 545368 h 635165"/>
              <a:gd name="connsiteX1" fmla="*/ 44899 w 927818"/>
              <a:gd name="connsiteY1" fmla="*/ 545368 h 635165"/>
              <a:gd name="connsiteX2" fmla="*/ 39423 w 927818"/>
              <a:gd name="connsiteY2" fmla="*/ 1 h 635165"/>
              <a:gd name="connsiteX3" fmla="*/ 927817 w 927818"/>
              <a:gd name="connsiteY3" fmla="*/ 7242 h 635165"/>
              <a:gd name="connsiteX4" fmla="*/ 927818 w 927818"/>
              <a:gd name="connsiteY4" fmla="*/ 133268 h 635165"/>
              <a:gd name="connsiteX5" fmla="*/ 133629 w 927818"/>
              <a:gd name="connsiteY5" fmla="*/ 146180 h 635165"/>
              <a:gd name="connsiteX6" fmla="*/ 134696 w 927818"/>
              <a:gd name="connsiteY6" fmla="*/ 545368 h 635165"/>
              <a:gd name="connsiteX7" fmla="*/ 179595 w 927818"/>
              <a:gd name="connsiteY7" fmla="*/ 545368 h 635165"/>
              <a:gd name="connsiteX8" fmla="*/ 89798 w 927818"/>
              <a:gd name="connsiteY8" fmla="*/ 635165 h 635165"/>
              <a:gd name="connsiteX9" fmla="*/ 0 w 927818"/>
              <a:gd name="connsiteY9" fmla="*/ 545368 h 635165"/>
              <a:gd name="connsiteX0" fmla="*/ 0 w 927818"/>
              <a:gd name="connsiteY0" fmla="*/ 538126 h 627923"/>
              <a:gd name="connsiteX1" fmla="*/ 44899 w 927818"/>
              <a:gd name="connsiteY1" fmla="*/ 538126 h 627923"/>
              <a:gd name="connsiteX2" fmla="*/ 37134 w 927818"/>
              <a:gd name="connsiteY2" fmla="*/ 2872 h 627923"/>
              <a:gd name="connsiteX3" fmla="*/ 927817 w 927818"/>
              <a:gd name="connsiteY3" fmla="*/ 0 h 627923"/>
              <a:gd name="connsiteX4" fmla="*/ 927818 w 927818"/>
              <a:gd name="connsiteY4" fmla="*/ 126026 h 627923"/>
              <a:gd name="connsiteX5" fmla="*/ 133629 w 927818"/>
              <a:gd name="connsiteY5" fmla="*/ 138938 h 627923"/>
              <a:gd name="connsiteX6" fmla="*/ 134696 w 927818"/>
              <a:gd name="connsiteY6" fmla="*/ 538126 h 627923"/>
              <a:gd name="connsiteX7" fmla="*/ 179595 w 927818"/>
              <a:gd name="connsiteY7" fmla="*/ 538126 h 627923"/>
              <a:gd name="connsiteX8" fmla="*/ 89798 w 927818"/>
              <a:gd name="connsiteY8" fmla="*/ 627923 h 627923"/>
              <a:gd name="connsiteX9" fmla="*/ 0 w 927818"/>
              <a:gd name="connsiteY9" fmla="*/ 538126 h 627923"/>
              <a:gd name="connsiteX0" fmla="*/ 0 w 927818"/>
              <a:gd name="connsiteY0" fmla="*/ 538126 h 627923"/>
              <a:gd name="connsiteX1" fmla="*/ 44899 w 927818"/>
              <a:gd name="connsiteY1" fmla="*/ 538126 h 627923"/>
              <a:gd name="connsiteX2" fmla="*/ 44002 w 927818"/>
              <a:gd name="connsiteY2" fmla="*/ 2876 h 627923"/>
              <a:gd name="connsiteX3" fmla="*/ 927817 w 927818"/>
              <a:gd name="connsiteY3" fmla="*/ 0 h 627923"/>
              <a:gd name="connsiteX4" fmla="*/ 927818 w 927818"/>
              <a:gd name="connsiteY4" fmla="*/ 126026 h 627923"/>
              <a:gd name="connsiteX5" fmla="*/ 133629 w 927818"/>
              <a:gd name="connsiteY5" fmla="*/ 138938 h 627923"/>
              <a:gd name="connsiteX6" fmla="*/ 134696 w 927818"/>
              <a:gd name="connsiteY6" fmla="*/ 538126 h 627923"/>
              <a:gd name="connsiteX7" fmla="*/ 179595 w 927818"/>
              <a:gd name="connsiteY7" fmla="*/ 538126 h 627923"/>
              <a:gd name="connsiteX8" fmla="*/ 89798 w 927818"/>
              <a:gd name="connsiteY8" fmla="*/ 627923 h 627923"/>
              <a:gd name="connsiteX9" fmla="*/ 0 w 927818"/>
              <a:gd name="connsiteY9" fmla="*/ 538126 h 627923"/>
              <a:gd name="connsiteX0" fmla="*/ 0 w 927817"/>
              <a:gd name="connsiteY0" fmla="*/ 538126 h 627923"/>
              <a:gd name="connsiteX1" fmla="*/ 44899 w 927817"/>
              <a:gd name="connsiteY1" fmla="*/ 538126 h 627923"/>
              <a:gd name="connsiteX2" fmla="*/ 44002 w 927817"/>
              <a:gd name="connsiteY2" fmla="*/ 2876 h 627923"/>
              <a:gd name="connsiteX3" fmla="*/ 927817 w 927817"/>
              <a:gd name="connsiteY3" fmla="*/ 0 h 627923"/>
              <a:gd name="connsiteX4" fmla="*/ 925528 w 927817"/>
              <a:gd name="connsiteY4" fmla="*/ 132771 h 627923"/>
              <a:gd name="connsiteX5" fmla="*/ 133629 w 927817"/>
              <a:gd name="connsiteY5" fmla="*/ 138938 h 627923"/>
              <a:gd name="connsiteX6" fmla="*/ 134696 w 927817"/>
              <a:gd name="connsiteY6" fmla="*/ 538126 h 627923"/>
              <a:gd name="connsiteX7" fmla="*/ 179595 w 927817"/>
              <a:gd name="connsiteY7" fmla="*/ 538126 h 627923"/>
              <a:gd name="connsiteX8" fmla="*/ 89798 w 927817"/>
              <a:gd name="connsiteY8" fmla="*/ 627923 h 627923"/>
              <a:gd name="connsiteX9" fmla="*/ 0 w 927817"/>
              <a:gd name="connsiteY9" fmla="*/ 538126 h 62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817" h="627923">
                <a:moveTo>
                  <a:pt x="0" y="538126"/>
                </a:moveTo>
                <a:lnTo>
                  <a:pt x="44899" y="538126"/>
                </a:lnTo>
                <a:cubicBezTo>
                  <a:pt x="43074" y="356337"/>
                  <a:pt x="45827" y="184665"/>
                  <a:pt x="44002" y="2876"/>
                </a:cubicBezTo>
                <a:lnTo>
                  <a:pt x="927817" y="0"/>
                </a:lnTo>
                <a:cubicBezTo>
                  <a:pt x="927817" y="42009"/>
                  <a:pt x="925528" y="90762"/>
                  <a:pt x="925528" y="132771"/>
                </a:cubicBezTo>
                <a:lnTo>
                  <a:pt x="133629" y="138938"/>
                </a:lnTo>
                <a:cubicBezTo>
                  <a:pt x="131603" y="264063"/>
                  <a:pt x="136722" y="413001"/>
                  <a:pt x="134696" y="538126"/>
                </a:cubicBezTo>
                <a:lnTo>
                  <a:pt x="179595" y="538126"/>
                </a:lnTo>
                <a:lnTo>
                  <a:pt x="89798" y="627923"/>
                </a:lnTo>
                <a:lnTo>
                  <a:pt x="0" y="538126"/>
                </a:lnTo>
                <a:close/>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48" name="山形 97">
            <a:extLst>
              <a:ext uri="{FF2B5EF4-FFF2-40B4-BE49-F238E27FC236}">
                <a16:creationId xmlns:a16="http://schemas.microsoft.com/office/drawing/2014/main" id="{A9A44828-6226-4AD1-B299-73850575D9C2}"/>
              </a:ext>
            </a:extLst>
          </p:cNvPr>
          <p:cNvSpPr/>
          <p:nvPr/>
        </p:nvSpPr>
        <p:spPr>
          <a:xfrm>
            <a:off x="8415687" y="579334"/>
            <a:ext cx="509661"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R5</a:t>
            </a:r>
            <a:endParaRPr lang="ja-JP" altLang="en-US" sz="700" b="1" dirty="0">
              <a:solidFill>
                <a:srgbClr val="FFFFFF"/>
              </a:solidFill>
              <a:latin typeface="ＭＳ Ｐゴシック"/>
              <a:ea typeface="ＭＳ Ｐゴシック"/>
            </a:endParaRPr>
          </a:p>
        </p:txBody>
      </p:sp>
      <p:sp>
        <p:nvSpPr>
          <p:cNvPr id="4" name="山形 97">
            <a:extLst>
              <a:ext uri="{FF2B5EF4-FFF2-40B4-BE49-F238E27FC236}">
                <a16:creationId xmlns:a16="http://schemas.microsoft.com/office/drawing/2014/main" id="{DD0DF8F3-F030-E8E2-6306-833F2BCB1BAA}"/>
              </a:ext>
            </a:extLst>
          </p:cNvPr>
          <p:cNvSpPr/>
          <p:nvPr/>
        </p:nvSpPr>
        <p:spPr>
          <a:xfrm>
            <a:off x="8854510" y="577046"/>
            <a:ext cx="509661"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R6</a:t>
            </a:r>
            <a:endParaRPr lang="ja-JP" altLang="en-US" sz="700" b="1" dirty="0">
              <a:solidFill>
                <a:srgbClr val="FFFFFF"/>
              </a:solidFill>
              <a:latin typeface="ＭＳ Ｐゴシック"/>
              <a:ea typeface="ＭＳ Ｐゴシック"/>
            </a:endParaRPr>
          </a:p>
        </p:txBody>
      </p:sp>
      <p:sp>
        <p:nvSpPr>
          <p:cNvPr id="6" name="角丸四角形 181">
            <a:extLst>
              <a:ext uri="{FF2B5EF4-FFF2-40B4-BE49-F238E27FC236}">
                <a16:creationId xmlns:a16="http://schemas.microsoft.com/office/drawing/2014/main" id="{99034B14-CCA2-705D-9BE4-4B674E032815}"/>
              </a:ext>
            </a:extLst>
          </p:cNvPr>
          <p:cNvSpPr/>
          <p:nvPr/>
        </p:nvSpPr>
        <p:spPr>
          <a:xfrm>
            <a:off x="8394248" y="815940"/>
            <a:ext cx="618257"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0675" rIns="33231"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R6.1</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令和</a:t>
            </a:r>
            <a:r>
              <a:rPr lang="en-US" altLang="ja-JP" sz="554" dirty="0">
                <a:solidFill>
                  <a:srgbClr val="000000"/>
                </a:solidFill>
                <a:latin typeface="ＭＳ Ｐゴシック"/>
                <a:ea typeface="ＭＳ Ｐゴシック"/>
              </a:rPr>
              <a:t>6</a:t>
            </a:r>
            <a:r>
              <a:rPr lang="ja-JP" altLang="en-US" sz="554" dirty="0">
                <a:solidFill>
                  <a:srgbClr val="000000"/>
                </a:solidFill>
                <a:latin typeface="ＭＳ Ｐゴシック"/>
                <a:ea typeface="ＭＳ Ｐゴシック"/>
              </a:rPr>
              <a:t>年能登</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半島地震</a:t>
            </a:r>
          </a:p>
        </p:txBody>
      </p:sp>
      <p:sp>
        <p:nvSpPr>
          <p:cNvPr id="8" name="下矢印 205">
            <a:extLst>
              <a:ext uri="{FF2B5EF4-FFF2-40B4-BE49-F238E27FC236}">
                <a16:creationId xmlns:a16="http://schemas.microsoft.com/office/drawing/2014/main" id="{C9F59111-CD6B-9DFF-6AC3-CBF2DFD79B00}"/>
              </a:ext>
            </a:extLst>
          </p:cNvPr>
          <p:cNvSpPr/>
          <p:nvPr/>
        </p:nvSpPr>
        <p:spPr>
          <a:xfrm>
            <a:off x="8650370" y="1872645"/>
            <a:ext cx="169505" cy="2172152"/>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9" name="下矢印 208">
            <a:extLst>
              <a:ext uri="{FF2B5EF4-FFF2-40B4-BE49-F238E27FC236}">
                <a16:creationId xmlns:a16="http://schemas.microsoft.com/office/drawing/2014/main" id="{E722D46F-40A9-5498-72A2-C3FDA8BF1A81}"/>
              </a:ext>
            </a:extLst>
          </p:cNvPr>
          <p:cNvSpPr/>
          <p:nvPr/>
        </p:nvSpPr>
        <p:spPr>
          <a:xfrm>
            <a:off x="8647782" y="4095075"/>
            <a:ext cx="169505" cy="718449"/>
          </a:xfrm>
          <a:custGeom>
            <a:avLst/>
            <a:gdLst>
              <a:gd name="connsiteX0" fmla="*/ 0 w 194561"/>
              <a:gd name="connsiteY0" fmla="*/ 1091612 h 1188892"/>
              <a:gd name="connsiteX1" fmla="*/ 48640 w 194561"/>
              <a:gd name="connsiteY1" fmla="*/ 1091612 h 1188892"/>
              <a:gd name="connsiteX2" fmla="*/ 48640 w 194561"/>
              <a:gd name="connsiteY2" fmla="*/ 0 h 1188892"/>
              <a:gd name="connsiteX3" fmla="*/ 145921 w 194561"/>
              <a:gd name="connsiteY3" fmla="*/ 0 h 1188892"/>
              <a:gd name="connsiteX4" fmla="*/ 145921 w 194561"/>
              <a:gd name="connsiteY4" fmla="*/ 1091612 h 1188892"/>
              <a:gd name="connsiteX5" fmla="*/ 194561 w 194561"/>
              <a:gd name="connsiteY5" fmla="*/ 1091612 h 1188892"/>
              <a:gd name="connsiteX6" fmla="*/ 97281 w 194561"/>
              <a:gd name="connsiteY6" fmla="*/ 1188892 h 1188892"/>
              <a:gd name="connsiteX7" fmla="*/ 0 w 194561"/>
              <a:gd name="connsiteY7" fmla="*/ 1091612 h 1188892"/>
              <a:gd name="connsiteX0" fmla="*/ 145921 w 237361"/>
              <a:gd name="connsiteY0" fmla="*/ 0 h 1188892"/>
              <a:gd name="connsiteX1" fmla="*/ 145921 w 237361"/>
              <a:gd name="connsiteY1" fmla="*/ 1091612 h 1188892"/>
              <a:gd name="connsiteX2" fmla="*/ 194561 w 237361"/>
              <a:gd name="connsiteY2" fmla="*/ 1091612 h 1188892"/>
              <a:gd name="connsiteX3" fmla="*/ 97281 w 237361"/>
              <a:gd name="connsiteY3" fmla="*/ 1188892 h 1188892"/>
              <a:gd name="connsiteX4" fmla="*/ 0 w 237361"/>
              <a:gd name="connsiteY4" fmla="*/ 1091612 h 1188892"/>
              <a:gd name="connsiteX5" fmla="*/ 48640 w 237361"/>
              <a:gd name="connsiteY5" fmla="*/ 1091612 h 1188892"/>
              <a:gd name="connsiteX6" fmla="*/ 48640 w 237361"/>
              <a:gd name="connsiteY6" fmla="*/ 0 h 1188892"/>
              <a:gd name="connsiteX7" fmla="*/ 237361 w 237361"/>
              <a:gd name="connsiteY7" fmla="*/ 91440 h 1188892"/>
              <a:gd name="connsiteX0" fmla="*/ 145921 w 194561"/>
              <a:gd name="connsiteY0" fmla="*/ 0 h 1188892"/>
              <a:gd name="connsiteX1" fmla="*/ 145921 w 194561"/>
              <a:gd name="connsiteY1" fmla="*/ 1091612 h 1188892"/>
              <a:gd name="connsiteX2" fmla="*/ 194561 w 194561"/>
              <a:gd name="connsiteY2" fmla="*/ 1091612 h 1188892"/>
              <a:gd name="connsiteX3" fmla="*/ 97281 w 194561"/>
              <a:gd name="connsiteY3" fmla="*/ 1188892 h 1188892"/>
              <a:gd name="connsiteX4" fmla="*/ 0 w 194561"/>
              <a:gd name="connsiteY4" fmla="*/ 1091612 h 1188892"/>
              <a:gd name="connsiteX5" fmla="*/ 48640 w 194561"/>
              <a:gd name="connsiteY5" fmla="*/ 1091612 h 1188892"/>
              <a:gd name="connsiteX6" fmla="*/ 48640 w 194561"/>
              <a:gd name="connsiteY6" fmla="*/ 0 h 118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61" h="1188892">
                <a:moveTo>
                  <a:pt x="145921" y="0"/>
                </a:moveTo>
                <a:lnTo>
                  <a:pt x="145921" y="1091612"/>
                </a:lnTo>
                <a:lnTo>
                  <a:pt x="194561" y="1091612"/>
                </a:lnTo>
                <a:lnTo>
                  <a:pt x="97281" y="1188892"/>
                </a:lnTo>
                <a:lnTo>
                  <a:pt x="0" y="1091612"/>
                </a:lnTo>
                <a:lnTo>
                  <a:pt x="48640" y="1091612"/>
                </a:lnTo>
                <a:lnTo>
                  <a:pt x="48640" y="0"/>
                </a:lnTo>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dirty="0">
              <a:solidFill>
                <a:srgbClr val="FFFFFF"/>
              </a:solidFill>
              <a:latin typeface="Arial"/>
              <a:ea typeface="ＭＳ Ｐゴシック"/>
            </a:endParaRPr>
          </a:p>
        </p:txBody>
      </p:sp>
    </p:spTree>
    <p:extLst>
      <p:ext uri="{BB962C8B-B14F-4D97-AF65-F5344CB8AC3E}">
        <p14:creationId xmlns:p14="http://schemas.microsoft.com/office/powerpoint/2010/main" val="3633447128"/>
      </p:ext>
    </p:extLst>
  </p:cSld>
  <p:clrMapOvr>
    <a:masterClrMapping/>
  </p:clrMapOvr>
  <p:transition advTm="3000"/>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テーマ1">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kumimoji="1" sz="1100"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0</TotalTime>
  <Words>1282</Words>
  <Application>Microsoft Office PowerPoint</Application>
  <PresentationFormat>A4 210 x 297 mm</PresentationFormat>
  <Paragraphs>167</Paragraphs>
  <Slides>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vt:i4>
      </vt:variant>
    </vt:vector>
  </HeadingPairs>
  <TitlesOfParts>
    <vt:vector size="12" baseType="lpstr">
      <vt:lpstr>HGP創英角ｺﾞｼｯｸUB</vt:lpstr>
      <vt:lpstr>Meiryo UI</vt:lpstr>
      <vt:lpstr>ＭＳ Ｐゴシック</vt:lpstr>
      <vt:lpstr>ＭＳ ゴシック</vt:lpstr>
      <vt:lpstr>Arial</vt:lpstr>
      <vt:lpstr>Calibri</vt:lpstr>
      <vt:lpstr>Times New Roman</vt:lpstr>
      <vt:lpstr>2_Office テーマ</vt:lpstr>
      <vt:lpstr>テーマ1</vt:lpstr>
      <vt:lpstr>宅地耐震化推進事業の概要</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2024-03-28T12:41:48Z</dcterms:created>
  <dcterms:modified xsi:type="dcterms:W3CDTF">2024-03-28T12:41:57Z</dcterms:modified>
</cp:coreProperties>
</file>