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732" r:id="rId2"/>
    <p:sldMasterId id="2147485515" r:id="rId3"/>
    <p:sldMasterId id="2147485682" r:id="rId4"/>
    <p:sldMasterId id="2147485755" r:id="rId5"/>
  </p:sldMasterIdLst>
  <p:notesMasterIdLst>
    <p:notesMasterId r:id="rId39"/>
  </p:notesMasterIdLst>
  <p:sldIdLst>
    <p:sldId id="556" r:id="rId6"/>
    <p:sldId id="1260" r:id="rId7"/>
    <p:sldId id="1372" r:id="rId8"/>
    <p:sldId id="1373" r:id="rId9"/>
    <p:sldId id="1376" r:id="rId10"/>
    <p:sldId id="1374" r:id="rId11"/>
    <p:sldId id="1375" r:id="rId12"/>
    <p:sldId id="1378" r:id="rId13"/>
    <p:sldId id="1377" r:id="rId14"/>
    <p:sldId id="1379" r:id="rId15"/>
    <p:sldId id="1380" r:id="rId16"/>
    <p:sldId id="1381" r:id="rId17"/>
    <p:sldId id="1382" r:id="rId18"/>
    <p:sldId id="1383" r:id="rId19"/>
    <p:sldId id="1384" r:id="rId20"/>
    <p:sldId id="1385" r:id="rId21"/>
    <p:sldId id="1402" r:id="rId22"/>
    <p:sldId id="1387" r:id="rId23"/>
    <p:sldId id="1386" r:id="rId24"/>
    <p:sldId id="1397" r:id="rId25"/>
    <p:sldId id="1271" r:id="rId26"/>
    <p:sldId id="1399" r:id="rId27"/>
    <p:sldId id="1400" r:id="rId28"/>
    <p:sldId id="1401" r:id="rId29"/>
    <p:sldId id="1395" r:id="rId30"/>
    <p:sldId id="1262" r:id="rId31"/>
    <p:sldId id="1392" r:id="rId32"/>
    <p:sldId id="1398" r:id="rId33"/>
    <p:sldId id="1393" r:id="rId34"/>
    <p:sldId id="1391" r:id="rId35"/>
    <p:sldId id="1390" r:id="rId36"/>
    <p:sldId id="1389" r:id="rId37"/>
    <p:sldId id="1388" r:id="rId38"/>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ECFF"/>
    <a:srgbClr val="D1FBDE"/>
    <a:srgbClr val="D7F5E3"/>
    <a:srgbClr val="E5FFC8"/>
    <a:srgbClr val="E9FDCF"/>
    <a:srgbClr val="F3FFCD"/>
    <a:srgbClr val="D9FECE"/>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rgbClr val="00000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rgbClr val="00000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15" autoAdjust="0"/>
    <p:restoredTop sz="94333" autoAdjust="0"/>
  </p:normalViewPr>
  <p:slideViewPr>
    <p:cSldViewPr>
      <p:cViewPr varScale="1">
        <p:scale>
          <a:sx n="113" d="100"/>
          <a:sy n="113" d="100"/>
        </p:scale>
        <p:origin x="1830"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1" name="ヘッダー プレースホルダ 1"/>
          <p:cNvSpPr>
            <a:spLocks noGrp="1"/>
          </p:cNvSpPr>
          <p:nvPr>
            <p:ph type="hdr" sz="quarter"/>
          </p:nvPr>
        </p:nvSpPr>
        <p:spPr>
          <a:xfrm>
            <a:off x="4" y="4"/>
            <a:ext cx="2919413" cy="493713"/>
          </a:xfrm>
          <a:prstGeom prst="rect">
            <a:avLst/>
          </a:prstGeom>
        </p:spPr>
        <p:txBody>
          <a:bodyPr vert="horz" lIns="69251" tIns="34625" rIns="69251" bIns="34625" rtlCol="0"/>
          <a:lstStyle>
            <a:lvl1pPr algn="l">
              <a:defRPr sz="900">
                <a:latin typeface="Arial" charset="0"/>
                <a:ea typeface="ＭＳ Ｐゴシック" pitchFamily="50" charset="-128"/>
              </a:defRPr>
            </a:lvl1pPr>
          </a:lstStyle>
          <a:p>
            <a:pPr>
              <a:defRPr/>
            </a:pPr>
            <a:endParaRPr lang="ja-JP" altLang="en-US"/>
          </a:p>
        </p:txBody>
      </p:sp>
      <p:sp>
        <p:nvSpPr>
          <p:cNvPr id="1482" name="日付プレースホルダ 2"/>
          <p:cNvSpPr>
            <a:spLocks noGrp="1"/>
          </p:cNvSpPr>
          <p:nvPr>
            <p:ph type="dt" idx="1"/>
          </p:nvPr>
        </p:nvSpPr>
        <p:spPr>
          <a:xfrm>
            <a:off x="3814763" y="4"/>
            <a:ext cx="2919412" cy="493713"/>
          </a:xfrm>
          <a:prstGeom prst="rect">
            <a:avLst/>
          </a:prstGeom>
        </p:spPr>
        <p:txBody>
          <a:bodyPr vert="horz" lIns="69251" tIns="34625" rIns="69251" bIns="34625" rtlCol="0"/>
          <a:lstStyle>
            <a:lvl1pPr algn="r">
              <a:defRPr sz="900">
                <a:latin typeface="Arial" charset="0"/>
                <a:ea typeface="ＭＳ Ｐゴシック" pitchFamily="50" charset="-128"/>
              </a:defRPr>
            </a:lvl1pPr>
          </a:lstStyle>
          <a:p>
            <a:pPr>
              <a:defRPr/>
            </a:pPr>
            <a:fld id="{6E809947-62E0-4267-8A39-5591657AC059}" type="datetimeFigureOut">
              <a:rPr lang="ja-JP" altLang="en-US"/>
              <a:pPr>
                <a:defRPr/>
              </a:pPr>
              <a:t>2024/4/30</a:t>
            </a:fld>
            <a:endParaRPr lang="ja-JP" altLang="en-US"/>
          </a:p>
        </p:txBody>
      </p:sp>
      <p:sp>
        <p:nvSpPr>
          <p:cNvPr id="1483"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69251" tIns="34625" rIns="69251" bIns="34625" rtlCol="0" anchor="ctr"/>
          <a:lstStyle/>
          <a:p>
            <a:pPr lvl="0"/>
            <a:endParaRPr lang="ja-JP" altLang="en-US" noProof="0"/>
          </a:p>
        </p:txBody>
      </p:sp>
      <p:sp>
        <p:nvSpPr>
          <p:cNvPr id="1484" name="ノート プレースホルダ 4"/>
          <p:cNvSpPr>
            <a:spLocks noGrp="1"/>
          </p:cNvSpPr>
          <p:nvPr>
            <p:ph type="body" sz="quarter" idx="3"/>
          </p:nvPr>
        </p:nvSpPr>
        <p:spPr>
          <a:xfrm>
            <a:off x="673102" y="4686302"/>
            <a:ext cx="5389563" cy="4440238"/>
          </a:xfrm>
          <a:prstGeom prst="rect">
            <a:avLst/>
          </a:prstGeom>
        </p:spPr>
        <p:txBody>
          <a:bodyPr vert="horz" lIns="69251" tIns="34625" rIns="69251" bIns="34625"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485" name="フッター プレースホルダ 5"/>
          <p:cNvSpPr>
            <a:spLocks noGrp="1"/>
          </p:cNvSpPr>
          <p:nvPr>
            <p:ph type="ftr" sz="quarter" idx="4"/>
          </p:nvPr>
        </p:nvSpPr>
        <p:spPr>
          <a:xfrm>
            <a:off x="4" y="9371013"/>
            <a:ext cx="2919413" cy="493712"/>
          </a:xfrm>
          <a:prstGeom prst="rect">
            <a:avLst/>
          </a:prstGeom>
        </p:spPr>
        <p:txBody>
          <a:bodyPr vert="horz" lIns="69251" tIns="34625" rIns="69251" bIns="34625" rtlCol="0" anchor="b"/>
          <a:lstStyle>
            <a:lvl1pPr algn="l">
              <a:defRPr sz="900">
                <a:latin typeface="Arial" charset="0"/>
                <a:ea typeface="ＭＳ Ｐゴシック" pitchFamily="50" charset="-128"/>
              </a:defRPr>
            </a:lvl1pPr>
          </a:lstStyle>
          <a:p>
            <a:pPr>
              <a:defRPr/>
            </a:pPr>
            <a:endParaRPr lang="ja-JP" altLang="en-US"/>
          </a:p>
        </p:txBody>
      </p:sp>
      <p:sp>
        <p:nvSpPr>
          <p:cNvPr id="1486" name="スライド番号プレースホルダ 6"/>
          <p:cNvSpPr>
            <a:spLocks noGrp="1"/>
          </p:cNvSpPr>
          <p:nvPr>
            <p:ph type="sldNum" sz="quarter" idx="5"/>
          </p:nvPr>
        </p:nvSpPr>
        <p:spPr>
          <a:xfrm>
            <a:off x="3814763" y="9371013"/>
            <a:ext cx="2919412" cy="493712"/>
          </a:xfrm>
          <a:prstGeom prst="rect">
            <a:avLst/>
          </a:prstGeom>
        </p:spPr>
        <p:txBody>
          <a:bodyPr vert="horz" lIns="69251" tIns="34625" rIns="69251" bIns="34625" rtlCol="0" anchor="b"/>
          <a:lstStyle>
            <a:lvl1pPr algn="r">
              <a:defRPr sz="900">
                <a:latin typeface="Arial" charset="0"/>
                <a:ea typeface="ＭＳ Ｐゴシック" pitchFamily="50" charset="-128"/>
              </a:defRPr>
            </a:lvl1pPr>
          </a:lstStyle>
          <a:p>
            <a:pPr>
              <a:defRPr/>
            </a:pPr>
            <a:fld id="{6C3D62E7-9564-41F9-B702-CF7F841BC23F}" type="slidenum">
              <a:rPr lang="ja-JP" altLang="en-US"/>
              <a:pPr>
                <a:defRPr/>
              </a:pPr>
              <a:t>‹#›</a:t>
            </a:fld>
            <a:endParaRPr lang="ja-JP" altLang="en-US"/>
          </a:p>
        </p:txBody>
      </p:sp>
    </p:spTree>
    <p:extLst>
      <p:ext uri="{BB962C8B-B14F-4D97-AF65-F5344CB8AC3E}">
        <p14:creationId xmlns:p14="http://schemas.microsoft.com/office/powerpoint/2010/main" val="3489648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スライド イメージ プレースホルダー 1"/>
          <p:cNvSpPr>
            <a:spLocks noGrp="1" noRot="1" noChangeAspect="1"/>
          </p:cNvSpPr>
          <p:nvPr>
            <p:ph type="sldImg"/>
          </p:nvPr>
        </p:nvSpPr>
        <p:spPr/>
      </p:sp>
      <p:sp>
        <p:nvSpPr>
          <p:cNvPr id="1492" name="ノート プレースホルダー 2"/>
          <p:cNvSpPr>
            <a:spLocks noGrp="1"/>
          </p:cNvSpPr>
          <p:nvPr>
            <p:ph type="body" idx="1"/>
          </p:nvPr>
        </p:nvSpPr>
        <p:spPr/>
        <p:txBody>
          <a:bodyPr/>
          <a:lstStyle/>
          <a:p>
            <a:endParaRPr kumimoji="1" lang="ja-JP" altLang="en-US" dirty="0"/>
          </a:p>
        </p:txBody>
      </p:sp>
      <p:sp>
        <p:nvSpPr>
          <p:cNvPr id="1493" name="スライド番号プレースホルダー 3"/>
          <p:cNvSpPr>
            <a:spLocks noGrp="1"/>
          </p:cNvSpPr>
          <p:nvPr>
            <p:ph type="sldNum" sz="quarter" idx="10"/>
          </p:nvPr>
        </p:nvSpPr>
        <p:spPr/>
        <p:txBody>
          <a:bodyPr/>
          <a:lstStyle/>
          <a:p>
            <a:pPr>
              <a:defRPr/>
            </a:pPr>
            <a:fld id="{6C3D62E7-9564-41F9-B702-CF7F841BC23F}" type="slidenum">
              <a:rPr lang="ja-JP" altLang="en-US" smtClean="0"/>
              <a:pPr>
                <a:defRPr/>
              </a:pPr>
              <a:t>0</a:t>
            </a:fld>
            <a:endParaRPr lang="ja-JP" altLang="en-US" dirty="0"/>
          </a:p>
        </p:txBody>
      </p:sp>
    </p:spTree>
    <p:extLst>
      <p:ext uri="{BB962C8B-B14F-4D97-AF65-F5344CB8AC3E}">
        <p14:creationId xmlns:p14="http://schemas.microsoft.com/office/powerpoint/2010/main" val="32407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578" indent="-28560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42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39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6370"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340"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311"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283"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254"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1</a:t>
            </a:fld>
            <a:endParaRPr lang="en-US" altLang="ja-JP" sz="900" dirty="0">
              <a:latin typeface="Arial" panose="020B0604020202020204" pitchFamily="34" charset="0"/>
            </a:endParaRPr>
          </a:p>
        </p:txBody>
      </p:sp>
      <p:sp>
        <p:nvSpPr>
          <p:cNvPr id="1501" name="Rectangle 2"/>
          <p:cNvSpPr>
            <a:spLocks noGrp="1" noRot="1" noChangeAspect="1" noChangeArrowheads="1" noTextEdit="1"/>
          </p:cNvSpPr>
          <p:nvPr>
            <p:ph type="sldImg"/>
          </p:nvPr>
        </p:nvSpPr>
        <p:spPr>
          <a:noFill/>
          <a:ln>
            <a:solidFill>
              <a:srgbClr val="000000"/>
            </a:solidFill>
            <a:miter lim="800000"/>
            <a:headEnd/>
            <a:tailEnd/>
          </a:ln>
        </p:spPr>
      </p:sp>
      <p:sp>
        <p:nvSpPr>
          <p:cNvPr id="1502"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dirty="0">
              <a:ea typeface="ＭＳ Ｐ明朝" panose="02020600040205080304" pitchFamily="18" charset="-128"/>
            </a:endParaRPr>
          </a:p>
        </p:txBody>
      </p:sp>
    </p:spTree>
    <p:extLst>
      <p:ext uri="{BB962C8B-B14F-4D97-AF65-F5344CB8AC3E}">
        <p14:creationId xmlns:p14="http://schemas.microsoft.com/office/powerpoint/2010/main" val="43081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578" indent="-28560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42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39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6370"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340"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311"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283"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254"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solidFill>
                  <a:prstClr val="black"/>
                </a:solidFill>
                <a:latin typeface="Arial" panose="020B0604020202020204" pitchFamily="34" charset="0"/>
              </a:rPr>
              <a:pPr>
                <a:spcBef>
                  <a:spcPct val="0"/>
                </a:spcBef>
              </a:pPr>
              <a:t>20</a:t>
            </a:fld>
            <a:endParaRPr lang="en-US" altLang="ja-JP" sz="900">
              <a:solidFill>
                <a:prstClr val="black"/>
              </a:solidFill>
              <a:latin typeface="Arial" panose="020B0604020202020204" pitchFamily="34" charset="0"/>
            </a:endParaRPr>
          </a:p>
        </p:txBody>
      </p:sp>
      <p:sp>
        <p:nvSpPr>
          <p:cNvPr id="1912" name="Rectangle 2"/>
          <p:cNvSpPr>
            <a:spLocks noGrp="1" noRot="1" noChangeAspect="1" noChangeArrowheads="1" noTextEdit="1"/>
          </p:cNvSpPr>
          <p:nvPr>
            <p:ph type="sldImg"/>
          </p:nvPr>
        </p:nvSpPr>
        <p:spPr>
          <a:noFill/>
          <a:ln>
            <a:solidFill>
              <a:srgbClr val="000000"/>
            </a:solidFill>
            <a:miter lim="800000"/>
            <a:headEnd/>
            <a:tailEnd/>
          </a:ln>
        </p:spPr>
      </p:sp>
      <p:sp>
        <p:nvSpPr>
          <p:cNvPr id="191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1118373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578" indent="-28560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42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39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6370"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340"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311"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283"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254"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solidFill>
                  <a:prstClr val="black"/>
                </a:solidFill>
                <a:latin typeface="Arial" panose="020B0604020202020204" pitchFamily="34" charset="0"/>
              </a:rPr>
              <a:pPr>
                <a:spcBef>
                  <a:spcPct val="0"/>
                </a:spcBef>
              </a:pPr>
              <a:t>25</a:t>
            </a:fld>
            <a:endParaRPr lang="en-US" altLang="ja-JP" sz="900">
              <a:solidFill>
                <a:prstClr val="black"/>
              </a:solidFill>
              <a:latin typeface="Arial" panose="020B0604020202020204" pitchFamily="34" charset="0"/>
            </a:endParaRPr>
          </a:p>
        </p:txBody>
      </p:sp>
      <p:sp>
        <p:nvSpPr>
          <p:cNvPr id="1812" name="Rectangle 2"/>
          <p:cNvSpPr>
            <a:spLocks noGrp="1" noRot="1" noChangeAspect="1" noChangeArrowheads="1" noTextEdit="1"/>
          </p:cNvSpPr>
          <p:nvPr>
            <p:ph type="sldImg"/>
          </p:nvPr>
        </p:nvSpPr>
        <p:spPr>
          <a:noFill/>
          <a:ln>
            <a:solidFill>
              <a:srgbClr val="000000"/>
            </a:solidFill>
            <a:miter lim="800000"/>
            <a:headEnd/>
            <a:tailEnd/>
          </a:ln>
        </p:spPr>
      </p:sp>
      <p:sp>
        <p:nvSpPr>
          <p:cNvPr id="181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777720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037"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w="9525">
            <a:noFill/>
            <a:miter lim="800000"/>
            <a:headEnd/>
            <a:tailEnd/>
          </a:ln>
        </p:spPr>
      </p:pic>
      <p:sp>
        <p:nvSpPr>
          <p:cNvPr id="1038" name="Rectangle 9"/>
          <p:cNvSpPr>
            <a:spLocks noChangeArrowheads="1"/>
          </p:cNvSpPr>
          <p:nvPr userDrawn="1"/>
        </p:nvSpPr>
        <p:spPr>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latin typeface="Arial" charset="0"/>
            </a:endParaRPr>
          </a:p>
        </p:txBody>
      </p:sp>
      <p:pic>
        <p:nvPicPr>
          <p:cNvPr id="1039"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w="9525">
            <a:noFill/>
            <a:miter lim="800000"/>
            <a:headEnd/>
            <a:tailEnd/>
          </a:ln>
        </p:spPr>
      </p:pic>
      <p:sp>
        <p:nvSpPr>
          <p:cNvPr id="1040" name="Text Box 12"/>
          <p:cNvSpPr txBox="1">
            <a:spLocks noChangeArrowheads="1"/>
          </p:cNvSpPr>
          <p:nvPr userDrawn="1"/>
        </p:nvSpPr>
        <p:spPr>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1041"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1042"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043" name="Rectangle 4"/>
          <p:cNvSpPr>
            <a:spLocks noGrp="1" noChangeArrowheads="1"/>
          </p:cNvSpPr>
          <p:nvPr>
            <p:ph type="dt" sz="half" idx="10"/>
          </p:nvPr>
        </p:nvSpPr>
        <p:spPr/>
        <p:txBody>
          <a:bodyPr/>
          <a:lstStyle>
            <a:lvl1pPr>
              <a:defRPr/>
            </a:lvl1pPr>
          </a:lstStyle>
          <a:p>
            <a:pPr>
              <a:defRPr/>
            </a:pPr>
            <a:endParaRPr lang="en-US" altLang="ja-JP"/>
          </a:p>
        </p:txBody>
      </p:sp>
      <p:sp>
        <p:nvSpPr>
          <p:cNvPr id="1044"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5"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DBBE10F1-6C56-48FB-8F8E-4ACF42294D14}"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8" name="タイトル 1"/>
          <p:cNvSpPr>
            <a:spLocks noGrp="1"/>
          </p:cNvSpPr>
          <p:nvPr>
            <p:ph type="title"/>
          </p:nvPr>
        </p:nvSpPr>
        <p:spPr/>
        <p:txBody>
          <a:bodyPr/>
          <a:lstStyle/>
          <a:p>
            <a:r>
              <a:rPr lang="ja-JP" altLang="en-US"/>
              <a:t>マスタ タイトルの書式設定</a:t>
            </a:r>
          </a:p>
        </p:txBody>
      </p:sp>
      <p:sp>
        <p:nvSpPr>
          <p:cNvPr id="1099"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6"/>
          <p:cNvSpPr>
            <a:spLocks noGrp="1" noChangeArrowheads="1"/>
          </p:cNvSpPr>
          <p:nvPr>
            <p:ph type="sldNum" sz="quarter" idx="12"/>
          </p:nvPr>
        </p:nvSpPr>
        <p:spPr>
          <a:ln/>
        </p:spPr>
        <p:txBody>
          <a:bodyPr/>
          <a:lstStyle>
            <a:lvl1pPr>
              <a:defRPr/>
            </a:lvl1pPr>
          </a:lstStyle>
          <a:p>
            <a:pPr>
              <a:defRPr/>
            </a:pPr>
            <a:fld id="{234705CE-9325-4F3F-B260-02CD93ACAF1A}"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4"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1105"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8" name="Rectangle 6"/>
          <p:cNvSpPr>
            <a:spLocks noGrp="1" noChangeArrowheads="1"/>
          </p:cNvSpPr>
          <p:nvPr>
            <p:ph type="sldNum" sz="quarter" idx="12"/>
          </p:nvPr>
        </p:nvSpPr>
        <p:spPr>
          <a:ln/>
        </p:spPr>
        <p:txBody>
          <a:bodyPr/>
          <a:lstStyle>
            <a:lvl1pPr>
              <a:defRPr/>
            </a:lvl1pPr>
          </a:lstStyle>
          <a:p>
            <a:pPr>
              <a:defRPr/>
            </a:pPr>
            <a:fld id="{A4DA0417-A4A2-4FB0-A8B4-6B6D6527AD04}"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10" name="タイトル 1"/>
          <p:cNvSpPr>
            <a:spLocks noGrp="1"/>
          </p:cNvSpPr>
          <p:nvPr>
            <p:ph type="title"/>
          </p:nvPr>
        </p:nvSpPr>
        <p:spPr/>
        <p:txBody>
          <a:bodyPr/>
          <a:lstStyle/>
          <a:p>
            <a:r>
              <a:rPr lang="ja-JP" altLang="en-US"/>
              <a:t>マスタ タイトルの書式設定</a:t>
            </a:r>
          </a:p>
        </p:txBody>
      </p:sp>
      <p:sp>
        <p:nvSpPr>
          <p:cNvPr id="1111" name="日付プレースホルダ 3"/>
          <p:cNvSpPr>
            <a:spLocks noGrp="1"/>
          </p:cNvSpPr>
          <p:nvPr>
            <p:ph type="dt" sz="half" idx="10"/>
          </p:nvPr>
        </p:nvSpPr>
        <p:spPr/>
        <p:txBody>
          <a:bodyPr/>
          <a:lstStyle>
            <a:lvl1pPr>
              <a:defRPr/>
            </a:lvl1pPr>
          </a:lstStyle>
          <a:p>
            <a:pPr>
              <a:defRPr/>
            </a:pPr>
            <a:endParaRPr lang="ja-JP" altLang="en-US"/>
          </a:p>
        </p:txBody>
      </p:sp>
      <p:sp>
        <p:nvSpPr>
          <p:cNvPr id="111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13" name="スライド番号プレースホルダ 5"/>
          <p:cNvSpPr>
            <a:spLocks noGrp="1"/>
          </p:cNvSpPr>
          <p:nvPr>
            <p:ph type="sldNum" sz="quarter" idx="12"/>
          </p:nvPr>
        </p:nvSpPr>
        <p:spPr/>
        <p:txBody>
          <a:bodyPr/>
          <a:lstStyle>
            <a:lvl1pPr>
              <a:defRPr/>
            </a:lvl1pPr>
          </a:lstStyle>
          <a:p>
            <a:pPr>
              <a:defRPr/>
            </a:pPr>
            <a:fld id="{27EAF697-FC99-454E-8EDF-7BAA3AF466D4}" type="slidenum">
              <a:rPr lang="ja-JP" altLang="en-US"/>
              <a:pPr>
                <a:defRPr/>
              </a:pPr>
              <a: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1121" name="タイトル 1"/>
          <p:cNvSpPr>
            <a:spLocks noGrp="1"/>
          </p:cNvSpPr>
          <p:nvPr>
            <p:ph type="title"/>
          </p:nvPr>
        </p:nvSpPr>
        <p:spPr/>
        <p:txBody>
          <a:bodyPr/>
          <a:lstStyle/>
          <a:p>
            <a:r>
              <a:rPr lang="ja-JP" altLang="en-US"/>
              <a:t>マスタ タイトルの書式設定</a:t>
            </a:r>
          </a:p>
        </p:txBody>
      </p:sp>
      <p:sp>
        <p:nvSpPr>
          <p:cNvPr id="1122" name="日付プレースホルダ 3"/>
          <p:cNvSpPr>
            <a:spLocks noGrp="1"/>
          </p:cNvSpPr>
          <p:nvPr>
            <p:ph type="dt" sz="half" idx="10"/>
          </p:nvPr>
        </p:nvSpPr>
        <p:spPr/>
        <p:txBody>
          <a:bodyPr/>
          <a:lstStyle>
            <a:lvl1pPr>
              <a:defRPr/>
            </a:lvl1pPr>
          </a:lstStyle>
          <a:p>
            <a:pPr>
              <a:defRPr/>
            </a:pPr>
            <a:endParaRPr lang="ja-JP" altLang="en-US"/>
          </a:p>
        </p:txBody>
      </p:sp>
      <p:sp>
        <p:nvSpPr>
          <p:cNvPr id="112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24" name="スライド番号プレースホルダ 5"/>
          <p:cNvSpPr>
            <a:spLocks noGrp="1"/>
          </p:cNvSpPr>
          <p:nvPr>
            <p:ph type="sldNum" sz="quarter" idx="12"/>
          </p:nvPr>
        </p:nvSpPr>
        <p:spPr/>
        <p:txBody>
          <a:bodyPr/>
          <a:lstStyle>
            <a:lvl1pPr>
              <a:defRPr/>
            </a:lvl1pPr>
          </a:lstStyle>
          <a:p>
            <a:pPr>
              <a:defRPr/>
            </a:pPr>
            <a:fld id="{27EAF697-FC99-454E-8EDF-7BAA3AF466D4}" type="slidenum">
              <a:rPr lang="ja-JP" altLang="en-US"/>
              <a:pPr>
                <a:defRPr/>
              </a:pPr>
              <a:t>‹#›</a:t>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126"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1127"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1128" name="日付プレースホルダ 3"/>
          <p:cNvSpPr>
            <a:spLocks noGrp="1"/>
          </p:cNvSpPr>
          <p:nvPr>
            <p:ph type="dt" sz="half" idx="10"/>
          </p:nvPr>
        </p:nvSpPr>
        <p:spPr/>
        <p:txBody>
          <a:bodyPr/>
          <a:lstStyle>
            <a:lvl1pPr>
              <a:defRPr/>
            </a:lvl1pPr>
          </a:lstStyle>
          <a:p>
            <a:pPr>
              <a:defRPr/>
            </a:pPr>
            <a:endParaRPr lang="ja-JP" altLang="en-US"/>
          </a:p>
        </p:txBody>
      </p:sp>
      <p:sp>
        <p:nvSpPr>
          <p:cNvPr id="1129"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30" name="スライド番号プレースホルダ 5"/>
          <p:cNvSpPr>
            <a:spLocks noGrp="1"/>
          </p:cNvSpPr>
          <p:nvPr>
            <p:ph type="sldNum" sz="quarter" idx="12"/>
          </p:nvPr>
        </p:nvSpPr>
        <p:spPr/>
        <p:txBody>
          <a:bodyPr/>
          <a:lstStyle>
            <a:lvl1pPr>
              <a:defRPr/>
            </a:lvl1pPr>
          </a:lstStyle>
          <a:p>
            <a:pPr>
              <a:defRPr/>
            </a:pPr>
            <a:fld id="{171F8890-39B4-4AED-93B9-DE0981B2FB9D}" type="slidenum">
              <a:rPr lang="ja-JP" altLang="en-US"/>
              <a:pPr>
                <a:defRPr/>
              </a:pPr>
              <a: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2" name="タイトル 1"/>
          <p:cNvSpPr>
            <a:spLocks noGrp="1"/>
          </p:cNvSpPr>
          <p:nvPr>
            <p:ph type="title"/>
          </p:nvPr>
        </p:nvSpPr>
        <p:spPr/>
        <p:txBody>
          <a:bodyPr/>
          <a:lstStyle/>
          <a:p>
            <a:r>
              <a:rPr lang="ja-JP" altLang="en-US"/>
              <a:t>マスタ タイトルの書式設定</a:t>
            </a:r>
          </a:p>
        </p:txBody>
      </p:sp>
      <p:sp>
        <p:nvSpPr>
          <p:cNvPr id="113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4" name="日付プレースホルダ 3"/>
          <p:cNvSpPr>
            <a:spLocks noGrp="1"/>
          </p:cNvSpPr>
          <p:nvPr>
            <p:ph type="dt" sz="half" idx="10"/>
          </p:nvPr>
        </p:nvSpPr>
        <p:spPr/>
        <p:txBody>
          <a:bodyPr/>
          <a:lstStyle>
            <a:lvl1pPr>
              <a:defRPr/>
            </a:lvl1pPr>
          </a:lstStyle>
          <a:p>
            <a:pPr>
              <a:defRPr/>
            </a:pPr>
            <a:endParaRPr lang="ja-JP" altLang="en-US"/>
          </a:p>
        </p:txBody>
      </p:sp>
      <p:sp>
        <p:nvSpPr>
          <p:cNvPr id="113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36" name="スライド番号プレースホルダ 5"/>
          <p:cNvSpPr>
            <a:spLocks noGrp="1"/>
          </p:cNvSpPr>
          <p:nvPr>
            <p:ph type="sldNum" sz="quarter" idx="12"/>
          </p:nvPr>
        </p:nvSpPr>
        <p:spPr/>
        <p:txBody>
          <a:bodyPr/>
          <a:lstStyle>
            <a:lvl1pPr>
              <a:defRPr/>
            </a:lvl1pPr>
          </a:lstStyle>
          <a:p>
            <a:pPr>
              <a:defRPr/>
            </a:pPr>
            <a:fld id="{33DE6DB0-0955-4DBB-A946-475D597C4E9C}" type="slidenum">
              <a:rPr lang="ja-JP" altLang="en-US"/>
              <a:pPr>
                <a:defRPr/>
              </a:pPr>
              <a: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38"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139"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1140" name="日付プレースホルダ 3"/>
          <p:cNvSpPr>
            <a:spLocks noGrp="1"/>
          </p:cNvSpPr>
          <p:nvPr>
            <p:ph type="dt" sz="half" idx="10"/>
          </p:nvPr>
        </p:nvSpPr>
        <p:spPr/>
        <p:txBody>
          <a:bodyPr/>
          <a:lstStyle>
            <a:lvl1pPr>
              <a:defRPr/>
            </a:lvl1pPr>
          </a:lstStyle>
          <a:p>
            <a:pPr>
              <a:defRPr/>
            </a:pPr>
            <a:endParaRPr lang="ja-JP" altLang="en-US"/>
          </a:p>
        </p:txBody>
      </p:sp>
      <p:sp>
        <p:nvSpPr>
          <p:cNvPr id="1141"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42" name="スライド番号プレースホルダ 5"/>
          <p:cNvSpPr>
            <a:spLocks noGrp="1"/>
          </p:cNvSpPr>
          <p:nvPr>
            <p:ph type="sldNum" sz="quarter" idx="12"/>
          </p:nvPr>
        </p:nvSpPr>
        <p:spPr/>
        <p:txBody>
          <a:bodyPr/>
          <a:lstStyle>
            <a:lvl1pPr>
              <a:defRPr/>
            </a:lvl1pPr>
          </a:lstStyle>
          <a:p>
            <a:pPr>
              <a:defRPr/>
            </a:pPr>
            <a:fld id="{47C4A34C-D937-489B-9280-5845901AB964}" type="slidenum">
              <a:rPr lang="ja-JP" altLang="en-US"/>
              <a:pPr>
                <a:defRPr/>
              </a:pPr>
              <a: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44" name="タイトル 1"/>
          <p:cNvSpPr>
            <a:spLocks noGrp="1"/>
          </p:cNvSpPr>
          <p:nvPr>
            <p:ph type="title"/>
          </p:nvPr>
        </p:nvSpPr>
        <p:spPr/>
        <p:txBody>
          <a:bodyPr/>
          <a:lstStyle/>
          <a:p>
            <a:r>
              <a:rPr lang="ja-JP" altLang="en-US"/>
              <a:t>マスタ タイトルの書式設定</a:t>
            </a:r>
          </a:p>
        </p:txBody>
      </p:sp>
      <p:sp>
        <p:nvSpPr>
          <p:cNvPr id="1145"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6"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7" name="日付プレースホルダ 3"/>
          <p:cNvSpPr>
            <a:spLocks noGrp="1"/>
          </p:cNvSpPr>
          <p:nvPr>
            <p:ph type="dt" sz="half" idx="10"/>
          </p:nvPr>
        </p:nvSpPr>
        <p:spPr/>
        <p:txBody>
          <a:bodyPr/>
          <a:lstStyle>
            <a:lvl1pPr>
              <a:defRPr/>
            </a:lvl1pPr>
          </a:lstStyle>
          <a:p>
            <a:pPr>
              <a:defRPr/>
            </a:pPr>
            <a:endParaRPr lang="ja-JP" altLang="en-US"/>
          </a:p>
        </p:txBody>
      </p:sp>
      <p:sp>
        <p:nvSpPr>
          <p:cNvPr id="114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49" name="スライド番号プレースホルダ 5"/>
          <p:cNvSpPr>
            <a:spLocks noGrp="1"/>
          </p:cNvSpPr>
          <p:nvPr>
            <p:ph type="sldNum" sz="quarter" idx="12"/>
          </p:nvPr>
        </p:nvSpPr>
        <p:spPr/>
        <p:txBody>
          <a:bodyPr/>
          <a:lstStyle>
            <a:lvl1pPr>
              <a:defRPr/>
            </a:lvl1pPr>
          </a:lstStyle>
          <a:p>
            <a:pPr>
              <a:defRPr/>
            </a:pPr>
            <a:fld id="{1BC6B7E1-567C-4AEE-94A9-6736D5928AEF}" type="slidenum">
              <a:rPr lang="ja-JP" altLang="en-US"/>
              <a:pPr>
                <a:defRPr/>
              </a:pPr>
              <a: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51" name="タイトル 1"/>
          <p:cNvSpPr>
            <a:spLocks noGrp="1"/>
          </p:cNvSpPr>
          <p:nvPr>
            <p:ph type="title"/>
          </p:nvPr>
        </p:nvSpPr>
        <p:spPr/>
        <p:txBody>
          <a:bodyPr/>
          <a:lstStyle>
            <a:lvl1pPr>
              <a:defRPr/>
            </a:lvl1pPr>
          </a:lstStyle>
          <a:p>
            <a:r>
              <a:rPr lang="ja-JP" altLang="en-US"/>
              <a:t>マスタ タイトルの書式設定</a:t>
            </a:r>
          </a:p>
        </p:txBody>
      </p:sp>
      <p:sp>
        <p:nvSpPr>
          <p:cNvPr id="1152"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53"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4"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55"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6" name="日付プレースホルダ 3"/>
          <p:cNvSpPr>
            <a:spLocks noGrp="1"/>
          </p:cNvSpPr>
          <p:nvPr>
            <p:ph type="dt" sz="half" idx="10"/>
          </p:nvPr>
        </p:nvSpPr>
        <p:spPr/>
        <p:txBody>
          <a:bodyPr/>
          <a:lstStyle>
            <a:lvl1pPr>
              <a:defRPr/>
            </a:lvl1pPr>
          </a:lstStyle>
          <a:p>
            <a:pPr>
              <a:defRPr/>
            </a:pPr>
            <a:endParaRPr lang="ja-JP" altLang="en-US"/>
          </a:p>
        </p:txBody>
      </p:sp>
      <p:sp>
        <p:nvSpPr>
          <p:cNvPr id="1157"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58" name="スライド番号プレースホルダ 5"/>
          <p:cNvSpPr>
            <a:spLocks noGrp="1"/>
          </p:cNvSpPr>
          <p:nvPr>
            <p:ph type="sldNum" sz="quarter" idx="12"/>
          </p:nvPr>
        </p:nvSpPr>
        <p:spPr/>
        <p:txBody>
          <a:bodyPr/>
          <a:lstStyle>
            <a:lvl1pPr>
              <a:defRPr/>
            </a:lvl1pPr>
          </a:lstStyle>
          <a:p>
            <a:pPr>
              <a:defRPr/>
            </a:pPr>
            <a:fld id="{DAAFDD08-FAB8-4110-8EA1-2A9EE5935EC1}" type="slidenum">
              <a:rPr lang="ja-JP" altLang="en-US"/>
              <a:pPr>
                <a:defRPr/>
              </a:pPr>
              <a: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60" name="タイトル 1"/>
          <p:cNvSpPr>
            <a:spLocks noGrp="1"/>
          </p:cNvSpPr>
          <p:nvPr>
            <p:ph type="title"/>
          </p:nvPr>
        </p:nvSpPr>
        <p:spPr/>
        <p:txBody>
          <a:bodyPr/>
          <a:lstStyle/>
          <a:p>
            <a:r>
              <a:rPr lang="ja-JP" altLang="en-US"/>
              <a:t>マスタ タイトルの書式設定</a:t>
            </a:r>
          </a:p>
        </p:txBody>
      </p:sp>
      <p:sp>
        <p:nvSpPr>
          <p:cNvPr id="1161" name="日付プレースホルダ 3"/>
          <p:cNvSpPr>
            <a:spLocks noGrp="1"/>
          </p:cNvSpPr>
          <p:nvPr>
            <p:ph type="dt" sz="half" idx="10"/>
          </p:nvPr>
        </p:nvSpPr>
        <p:spPr/>
        <p:txBody>
          <a:bodyPr/>
          <a:lstStyle>
            <a:lvl1pPr>
              <a:defRPr/>
            </a:lvl1pPr>
          </a:lstStyle>
          <a:p>
            <a:pPr>
              <a:defRPr/>
            </a:pPr>
            <a:endParaRPr lang="ja-JP" altLang="en-US"/>
          </a:p>
        </p:txBody>
      </p:sp>
      <p:sp>
        <p:nvSpPr>
          <p:cNvPr id="116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63" name="スライド番号プレースホルダ 5"/>
          <p:cNvSpPr>
            <a:spLocks noGrp="1"/>
          </p:cNvSpPr>
          <p:nvPr>
            <p:ph type="sldNum" sz="quarter" idx="12"/>
          </p:nvPr>
        </p:nvSpPr>
        <p:spPr/>
        <p:txBody>
          <a:bodyPr/>
          <a:lstStyle>
            <a:lvl1pPr>
              <a:defRPr/>
            </a:lvl1pPr>
          </a:lstStyle>
          <a:p>
            <a:pPr>
              <a:defRPr/>
            </a:pPr>
            <a:fld id="{AD31A888-00BC-495C-82BD-592E1CB225D9}"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a:t>マスタ タイトルの書式設定</a:t>
            </a:r>
          </a:p>
        </p:txBody>
      </p:sp>
      <p:sp>
        <p:nvSpPr>
          <p:cNvPr id="104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9" name="Rectangle 4"/>
          <p:cNvSpPr>
            <a:spLocks noGrp="1" noChangeArrowheads="1"/>
          </p:cNvSpPr>
          <p:nvPr>
            <p:ph type="dt" sz="half" idx="10"/>
          </p:nvPr>
        </p:nvSpPr>
        <p:spPr/>
        <p:txBody>
          <a:bodyPr/>
          <a:lstStyle>
            <a:lvl1pPr>
              <a:defRPr/>
            </a:lvl1pPr>
          </a:lstStyle>
          <a:p>
            <a:pPr>
              <a:defRPr/>
            </a:pPr>
            <a:endParaRPr lang="en-US" altLang="ja-JP"/>
          </a:p>
        </p:txBody>
      </p:sp>
      <p:sp>
        <p:nvSpPr>
          <p:cNvPr id="1050" name="Rectangle 5"/>
          <p:cNvSpPr>
            <a:spLocks noGrp="1" noChangeArrowheads="1"/>
          </p:cNvSpPr>
          <p:nvPr>
            <p:ph type="ftr" sz="quarter" idx="11"/>
          </p:nvPr>
        </p:nvSpPr>
        <p:spPr/>
        <p:txBody>
          <a:bodyPr/>
          <a:lstStyle>
            <a:lvl1pPr>
              <a:defRPr/>
            </a:lvl1pPr>
          </a:lstStyle>
          <a:p>
            <a:pPr>
              <a:defRPr/>
            </a:pPr>
            <a:endParaRPr lang="en-US" altLang="ja-JP"/>
          </a:p>
        </p:txBody>
      </p:sp>
      <p:sp>
        <p:nvSpPr>
          <p:cNvPr id="1051" name="Rectangle 6"/>
          <p:cNvSpPr>
            <a:spLocks noGrp="1" noChangeArrowheads="1"/>
          </p:cNvSpPr>
          <p:nvPr>
            <p:ph type="sldNum" sz="quarter" idx="12"/>
          </p:nvPr>
        </p:nvSpPr>
        <p:spPr>
          <a:xfrm>
            <a:off x="7048500" y="6588125"/>
            <a:ext cx="2133600" cy="288925"/>
          </a:xfrm>
        </p:spPr>
        <p:txBody>
          <a:bodyPr/>
          <a:lstStyle>
            <a:lvl1pPr>
              <a:defRPr sz="1600"/>
            </a:lvl1pPr>
          </a:lstStyle>
          <a:p>
            <a:pPr>
              <a:defRPr/>
            </a:pPr>
            <a:fld id="{1B1A8EB1-125A-443F-A46C-5E1B37C9C3F9}" type="slidenum">
              <a:rPr lang="en-US" altLang="ja-JP" smtClean="0"/>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65" name="日付プレースホルダ 3"/>
          <p:cNvSpPr>
            <a:spLocks noGrp="1"/>
          </p:cNvSpPr>
          <p:nvPr>
            <p:ph type="dt" sz="half" idx="10"/>
          </p:nvPr>
        </p:nvSpPr>
        <p:spPr/>
        <p:txBody>
          <a:bodyPr/>
          <a:lstStyle>
            <a:lvl1pPr>
              <a:defRPr/>
            </a:lvl1pPr>
          </a:lstStyle>
          <a:p>
            <a:pPr>
              <a:defRPr/>
            </a:pPr>
            <a:endParaRPr lang="ja-JP" altLang="en-US"/>
          </a:p>
        </p:txBody>
      </p:sp>
      <p:sp>
        <p:nvSpPr>
          <p:cNvPr id="116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67" name="スライド番号プレースホルダ 5"/>
          <p:cNvSpPr>
            <a:spLocks noGrp="1"/>
          </p:cNvSpPr>
          <p:nvPr>
            <p:ph type="sldNum" sz="quarter" idx="12"/>
          </p:nvPr>
        </p:nvSpPr>
        <p:spPr/>
        <p:txBody>
          <a:bodyPr/>
          <a:lstStyle>
            <a:lvl1pPr>
              <a:defRPr/>
            </a:lvl1pPr>
          </a:lstStyle>
          <a:p>
            <a:pPr>
              <a:defRPr/>
            </a:pPr>
            <a:fld id="{18B167AC-2DB6-4738-A594-B19BE6126436}" type="slidenum">
              <a:rPr lang="ja-JP" altLang="en-US"/>
              <a:pPr>
                <a:defRPr/>
              </a:pPr>
              <a: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69"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170"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1"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72" name="日付プレースホルダ 3"/>
          <p:cNvSpPr>
            <a:spLocks noGrp="1"/>
          </p:cNvSpPr>
          <p:nvPr>
            <p:ph type="dt" sz="half" idx="10"/>
          </p:nvPr>
        </p:nvSpPr>
        <p:spPr/>
        <p:txBody>
          <a:bodyPr/>
          <a:lstStyle>
            <a:lvl1pPr>
              <a:defRPr/>
            </a:lvl1pPr>
          </a:lstStyle>
          <a:p>
            <a:pPr>
              <a:defRPr/>
            </a:pPr>
            <a:endParaRPr lang="ja-JP" altLang="en-US"/>
          </a:p>
        </p:txBody>
      </p:sp>
      <p:sp>
        <p:nvSpPr>
          <p:cNvPr id="117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74" name="スライド番号プレースホルダ 5"/>
          <p:cNvSpPr>
            <a:spLocks noGrp="1"/>
          </p:cNvSpPr>
          <p:nvPr>
            <p:ph type="sldNum" sz="quarter" idx="12"/>
          </p:nvPr>
        </p:nvSpPr>
        <p:spPr/>
        <p:txBody>
          <a:bodyPr/>
          <a:lstStyle>
            <a:lvl1pPr>
              <a:defRPr/>
            </a:lvl1pPr>
          </a:lstStyle>
          <a:p>
            <a:pPr>
              <a:defRPr/>
            </a:pPr>
            <a:fld id="{BB21FE67-3CFC-47E1-BEA3-B1F9F85C996A}" type="slidenum">
              <a:rPr lang="ja-JP" altLang="en-US"/>
              <a:pPr>
                <a:defRPr/>
              </a:pPr>
              <a: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76"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177"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178"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79" name="日付プレースホルダ 3"/>
          <p:cNvSpPr>
            <a:spLocks noGrp="1"/>
          </p:cNvSpPr>
          <p:nvPr>
            <p:ph type="dt" sz="half" idx="10"/>
          </p:nvPr>
        </p:nvSpPr>
        <p:spPr/>
        <p:txBody>
          <a:bodyPr/>
          <a:lstStyle>
            <a:lvl1pPr>
              <a:defRPr/>
            </a:lvl1pPr>
          </a:lstStyle>
          <a:p>
            <a:pPr>
              <a:defRPr/>
            </a:pPr>
            <a:endParaRPr lang="ja-JP" altLang="en-US"/>
          </a:p>
        </p:txBody>
      </p:sp>
      <p:sp>
        <p:nvSpPr>
          <p:cNvPr id="1180"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81" name="スライド番号プレースホルダ 5"/>
          <p:cNvSpPr>
            <a:spLocks noGrp="1"/>
          </p:cNvSpPr>
          <p:nvPr>
            <p:ph type="sldNum" sz="quarter" idx="12"/>
          </p:nvPr>
        </p:nvSpPr>
        <p:spPr/>
        <p:txBody>
          <a:bodyPr/>
          <a:lstStyle>
            <a:lvl1pPr>
              <a:defRPr/>
            </a:lvl1pPr>
          </a:lstStyle>
          <a:p>
            <a:pPr>
              <a:defRPr/>
            </a:pPr>
            <a:fld id="{CF982966-6F9B-429D-8C6D-BD1FAF275A66}" type="slidenum">
              <a:rPr lang="ja-JP" altLang="en-US"/>
              <a:pPr>
                <a:defRPr/>
              </a:pPr>
              <a: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83" name="タイトル 1"/>
          <p:cNvSpPr>
            <a:spLocks noGrp="1"/>
          </p:cNvSpPr>
          <p:nvPr>
            <p:ph type="title"/>
          </p:nvPr>
        </p:nvSpPr>
        <p:spPr/>
        <p:txBody>
          <a:bodyPr/>
          <a:lstStyle/>
          <a:p>
            <a:r>
              <a:rPr lang="ja-JP" altLang="en-US"/>
              <a:t>マスタ タイトルの書式設定</a:t>
            </a:r>
          </a:p>
        </p:txBody>
      </p:sp>
      <p:sp>
        <p:nvSpPr>
          <p:cNvPr id="118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5" name="日付プレースホルダ 3"/>
          <p:cNvSpPr>
            <a:spLocks noGrp="1"/>
          </p:cNvSpPr>
          <p:nvPr>
            <p:ph type="dt" sz="half" idx="10"/>
          </p:nvPr>
        </p:nvSpPr>
        <p:spPr/>
        <p:txBody>
          <a:bodyPr/>
          <a:lstStyle>
            <a:lvl1pPr>
              <a:defRPr/>
            </a:lvl1pPr>
          </a:lstStyle>
          <a:p>
            <a:pPr>
              <a:defRPr/>
            </a:pPr>
            <a:endParaRPr lang="ja-JP" altLang="en-US"/>
          </a:p>
        </p:txBody>
      </p:sp>
      <p:sp>
        <p:nvSpPr>
          <p:cNvPr id="118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87" name="スライド番号プレースホルダ 5"/>
          <p:cNvSpPr>
            <a:spLocks noGrp="1"/>
          </p:cNvSpPr>
          <p:nvPr>
            <p:ph type="sldNum" sz="quarter" idx="12"/>
          </p:nvPr>
        </p:nvSpPr>
        <p:spPr/>
        <p:txBody>
          <a:bodyPr/>
          <a:lstStyle>
            <a:lvl1pPr>
              <a:defRPr/>
            </a:lvl1pPr>
          </a:lstStyle>
          <a:p>
            <a:pPr>
              <a:defRPr/>
            </a:pPr>
            <a:fld id="{03814223-3C09-43AE-A59A-EFA916CDA3C8}" type="slidenum">
              <a:rPr lang="ja-JP" altLang="en-US"/>
              <a:pPr>
                <a:defRPr/>
              </a:pPr>
              <a:t>‹#›</a:t>
            </a:fld>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89"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1190"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1" name="日付プレースホルダ 3"/>
          <p:cNvSpPr>
            <a:spLocks noGrp="1"/>
          </p:cNvSpPr>
          <p:nvPr>
            <p:ph type="dt" sz="half" idx="10"/>
          </p:nvPr>
        </p:nvSpPr>
        <p:spPr/>
        <p:txBody>
          <a:bodyPr/>
          <a:lstStyle>
            <a:lvl1pPr>
              <a:defRPr/>
            </a:lvl1pPr>
          </a:lstStyle>
          <a:p>
            <a:pPr>
              <a:defRPr/>
            </a:pPr>
            <a:endParaRPr lang="ja-JP" altLang="en-US"/>
          </a:p>
        </p:txBody>
      </p:sp>
      <p:sp>
        <p:nvSpPr>
          <p:cNvPr id="119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93" name="スライド番号プレースホルダ 5"/>
          <p:cNvSpPr>
            <a:spLocks noGrp="1"/>
          </p:cNvSpPr>
          <p:nvPr>
            <p:ph type="sldNum" sz="quarter" idx="12"/>
          </p:nvPr>
        </p:nvSpPr>
        <p:spPr/>
        <p:txBody>
          <a:bodyPr/>
          <a:lstStyle>
            <a:lvl1pPr>
              <a:defRPr/>
            </a:lvl1pPr>
          </a:lstStyle>
          <a:p>
            <a:pPr>
              <a:defRPr/>
            </a:pPr>
            <a:fld id="{EDA3BF1A-0417-4848-94B3-C14CECE8900E}" type="slidenum">
              <a:rPr lang="ja-JP" altLang="en-US"/>
              <a:pPr>
                <a:defRPr/>
              </a:pPr>
              <a:t>‹#›</a:t>
            </a:fld>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pic>
        <p:nvPicPr>
          <p:cNvPr id="1208"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a:noFill/>
          </a:ln>
        </p:spPr>
      </p:pic>
      <p:sp>
        <p:nvSpPr>
          <p:cNvPr id="1209" name="Rectangle 9"/>
          <p:cNvSpPr>
            <a:spLocks noChangeArrowheads="1"/>
          </p:cNvSpPr>
          <p:nvPr userDrawn="1"/>
        </p:nvSpPr>
        <p:spPr>
          <a:xfrm>
            <a:off x="1692275"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srgbClr val="000000"/>
              </a:solidFill>
            </a:endParaRPr>
          </a:p>
        </p:txBody>
      </p:sp>
      <p:pic>
        <p:nvPicPr>
          <p:cNvPr id="1210"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a:noFill/>
          </a:ln>
        </p:spPr>
      </p:pic>
      <p:sp>
        <p:nvSpPr>
          <p:cNvPr id="1211" name="Text Box 12"/>
          <p:cNvSpPr txBox="1">
            <a:spLocks noChangeArrowheads="1"/>
          </p:cNvSpPr>
          <p:nvPr userDrawn="1"/>
        </p:nvSpPr>
        <p:spPr>
          <a:xfrm>
            <a:off x="0" y="6524625"/>
            <a:ext cx="3636963" cy="27463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rgbClr val="FFFFFF"/>
                </a:solidFill>
                <a:latin typeface="Times New Roman" pitchFamily="18" charset="0"/>
              </a:rPr>
              <a:t>Ministry of Land, Infrastructure, Transport and Tourism</a:t>
            </a:r>
          </a:p>
        </p:txBody>
      </p:sp>
      <p:sp>
        <p:nvSpPr>
          <p:cNvPr id="1212"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マスター タイトルの書式設定</a:t>
            </a:r>
          </a:p>
        </p:txBody>
      </p:sp>
      <p:sp>
        <p:nvSpPr>
          <p:cNvPr id="121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121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15"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1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8471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1326" name="タイトル 1"/>
          <p:cNvSpPr>
            <a:spLocks noGrp="1"/>
          </p:cNvSpPr>
          <p:nvPr>
            <p:ph type="title"/>
          </p:nvPr>
        </p:nvSpPr>
        <p:spPr/>
        <p:txBody>
          <a:bodyPr/>
          <a:lstStyle/>
          <a:p>
            <a:r>
              <a:rPr lang="ja-JP" altLang="en-US"/>
              <a:t>マスタ タイトルの書式設定</a:t>
            </a:r>
          </a:p>
        </p:txBody>
      </p:sp>
      <p:sp>
        <p:nvSpPr>
          <p:cNvPr id="132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2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0" name="Rectangle 6"/>
          <p:cNvSpPr>
            <a:spLocks noGrp="1" noChangeArrowheads="1"/>
          </p:cNvSpPr>
          <p:nvPr>
            <p:ph type="sldNum" sz="quarter" idx="12"/>
          </p:nvPr>
        </p:nvSpPr>
        <p:spPr>
          <a:ln/>
        </p:spPr>
        <p:txBody>
          <a:bodyPr/>
          <a:lstStyle>
            <a:lvl1pPr>
              <a:defRPr/>
            </a:lvl1pPr>
          </a:lstStyle>
          <a:p>
            <a:pPr>
              <a:defRPr/>
            </a:pPr>
            <a:fld id="{54EFAAAB-A4CF-4E89-A40D-EA13C75DB9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886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320"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132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322"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323"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324" name="Rectangle 6"/>
          <p:cNvSpPr>
            <a:spLocks noGrp="1" noChangeArrowheads="1"/>
          </p:cNvSpPr>
          <p:nvPr>
            <p:ph type="sldNum" sz="quarter" idx="12"/>
          </p:nvPr>
        </p:nvSpPr>
        <p:spPr>
          <a:xfrm>
            <a:off x="6553200" y="6245225"/>
            <a:ext cx="2133600" cy="476250"/>
          </a:xfrm>
        </p:spPr>
        <p:txBody>
          <a:bodyPr lIns="91440" tIns="45720" rIns="91440" bIns="45720"/>
          <a:lstStyle>
            <a:lvl1pPr>
              <a:defRPr/>
            </a:lvl1pPr>
          </a:lstStyle>
          <a:p>
            <a:pPr>
              <a:defRPr/>
            </a:pPr>
            <a:fld id="{A2D2BE86-573E-4938-84D3-6718CE00464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2021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326" name="タイトル 1"/>
          <p:cNvSpPr>
            <a:spLocks noGrp="1"/>
          </p:cNvSpPr>
          <p:nvPr>
            <p:ph type="title"/>
          </p:nvPr>
        </p:nvSpPr>
        <p:spPr/>
        <p:txBody>
          <a:bodyPr/>
          <a:lstStyle/>
          <a:p>
            <a:r>
              <a:rPr lang="ja-JP" altLang="en-US"/>
              <a:t>マスタ タイトルの書式設定</a:t>
            </a:r>
          </a:p>
        </p:txBody>
      </p:sp>
      <p:sp>
        <p:nvSpPr>
          <p:cNvPr id="132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2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0" name="Rectangle 6"/>
          <p:cNvSpPr>
            <a:spLocks noGrp="1" noChangeArrowheads="1"/>
          </p:cNvSpPr>
          <p:nvPr>
            <p:ph type="sldNum" sz="quarter" idx="12"/>
          </p:nvPr>
        </p:nvSpPr>
        <p:spPr>
          <a:ln/>
        </p:spPr>
        <p:txBody>
          <a:bodyPr/>
          <a:lstStyle>
            <a:lvl1pPr>
              <a:defRPr/>
            </a:lvl1pPr>
          </a:lstStyle>
          <a:p>
            <a:pPr>
              <a:defRPr/>
            </a:pPr>
            <a:fld id="{54EFAAAB-A4CF-4E89-A40D-EA13C75DB9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74021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33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33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3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6" name="Rectangle 6"/>
          <p:cNvSpPr>
            <a:spLocks noGrp="1" noChangeArrowheads="1"/>
          </p:cNvSpPr>
          <p:nvPr>
            <p:ph type="sldNum" sz="quarter" idx="12"/>
          </p:nvPr>
        </p:nvSpPr>
        <p:spPr>
          <a:ln/>
        </p:spPr>
        <p:txBody>
          <a:bodyPr/>
          <a:lstStyle>
            <a:lvl1pPr>
              <a:defRPr/>
            </a:lvl1pPr>
          </a:lstStyle>
          <a:p>
            <a:pPr>
              <a:defRPr/>
            </a:pPr>
            <a:fld id="{DECBBAE6-3E7F-4EA4-ADB0-433288D306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50581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3"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054"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7" name="Rectangle 6"/>
          <p:cNvSpPr>
            <a:spLocks noGrp="1" noChangeArrowheads="1"/>
          </p:cNvSpPr>
          <p:nvPr>
            <p:ph type="sldNum" sz="quarter" idx="12"/>
          </p:nvPr>
        </p:nvSpPr>
        <p:spPr>
          <a:ln/>
        </p:spPr>
        <p:txBody>
          <a:bodyPr/>
          <a:lstStyle>
            <a:lvl1pPr>
              <a:defRPr/>
            </a:lvl1pPr>
          </a:lstStyle>
          <a:p>
            <a:pPr>
              <a:defRPr/>
            </a:pPr>
            <a:fld id="{15F7E5B1-1046-417C-B46E-B400D4FC31C6}"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38" name="タイトル 1"/>
          <p:cNvSpPr>
            <a:spLocks noGrp="1"/>
          </p:cNvSpPr>
          <p:nvPr>
            <p:ph type="title"/>
          </p:nvPr>
        </p:nvSpPr>
        <p:spPr/>
        <p:txBody>
          <a:bodyPr/>
          <a:lstStyle/>
          <a:p>
            <a:r>
              <a:rPr lang="ja-JP" altLang="en-US"/>
              <a:t>マスタ タイトルの書式設定</a:t>
            </a:r>
          </a:p>
        </p:txBody>
      </p:sp>
      <p:sp>
        <p:nvSpPr>
          <p:cNvPr id="1339"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0"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4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43" name="Rectangle 6"/>
          <p:cNvSpPr>
            <a:spLocks noGrp="1" noChangeArrowheads="1"/>
          </p:cNvSpPr>
          <p:nvPr>
            <p:ph type="sldNum" sz="quarter" idx="12"/>
          </p:nvPr>
        </p:nvSpPr>
        <p:spPr>
          <a:ln/>
        </p:spPr>
        <p:txBody>
          <a:bodyPr/>
          <a:lstStyle>
            <a:lvl1pPr>
              <a:defRPr/>
            </a:lvl1pPr>
          </a:lstStyle>
          <a:p>
            <a:pPr>
              <a:defRPr/>
            </a:pPr>
            <a:fld id="{3E3EC8C2-D0D1-4E4F-BF86-9B309F76E8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27544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45"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346"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347"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8"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349"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52" name="Rectangle 6"/>
          <p:cNvSpPr>
            <a:spLocks noGrp="1" noChangeArrowheads="1"/>
          </p:cNvSpPr>
          <p:nvPr>
            <p:ph type="sldNum" sz="quarter" idx="12"/>
          </p:nvPr>
        </p:nvSpPr>
        <p:spPr>
          <a:ln/>
        </p:spPr>
        <p:txBody>
          <a:bodyPr/>
          <a:lstStyle>
            <a:lvl1pPr>
              <a:defRPr/>
            </a:lvl1pPr>
          </a:lstStyle>
          <a:p>
            <a:pPr>
              <a:defRPr/>
            </a:pPr>
            <a:fld id="{C27E5A6F-413F-4CAF-BDC1-F97FFF42898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1604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54" name="タイトル 1"/>
          <p:cNvSpPr>
            <a:spLocks noGrp="1"/>
          </p:cNvSpPr>
          <p:nvPr>
            <p:ph type="title"/>
          </p:nvPr>
        </p:nvSpPr>
        <p:spPr/>
        <p:txBody>
          <a:bodyPr/>
          <a:lstStyle/>
          <a:p>
            <a:r>
              <a:rPr lang="ja-JP" altLang="en-US"/>
              <a:t>マスタ タイトルの書式設定</a:t>
            </a:r>
          </a:p>
        </p:txBody>
      </p:sp>
      <p:sp>
        <p:nvSpPr>
          <p:cNvPr id="135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5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57" name="Rectangle 6"/>
          <p:cNvSpPr>
            <a:spLocks noGrp="1" noChangeArrowheads="1"/>
          </p:cNvSpPr>
          <p:nvPr>
            <p:ph type="sldNum" sz="quarter" idx="12"/>
          </p:nvPr>
        </p:nvSpPr>
        <p:spPr>
          <a:ln/>
        </p:spPr>
        <p:txBody>
          <a:bodyPr/>
          <a:lstStyle>
            <a:lvl1pPr>
              <a:defRPr/>
            </a:lvl1pPr>
          </a:lstStyle>
          <a:p>
            <a:pPr>
              <a:defRPr/>
            </a:pPr>
            <a:fld id="{2C0ABB0D-F354-4602-AAE7-1217C38665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9134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35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6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61" name="Rectangle 6"/>
          <p:cNvSpPr>
            <a:spLocks noGrp="1" noChangeArrowheads="1"/>
          </p:cNvSpPr>
          <p:nvPr>
            <p:ph type="sldNum" sz="quarter" idx="12"/>
          </p:nvPr>
        </p:nvSpPr>
        <p:spPr>
          <a:ln/>
        </p:spPr>
        <p:txBody>
          <a:bodyPr/>
          <a:lstStyle>
            <a:lvl1pPr>
              <a:defRPr/>
            </a:lvl1pPr>
          </a:lstStyle>
          <a:p>
            <a:pPr>
              <a:defRPr/>
            </a:pPr>
            <a:fld id="{3AF156DF-6772-4574-B9E5-5034B6E76F6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7633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363"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364"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65"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36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6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68" name="Rectangle 6"/>
          <p:cNvSpPr>
            <a:spLocks noGrp="1" noChangeArrowheads="1"/>
          </p:cNvSpPr>
          <p:nvPr>
            <p:ph type="sldNum" sz="quarter" idx="12"/>
          </p:nvPr>
        </p:nvSpPr>
        <p:spPr>
          <a:ln/>
        </p:spPr>
        <p:txBody>
          <a:bodyPr/>
          <a:lstStyle>
            <a:lvl1pPr>
              <a:defRPr/>
            </a:lvl1pPr>
          </a:lstStyle>
          <a:p>
            <a:pPr>
              <a:defRPr/>
            </a:pPr>
            <a:fld id="{12692268-30DA-45BA-8538-62AB93DC8C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4530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370"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371"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372"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37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7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75" name="Rectangle 6"/>
          <p:cNvSpPr>
            <a:spLocks noGrp="1" noChangeArrowheads="1"/>
          </p:cNvSpPr>
          <p:nvPr>
            <p:ph type="sldNum" sz="quarter" idx="12"/>
          </p:nvPr>
        </p:nvSpPr>
        <p:spPr>
          <a:ln/>
        </p:spPr>
        <p:txBody>
          <a:bodyPr/>
          <a:lstStyle>
            <a:lvl1pPr>
              <a:defRPr/>
            </a:lvl1pPr>
          </a:lstStyle>
          <a:p>
            <a:pPr>
              <a:defRPr/>
            </a:pPr>
            <a:fld id="{FD4BC066-2751-4C34-9ABD-E5022463CB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4026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377" name="タイトル 1"/>
          <p:cNvSpPr>
            <a:spLocks noGrp="1"/>
          </p:cNvSpPr>
          <p:nvPr>
            <p:ph type="title"/>
          </p:nvPr>
        </p:nvSpPr>
        <p:spPr/>
        <p:txBody>
          <a:bodyPr/>
          <a:lstStyle/>
          <a:p>
            <a:r>
              <a:rPr lang="ja-JP" altLang="en-US"/>
              <a:t>マスタ タイトルの書式設定</a:t>
            </a:r>
          </a:p>
        </p:txBody>
      </p:sp>
      <p:sp>
        <p:nvSpPr>
          <p:cNvPr id="1378"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7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8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81" name="Rectangle 6"/>
          <p:cNvSpPr>
            <a:spLocks noGrp="1" noChangeArrowheads="1"/>
          </p:cNvSpPr>
          <p:nvPr>
            <p:ph type="sldNum" sz="quarter" idx="12"/>
          </p:nvPr>
        </p:nvSpPr>
        <p:spPr>
          <a:ln/>
        </p:spPr>
        <p:txBody>
          <a:bodyPr/>
          <a:lstStyle>
            <a:lvl1pPr>
              <a:defRPr/>
            </a:lvl1pPr>
          </a:lstStyle>
          <a:p>
            <a:pPr>
              <a:defRPr/>
            </a:pPr>
            <a:fld id="{A4245373-0B4E-49B9-95DB-369949328E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1257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383" name="縦書きタイトル 1"/>
          <p:cNvSpPr>
            <a:spLocks noGrp="1"/>
          </p:cNvSpPr>
          <p:nvPr>
            <p:ph type="title" orient="vert"/>
          </p:nvPr>
        </p:nvSpPr>
        <p:spPr>
          <a:xfrm>
            <a:off x="6729413" y="188913"/>
            <a:ext cx="2090737" cy="5937250"/>
          </a:xfrm>
        </p:spPr>
        <p:txBody>
          <a:bodyPr vert="eaVert"/>
          <a:lstStyle/>
          <a:p>
            <a:r>
              <a:rPr lang="ja-JP" altLang="en-US"/>
              <a:t>マスタ タイトルの書式設定</a:t>
            </a:r>
          </a:p>
        </p:txBody>
      </p:sp>
      <p:sp>
        <p:nvSpPr>
          <p:cNvPr id="1384" name="縦書きテキスト プレースホルダ 2"/>
          <p:cNvSpPr>
            <a:spLocks noGrp="1"/>
          </p:cNvSpPr>
          <p:nvPr>
            <p:ph type="body" orient="vert" idx="1"/>
          </p:nvPr>
        </p:nvSpPr>
        <p:spPr>
          <a:xfrm>
            <a:off x="457200" y="188913"/>
            <a:ext cx="6119813" cy="59372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8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8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87" name="Rectangle 6"/>
          <p:cNvSpPr>
            <a:spLocks noGrp="1" noChangeArrowheads="1"/>
          </p:cNvSpPr>
          <p:nvPr>
            <p:ph type="sldNum" sz="quarter" idx="12"/>
          </p:nvPr>
        </p:nvSpPr>
        <p:spPr>
          <a:ln/>
        </p:spPr>
        <p:txBody>
          <a:bodyPr/>
          <a:lstStyle>
            <a:lvl1pPr>
              <a:defRPr/>
            </a:lvl1pPr>
          </a:lstStyle>
          <a:p>
            <a:pPr>
              <a:defRPr/>
            </a:pPr>
            <a:fld id="{257E98C0-58D4-4DB6-8D2F-1A63170F1A9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69357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0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140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406"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07"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408" name="Rectangle 6"/>
          <p:cNvSpPr>
            <a:spLocks noGrp="1" noChangeArrowheads="1"/>
          </p:cNvSpPr>
          <p:nvPr>
            <p:ph type="sldNum" sz="quarter" idx="12"/>
          </p:nvPr>
        </p:nvSpPr>
        <p:spPr>
          <a:xfrm>
            <a:off x="6553200" y="6245225"/>
            <a:ext cx="2133600" cy="476250"/>
          </a:xfrm>
        </p:spPr>
        <p:txBody>
          <a:bodyPr lIns="91440" tIns="45720" rIns="91440" bIns="45720"/>
          <a:lstStyle>
            <a:lvl1pPr>
              <a:defRPr/>
            </a:lvl1pPr>
          </a:lstStyle>
          <a:p>
            <a:pPr>
              <a:defRPr/>
            </a:pPr>
            <a:fld id="{628FF13E-7FB9-4C3F-8357-DC04DA8761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1064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10" name="タイトル 1"/>
          <p:cNvSpPr>
            <a:spLocks noGrp="1"/>
          </p:cNvSpPr>
          <p:nvPr>
            <p:ph type="title"/>
          </p:nvPr>
        </p:nvSpPr>
        <p:spPr/>
        <p:txBody>
          <a:bodyPr/>
          <a:lstStyle/>
          <a:p>
            <a:r>
              <a:rPr lang="ja-JP" altLang="en-US"/>
              <a:t>マスタ タイトルの書式設定</a:t>
            </a:r>
          </a:p>
        </p:txBody>
      </p:sp>
      <p:sp>
        <p:nvSpPr>
          <p:cNvPr id="141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1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1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14" name="Rectangle 6"/>
          <p:cNvSpPr>
            <a:spLocks noGrp="1" noChangeArrowheads="1"/>
          </p:cNvSpPr>
          <p:nvPr>
            <p:ph type="sldNum" sz="quarter" idx="12"/>
          </p:nvPr>
        </p:nvSpPr>
        <p:spPr>
          <a:ln/>
        </p:spPr>
        <p:txBody>
          <a:bodyPr/>
          <a:lstStyle>
            <a:lvl1pPr>
              <a:defRPr/>
            </a:lvl1pPr>
          </a:lstStyle>
          <a:p>
            <a:pPr>
              <a:defRPr/>
            </a:pPr>
            <a:fld id="{701EBE4B-3049-442F-B78C-73845B43D8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196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9" name="タイトル 1"/>
          <p:cNvSpPr>
            <a:spLocks noGrp="1"/>
          </p:cNvSpPr>
          <p:nvPr>
            <p:ph type="title"/>
          </p:nvPr>
        </p:nvSpPr>
        <p:spPr/>
        <p:txBody>
          <a:bodyPr/>
          <a:lstStyle/>
          <a:p>
            <a:r>
              <a:rPr lang="ja-JP" altLang="en-US"/>
              <a:t>マスタ タイトルの書式設定</a:t>
            </a:r>
          </a:p>
        </p:txBody>
      </p:sp>
      <p:sp>
        <p:nvSpPr>
          <p:cNvPr id="1060"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4" name="Rectangle 6"/>
          <p:cNvSpPr>
            <a:spLocks noGrp="1" noChangeArrowheads="1"/>
          </p:cNvSpPr>
          <p:nvPr>
            <p:ph type="sldNum" sz="quarter" idx="12"/>
          </p:nvPr>
        </p:nvSpPr>
        <p:spPr>
          <a:ln/>
        </p:spPr>
        <p:txBody>
          <a:bodyPr/>
          <a:lstStyle>
            <a:lvl1pPr>
              <a:defRPr/>
            </a:lvl1pPr>
          </a:lstStyle>
          <a:p>
            <a:pPr>
              <a:defRPr/>
            </a:pPr>
            <a:fld id="{CC877F0A-8595-45BE-920F-D4E740103AC1}"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416"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417"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41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1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20" name="Rectangle 6"/>
          <p:cNvSpPr>
            <a:spLocks noGrp="1" noChangeArrowheads="1"/>
          </p:cNvSpPr>
          <p:nvPr>
            <p:ph type="sldNum" sz="quarter" idx="12"/>
          </p:nvPr>
        </p:nvSpPr>
        <p:spPr>
          <a:ln/>
        </p:spPr>
        <p:txBody>
          <a:bodyPr/>
          <a:lstStyle>
            <a:lvl1pPr>
              <a:defRPr/>
            </a:lvl1pPr>
          </a:lstStyle>
          <a:p>
            <a:pPr>
              <a:defRPr/>
            </a:pPr>
            <a:fld id="{2A4AC474-0EF1-4E4C-8DE5-9C02C338E1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2018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22" name="タイトル 1"/>
          <p:cNvSpPr>
            <a:spLocks noGrp="1"/>
          </p:cNvSpPr>
          <p:nvPr>
            <p:ph type="title"/>
          </p:nvPr>
        </p:nvSpPr>
        <p:spPr/>
        <p:txBody>
          <a:bodyPr/>
          <a:lstStyle/>
          <a:p>
            <a:r>
              <a:rPr lang="ja-JP" altLang="en-US"/>
              <a:t>マスタ タイトルの書式設定</a:t>
            </a:r>
          </a:p>
        </p:txBody>
      </p:sp>
      <p:sp>
        <p:nvSpPr>
          <p:cNvPr id="142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2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27" name="Rectangle 6"/>
          <p:cNvSpPr>
            <a:spLocks noGrp="1" noChangeArrowheads="1"/>
          </p:cNvSpPr>
          <p:nvPr>
            <p:ph type="sldNum" sz="quarter" idx="12"/>
          </p:nvPr>
        </p:nvSpPr>
        <p:spPr>
          <a:ln/>
        </p:spPr>
        <p:txBody>
          <a:bodyPr/>
          <a:lstStyle>
            <a:lvl1pPr>
              <a:defRPr/>
            </a:lvl1pPr>
          </a:lstStyle>
          <a:p>
            <a:pPr>
              <a:defRPr/>
            </a:pPr>
            <a:fld id="{8A50189F-8215-4CB8-BCE9-FAD5FC80CC7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894771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429"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430"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431"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2"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433"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36" name="Rectangle 6"/>
          <p:cNvSpPr>
            <a:spLocks noGrp="1" noChangeArrowheads="1"/>
          </p:cNvSpPr>
          <p:nvPr>
            <p:ph type="sldNum" sz="quarter" idx="12"/>
          </p:nvPr>
        </p:nvSpPr>
        <p:spPr>
          <a:ln/>
        </p:spPr>
        <p:txBody>
          <a:bodyPr/>
          <a:lstStyle>
            <a:lvl1pPr>
              <a:defRPr/>
            </a:lvl1pPr>
          </a:lstStyle>
          <a:p>
            <a:pPr>
              <a:defRPr/>
            </a:pPr>
            <a:fld id="{563E7CE7-327C-4BBC-BCD9-3EE18D40B8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04379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38" name="タイトル 1"/>
          <p:cNvSpPr>
            <a:spLocks noGrp="1"/>
          </p:cNvSpPr>
          <p:nvPr>
            <p:ph type="title"/>
          </p:nvPr>
        </p:nvSpPr>
        <p:spPr/>
        <p:txBody>
          <a:bodyPr/>
          <a:lstStyle/>
          <a:p>
            <a:r>
              <a:rPr lang="ja-JP" altLang="en-US"/>
              <a:t>マスタ タイトルの書式設定</a:t>
            </a:r>
          </a:p>
        </p:txBody>
      </p:sp>
      <p:sp>
        <p:nvSpPr>
          <p:cNvPr id="143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1" name="Rectangle 6"/>
          <p:cNvSpPr>
            <a:spLocks noGrp="1" noChangeArrowheads="1"/>
          </p:cNvSpPr>
          <p:nvPr>
            <p:ph type="sldNum" sz="quarter" idx="12"/>
          </p:nvPr>
        </p:nvSpPr>
        <p:spPr>
          <a:ln/>
        </p:spPr>
        <p:txBody>
          <a:bodyPr/>
          <a:lstStyle>
            <a:lvl1pPr>
              <a:defRPr/>
            </a:lvl1pPr>
          </a:lstStyle>
          <a:p>
            <a:pPr>
              <a:defRPr/>
            </a:pPr>
            <a:fld id="{B299142E-EE2A-400B-BA0F-B938164C0F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74399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4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5" name="Rectangle 6"/>
          <p:cNvSpPr>
            <a:spLocks noGrp="1" noChangeArrowheads="1"/>
          </p:cNvSpPr>
          <p:nvPr>
            <p:ph type="sldNum" sz="quarter" idx="12"/>
          </p:nvPr>
        </p:nvSpPr>
        <p:spPr>
          <a:ln/>
        </p:spPr>
        <p:txBody>
          <a:bodyPr/>
          <a:lstStyle>
            <a:lvl1pPr>
              <a:defRPr/>
            </a:lvl1pPr>
          </a:lstStyle>
          <a:p>
            <a:pPr>
              <a:defRPr/>
            </a:pPr>
            <a:fld id="{905CFB92-4A5F-4F55-BF57-4BF4796C03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2751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447"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448"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9"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4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2" name="Rectangle 6"/>
          <p:cNvSpPr>
            <a:spLocks noGrp="1" noChangeArrowheads="1"/>
          </p:cNvSpPr>
          <p:nvPr>
            <p:ph type="sldNum" sz="quarter" idx="12"/>
          </p:nvPr>
        </p:nvSpPr>
        <p:spPr>
          <a:ln/>
        </p:spPr>
        <p:txBody>
          <a:bodyPr/>
          <a:lstStyle>
            <a:lvl1pPr>
              <a:defRPr/>
            </a:lvl1pPr>
          </a:lstStyle>
          <a:p>
            <a:pPr>
              <a:defRPr/>
            </a:pPr>
            <a:fld id="{25858F65-FF1D-47A0-8738-96FF6B0E8D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9490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454"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455"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456"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45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9" name="Rectangle 6"/>
          <p:cNvSpPr>
            <a:spLocks noGrp="1" noChangeArrowheads="1"/>
          </p:cNvSpPr>
          <p:nvPr>
            <p:ph type="sldNum" sz="quarter" idx="12"/>
          </p:nvPr>
        </p:nvSpPr>
        <p:spPr>
          <a:ln/>
        </p:spPr>
        <p:txBody>
          <a:bodyPr/>
          <a:lstStyle>
            <a:lvl1pPr>
              <a:defRPr/>
            </a:lvl1pPr>
          </a:lstStyle>
          <a:p>
            <a:pPr>
              <a:defRPr/>
            </a:pPr>
            <a:fld id="{B7B27081-A435-4BD4-9741-DE2D7AD238A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7646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461" name="タイトル 1"/>
          <p:cNvSpPr>
            <a:spLocks noGrp="1"/>
          </p:cNvSpPr>
          <p:nvPr>
            <p:ph type="title"/>
          </p:nvPr>
        </p:nvSpPr>
        <p:spPr/>
        <p:txBody>
          <a:bodyPr/>
          <a:lstStyle/>
          <a:p>
            <a:r>
              <a:rPr lang="ja-JP" altLang="en-US"/>
              <a:t>マスタ タイトルの書式設定</a:t>
            </a:r>
          </a:p>
        </p:txBody>
      </p:sp>
      <p:sp>
        <p:nvSpPr>
          <p:cNvPr id="146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6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6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65" name="Rectangle 6"/>
          <p:cNvSpPr>
            <a:spLocks noGrp="1" noChangeArrowheads="1"/>
          </p:cNvSpPr>
          <p:nvPr>
            <p:ph type="sldNum" sz="quarter" idx="12"/>
          </p:nvPr>
        </p:nvSpPr>
        <p:spPr>
          <a:ln/>
        </p:spPr>
        <p:txBody>
          <a:bodyPr/>
          <a:lstStyle>
            <a:lvl1pPr>
              <a:defRPr/>
            </a:lvl1pPr>
          </a:lstStyle>
          <a:p>
            <a:pPr>
              <a:defRPr/>
            </a:pPr>
            <a:fld id="{7B7D0AE1-6FDA-4F7D-A3BE-CBA9642901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556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467" name="縦書きタイトル 1"/>
          <p:cNvSpPr>
            <a:spLocks noGrp="1"/>
          </p:cNvSpPr>
          <p:nvPr>
            <p:ph type="title" orient="vert"/>
          </p:nvPr>
        </p:nvSpPr>
        <p:spPr>
          <a:xfrm>
            <a:off x="6729413" y="188913"/>
            <a:ext cx="2090737" cy="5937250"/>
          </a:xfrm>
        </p:spPr>
        <p:txBody>
          <a:bodyPr vert="eaVert"/>
          <a:lstStyle/>
          <a:p>
            <a:r>
              <a:rPr lang="ja-JP" altLang="en-US"/>
              <a:t>マスタ タイトルの書式設定</a:t>
            </a:r>
          </a:p>
        </p:txBody>
      </p:sp>
      <p:sp>
        <p:nvSpPr>
          <p:cNvPr id="1468" name="縦書きテキスト プレースホルダ 2"/>
          <p:cNvSpPr>
            <a:spLocks noGrp="1"/>
          </p:cNvSpPr>
          <p:nvPr>
            <p:ph type="body" orient="vert" idx="1"/>
          </p:nvPr>
        </p:nvSpPr>
        <p:spPr>
          <a:xfrm>
            <a:off x="457200" y="188913"/>
            <a:ext cx="6119813" cy="59372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6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1" name="Rectangle 6"/>
          <p:cNvSpPr>
            <a:spLocks noGrp="1" noChangeArrowheads="1"/>
          </p:cNvSpPr>
          <p:nvPr>
            <p:ph type="sldNum" sz="quarter" idx="12"/>
          </p:nvPr>
        </p:nvSpPr>
        <p:spPr>
          <a:ln/>
        </p:spPr>
        <p:txBody>
          <a:bodyPr/>
          <a:lstStyle>
            <a:lvl1pPr>
              <a:defRPr/>
            </a:lvl1pPr>
          </a:lstStyle>
          <a:p>
            <a:pPr>
              <a:defRPr/>
            </a:pPr>
            <a:fld id="{DB910029-5A85-40FF-906E-735743972F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6459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473"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1474"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5"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6"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9" name="Rectangle 6"/>
          <p:cNvSpPr>
            <a:spLocks noGrp="1" noChangeArrowheads="1"/>
          </p:cNvSpPr>
          <p:nvPr>
            <p:ph type="sldNum" sz="quarter" idx="12"/>
          </p:nvPr>
        </p:nvSpPr>
        <p:spPr>
          <a:ln/>
        </p:spPr>
        <p:txBody>
          <a:bodyPr/>
          <a:lstStyle>
            <a:lvl1pPr>
              <a:defRPr/>
            </a:lvl1pPr>
          </a:lstStyle>
          <a:p>
            <a:pPr>
              <a:defRPr/>
            </a:pPr>
            <a:fld id="{9844A056-9744-45D1-BEE1-4B082B7852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385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6"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067"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8"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9"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0"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3" name="Rectangle 6"/>
          <p:cNvSpPr>
            <a:spLocks noGrp="1" noChangeArrowheads="1"/>
          </p:cNvSpPr>
          <p:nvPr>
            <p:ph type="sldNum" sz="quarter" idx="12"/>
          </p:nvPr>
        </p:nvSpPr>
        <p:spPr>
          <a:ln/>
        </p:spPr>
        <p:txBody>
          <a:bodyPr/>
          <a:lstStyle>
            <a:lvl1pPr>
              <a:defRPr/>
            </a:lvl1pPr>
          </a:lstStyle>
          <a:p>
            <a:pPr>
              <a:defRPr/>
            </a:pPr>
            <a:fld id="{700C43DF-D398-4438-9D84-72C1CFB11033}"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lang="ja-JP" altLang="en-US"/>
              <a:t>マスタ タイトルの書式設定</a:t>
            </a:r>
          </a:p>
        </p:txBody>
      </p:sp>
      <p:sp>
        <p:nvSpPr>
          <p:cNvPr id="107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8" name="Rectangle 6"/>
          <p:cNvSpPr>
            <a:spLocks noGrp="1" noChangeArrowheads="1"/>
          </p:cNvSpPr>
          <p:nvPr>
            <p:ph type="sldNum" sz="quarter" idx="12"/>
          </p:nvPr>
        </p:nvSpPr>
        <p:spPr>
          <a:ln/>
        </p:spPr>
        <p:txBody>
          <a:bodyPr/>
          <a:lstStyle>
            <a:lvl1pPr>
              <a:defRPr/>
            </a:lvl1pPr>
          </a:lstStyle>
          <a:p>
            <a:pPr>
              <a:defRPr/>
            </a:pPr>
            <a:fld id="{1A6EAB05-5071-4AF5-900D-91A29B0FFC22}"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2" name="Rectangle 6"/>
          <p:cNvSpPr>
            <a:spLocks noGrp="1" noChangeArrowheads="1"/>
          </p:cNvSpPr>
          <p:nvPr>
            <p:ph type="sldNum" sz="quarter" idx="12"/>
          </p:nvPr>
        </p:nvSpPr>
        <p:spPr>
          <a:ln/>
        </p:spPr>
        <p:txBody>
          <a:bodyPr/>
          <a:lstStyle>
            <a:lvl1pPr>
              <a:defRPr/>
            </a:lvl1pPr>
          </a:lstStyle>
          <a:p>
            <a:pPr>
              <a:defRPr/>
            </a:pPr>
            <a:fld id="{213FCDB3-8F86-4B9F-9314-1365B74A9193}"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4"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085"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6"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9" name="Rectangle 6"/>
          <p:cNvSpPr>
            <a:spLocks noGrp="1" noChangeArrowheads="1"/>
          </p:cNvSpPr>
          <p:nvPr>
            <p:ph type="sldNum" sz="quarter" idx="12"/>
          </p:nvPr>
        </p:nvSpPr>
        <p:spPr>
          <a:ln/>
        </p:spPr>
        <p:txBody>
          <a:bodyPr/>
          <a:lstStyle>
            <a:lvl1pPr>
              <a:defRPr/>
            </a:lvl1pPr>
          </a:lstStyle>
          <a:p>
            <a:pPr>
              <a:defRPr/>
            </a:pPr>
            <a:fld id="{0CBEE9A2-DE81-449E-80EE-AAB2C22BCBED}"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1"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092"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3"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6"/>
          <p:cNvSpPr>
            <a:spLocks noGrp="1" noChangeArrowheads="1"/>
          </p:cNvSpPr>
          <p:nvPr>
            <p:ph type="sldNum" sz="quarter" idx="12"/>
          </p:nvPr>
        </p:nvSpPr>
        <p:spPr>
          <a:ln/>
        </p:spPr>
        <p:txBody>
          <a:bodyPr/>
          <a:lstStyle>
            <a:lvl1pPr>
              <a:defRPr/>
            </a:lvl1pPr>
          </a:lstStyle>
          <a:p>
            <a:pPr>
              <a:defRPr/>
            </a:pPr>
            <a:fld id="{7F5CAB16-3F79-4C33-8BA5-8E3B012BBAF0}"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4.w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4.w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p>
        </p:txBody>
      </p:sp>
      <p:sp>
        <p:nvSpPr>
          <p:cNvPr id="102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p>
        </p:txBody>
      </p:sp>
      <p:sp>
        <p:nvSpPr>
          <p:cNvPr id="102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99ABE3BC-5A42-4B9F-A49F-0064CAD263B0}" type="slidenum">
              <a:rPr lang="en-US" altLang="ja-JP"/>
              <a:pPr>
                <a:defRPr/>
              </a:pPr>
              <a:t>‹#›</a:t>
            </a:fld>
            <a:endParaRPr lang="en-US" altLang="ja-JP"/>
          </a:p>
        </p:txBody>
      </p:sp>
      <p:grpSp>
        <p:nvGrpSpPr>
          <p:cNvPr id="1029" name="Group 18"/>
          <p:cNvGrpSpPr/>
          <p:nvPr userDrawn="1"/>
        </p:nvGrpSpPr>
        <p:grpSpPr>
          <a:xfrm>
            <a:off x="0" y="0"/>
            <a:ext cx="9144000" cy="546100"/>
            <a:chOff x="0" y="0"/>
            <a:chExt cx="5760" cy="344"/>
          </a:xfrm>
        </p:grpSpPr>
        <p:pic>
          <p:nvPicPr>
            <p:cNvPr id="103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84865" r:id="rId1"/>
    <p:sldLayoutId id="2147484866"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68"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15" name="タイトル プレースホルダ 1"/>
          <p:cNvSpPr>
            <a:spLocks noGrp="1"/>
          </p:cNvSpPr>
          <p:nvPr>
            <p:ph type="title"/>
          </p:nvPr>
        </p:nvSpPr>
        <p:spPr>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16" name="テキスト プレースホルダ 2"/>
          <p:cNvSpPr>
            <a:spLocks noGrp="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7"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1118"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1119"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50" charset="-128"/>
              </a:defRPr>
            </a:lvl1pPr>
          </a:lstStyle>
          <a:p>
            <a:pPr>
              <a:defRPr/>
            </a:pPr>
            <a:fld id="{AD7C2773-5B27-4E4F-85F6-EBB60521090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5" name="Rectangle 3"/>
          <p:cNvSpPr>
            <a:spLocks noGrp="1" noChangeArrowheads="1"/>
          </p:cNvSpPr>
          <p:nvPr>
            <p:ph type="body" idx="1"/>
          </p:nvPr>
        </p:nvSpPr>
        <p:spPr>
          <a:xfrm>
            <a:off x="457200" y="1600205"/>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93">
                <a:latin typeface="Arial" pitchFamily="34" charset="0"/>
              </a:defRPr>
            </a:lvl1pPr>
          </a:lstStyle>
          <a:p>
            <a:pPr>
              <a:defRPr/>
            </a:pPr>
            <a:endParaRPr lang="en-US" altLang="ja-JP">
              <a:solidFill>
                <a:srgbClr val="000000"/>
              </a:solidFill>
            </a:endParaRPr>
          </a:p>
        </p:txBody>
      </p:sp>
      <p:sp>
        <p:nvSpPr>
          <p:cNvPr id="119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93">
                <a:latin typeface="Arial" pitchFamily="34" charset="0"/>
              </a:defRPr>
            </a:lvl1pPr>
          </a:lstStyle>
          <a:p>
            <a:pPr>
              <a:defRPr/>
            </a:pPr>
            <a:endParaRPr lang="en-US" altLang="ja-JP">
              <a:solidFill>
                <a:srgbClr val="000000"/>
              </a:solidFill>
            </a:endParaRPr>
          </a:p>
        </p:txBody>
      </p:sp>
      <p:sp>
        <p:nvSpPr>
          <p:cNvPr id="119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93"/>
            </a:lvl1pPr>
          </a:lstStyle>
          <a:p>
            <a:pPr>
              <a:defRPr/>
            </a:pPr>
            <a:fld id="{DF58967C-1BD6-4390-BC5D-ACF5AC292D48}" type="slidenum">
              <a:rPr lang="en-US" altLang="ja-JP">
                <a:solidFill>
                  <a:srgbClr val="000000"/>
                </a:solidFill>
              </a:rPr>
              <a:pPr>
                <a:defRPr/>
              </a:pPr>
              <a:t>‹#›</a:t>
            </a:fld>
            <a:endParaRPr lang="en-US" altLang="ja-JP">
              <a:solidFill>
                <a:srgbClr val="000000"/>
              </a:solidFill>
            </a:endParaRPr>
          </a:p>
        </p:txBody>
      </p:sp>
      <p:grpSp>
        <p:nvGrpSpPr>
          <p:cNvPr id="1199" name="Group 18"/>
          <p:cNvGrpSpPr/>
          <p:nvPr userDrawn="1"/>
        </p:nvGrpSpPr>
        <p:grpSpPr>
          <a:xfrm>
            <a:off x="0" y="0"/>
            <a:ext cx="9144000" cy="546100"/>
            <a:chOff x="0" y="0"/>
            <a:chExt cx="5760" cy="344"/>
          </a:xfrm>
        </p:grpSpPr>
        <p:pic>
          <p:nvPicPr>
            <p:cNvPr id="1200" name="Picture 9" descr="mlit_top"/>
            <p:cNvPicPr>
              <a:picLocks noChangeAspect="1" noChangeArrowheads="1"/>
            </p:cNvPicPr>
            <p:nvPr userDrawn="1"/>
          </p:nvPicPr>
          <p:blipFill>
            <a:blip r:embed="rId4"/>
            <a:srcRect t="26801" b="65286"/>
            <a:stretch>
              <a:fillRect/>
            </a:stretch>
          </p:blipFill>
          <p:spPr>
            <a:xfrm>
              <a:off x="0" y="300"/>
              <a:ext cx="5760" cy="44"/>
            </a:xfrm>
            <a:prstGeom prst="rect">
              <a:avLst/>
            </a:prstGeom>
            <a:noFill/>
            <a:ln>
              <a:noFill/>
            </a:ln>
          </p:spPr>
        </p:pic>
        <p:grpSp>
          <p:nvGrpSpPr>
            <p:cNvPr id="1201" name="Group 17"/>
            <p:cNvGrpSpPr/>
            <p:nvPr userDrawn="1"/>
          </p:nvGrpSpPr>
          <p:grpSpPr>
            <a:xfrm>
              <a:off x="0" y="0"/>
              <a:ext cx="5760" cy="318"/>
              <a:chOff x="0" y="0"/>
              <a:chExt cx="5760" cy="318"/>
            </a:xfrm>
          </p:grpSpPr>
          <p:pic>
            <p:nvPicPr>
              <p:cNvPr id="1202" name="Picture 11" descr="mlit_top"/>
              <p:cNvPicPr>
                <a:picLocks noChangeAspect="1" noChangeArrowheads="1"/>
              </p:cNvPicPr>
              <p:nvPr userDrawn="1"/>
            </p:nvPicPr>
            <p:blipFill>
              <a:blip r:embed="rId5"/>
              <a:srcRect r="66945" b="42805"/>
              <a:stretch>
                <a:fillRect/>
              </a:stretch>
            </p:blipFill>
            <p:spPr>
              <a:xfrm>
                <a:off x="3856" y="0"/>
                <a:ext cx="1904" cy="318"/>
              </a:xfrm>
              <a:prstGeom prst="rect">
                <a:avLst/>
              </a:prstGeom>
              <a:noFill/>
              <a:ln>
                <a:noFill/>
              </a:ln>
            </p:spPr>
          </p:pic>
          <p:pic>
            <p:nvPicPr>
              <p:cNvPr id="1203" name="Picture 16" descr="mlit_top"/>
              <p:cNvPicPr>
                <a:picLocks noChangeAspect="1" noChangeArrowheads="1"/>
              </p:cNvPicPr>
              <p:nvPr userDrawn="1"/>
            </p:nvPicPr>
            <p:blipFill>
              <a:blip r:embed="rId6"/>
              <a:srcRect l="50000" b="42805"/>
              <a:stretch>
                <a:fillRect/>
              </a:stretch>
            </p:blipFill>
            <p:spPr>
              <a:xfrm>
                <a:off x="1043" y="0"/>
                <a:ext cx="2880" cy="318"/>
              </a:xfrm>
              <a:prstGeom prst="rect">
                <a:avLst/>
              </a:prstGeom>
              <a:noFill/>
              <a:ln>
                <a:noFill/>
              </a:ln>
            </p:spPr>
          </p:pic>
          <p:pic>
            <p:nvPicPr>
              <p:cNvPr id="1204" name="Picture 10" descr="mlit_top"/>
              <p:cNvPicPr>
                <a:picLocks noChangeAspect="1" noChangeArrowheads="1"/>
              </p:cNvPicPr>
              <p:nvPr userDrawn="1"/>
            </p:nvPicPr>
            <p:blipFill>
              <a:blip r:embed="rId6"/>
              <a:srcRect l="68906" b="42805"/>
              <a:stretch>
                <a:fillRect/>
              </a:stretch>
            </p:blipFill>
            <p:spPr>
              <a:xfrm>
                <a:off x="0" y="0"/>
                <a:ext cx="1791" cy="318"/>
              </a:xfrm>
              <a:prstGeom prst="rect">
                <a:avLst/>
              </a:prstGeom>
              <a:noFill/>
              <a:ln>
                <a:noFill/>
              </a:ln>
            </p:spPr>
          </p:pic>
        </p:grpSp>
      </p:grpSp>
      <p:sp>
        <p:nvSpPr>
          <p:cNvPr id="1205" name="Rectangle 2"/>
          <p:cNvSpPr>
            <a:spLocks noGrp="1" noChangeArrowheads="1"/>
          </p:cNvSpPr>
          <p:nvPr>
            <p:ph type="title"/>
          </p:nvPr>
        </p:nvSpPr>
        <p:spPr>
          <a:xfrm>
            <a:off x="1" y="0"/>
            <a:ext cx="7020658"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06" name="Picture 14"/>
          <p:cNvPicPr>
            <a:picLocks noChangeAspect="1" noChangeArrowheads="1"/>
          </p:cNvPicPr>
          <p:nvPr userDrawn="1"/>
        </p:nvPicPr>
        <p:blipFill>
          <a:blip r:embed="rId7"/>
          <a:srcRect t="3670"/>
          <a:stretch>
            <a:fillRect/>
          </a:stretch>
        </p:blipFill>
        <p:spPr>
          <a:xfrm>
            <a:off x="7593626" y="3"/>
            <a:ext cx="1550377" cy="333375"/>
          </a:xfrm>
          <a:prstGeom prst="rect">
            <a:avLst/>
          </a:prstGeom>
          <a:noFill/>
          <a:ln>
            <a:noFill/>
          </a:ln>
        </p:spPr>
      </p:pic>
    </p:spTree>
    <p:extLst>
      <p:ext uri="{BB962C8B-B14F-4D97-AF65-F5344CB8AC3E}">
        <p14:creationId xmlns:p14="http://schemas.microsoft.com/office/powerpoint/2010/main" val="3391789597"/>
      </p:ext>
    </p:extLst>
  </p:cSld>
  <p:clrMap bg1="lt1" tx1="dk1" bg2="lt2" tx2="dk2" accent1="accent1" accent2="accent2" accent3="accent3" accent4="accent4" accent5="accent5" accent6="accent6" hlink="hlink" folHlink="folHlink"/>
  <p:sldLayoutIdLst>
    <p:sldLayoutId id="2147485783" r:id="rId1"/>
    <p:sldLayoutId id="2147485785" r:id="rId2"/>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3" name="Rectangle 2"/>
          <p:cNvSpPr>
            <a:spLocks noGrp="1" noChangeArrowheads="1"/>
          </p:cNvSpPr>
          <p:nvPr>
            <p:ph type="title"/>
          </p:nvPr>
        </p:nvSpPr>
        <p:spPr>
          <a:xfrm>
            <a:off x="877888" y="188913"/>
            <a:ext cx="7150100" cy="863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14"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15" name="Rectangle 4"/>
          <p:cNvSpPr>
            <a:spLocks noGrp="1" noChangeArrowheads="1"/>
          </p:cNvSpPr>
          <p:nvPr>
            <p:ph type="dt" sz="half" idx="2"/>
          </p:nvPr>
        </p:nvSpPr>
        <p:spPr>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316" name="Rectangle 5"/>
          <p:cNvSpPr>
            <a:spLocks noGrp="1" noChangeArrowheads="1"/>
          </p:cNvSpPr>
          <p:nvPr>
            <p:ph type="ftr" sz="quarter" idx="3"/>
          </p:nvPr>
        </p:nvSpPr>
        <p:spPr>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317" name="Rectangle 6"/>
          <p:cNvSpPr>
            <a:spLocks noGrp="1" noChangeArrowheads="1"/>
          </p:cNvSpPr>
          <p:nvPr>
            <p:ph type="sldNum" sz="quarter" idx="4"/>
          </p:nvPr>
        </p:nvSpPr>
        <p:spPr>
          <a:xfrm>
            <a:off x="7046913" y="6554788"/>
            <a:ext cx="2133600" cy="474662"/>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algn="r" eaLnBrk="1" hangingPunct="1">
              <a:defRPr sz="1400"/>
            </a:lvl1pPr>
          </a:lstStyle>
          <a:p>
            <a:pPr>
              <a:defRPr/>
            </a:pPr>
            <a:fld id="{5B49F94E-EBDE-4237-8237-891FD4DEE4B0}" type="slidenum">
              <a:rPr lang="en-US" altLang="ja-JP">
                <a:solidFill>
                  <a:srgbClr val="000000"/>
                </a:solidFill>
              </a:rPr>
              <a:pPr>
                <a:defRPr/>
              </a:pPr>
              <a:t>‹#›</a:t>
            </a:fld>
            <a:endParaRPr lang="en-US" altLang="ja-JP">
              <a:solidFill>
                <a:srgbClr val="000000"/>
              </a:solidFill>
            </a:endParaRPr>
          </a:p>
        </p:txBody>
      </p:sp>
      <p:pic>
        <p:nvPicPr>
          <p:cNvPr id="1318" name="Picture 14"/>
          <p:cNvPicPr>
            <a:picLocks noChangeAspect="1" noChangeArrowheads="1"/>
          </p:cNvPicPr>
          <p:nvPr userDrawn="1"/>
        </p:nvPicPr>
        <p:blipFill>
          <a:blip r:embed="rId13"/>
          <a:srcRect t="3670"/>
          <a:stretch>
            <a:fillRect/>
          </a:stretch>
        </p:blipFill>
        <p:spPr>
          <a:xfrm>
            <a:off x="141288" y="115888"/>
            <a:ext cx="1550987" cy="333375"/>
          </a:xfrm>
          <a:prstGeom prst="rect">
            <a:avLst/>
          </a:prstGeom>
          <a:noFill/>
          <a:ln>
            <a:noFill/>
          </a:ln>
        </p:spPr>
      </p:pic>
    </p:spTree>
    <p:extLst>
      <p:ext uri="{BB962C8B-B14F-4D97-AF65-F5344CB8AC3E}">
        <p14:creationId xmlns:p14="http://schemas.microsoft.com/office/powerpoint/2010/main" val="29078109"/>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Lst>
  <p:hf hdr="0" ftr="0" dt="0"/>
  <p:txStyles>
    <p:title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7" name="Rectangle 2"/>
          <p:cNvSpPr>
            <a:spLocks noGrp="1" noChangeArrowheads="1"/>
          </p:cNvSpPr>
          <p:nvPr>
            <p:ph type="title"/>
          </p:nvPr>
        </p:nvSpPr>
        <p:spPr>
          <a:xfrm>
            <a:off x="877888" y="188913"/>
            <a:ext cx="7150100" cy="863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98"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99" name="Rectangle 4"/>
          <p:cNvSpPr>
            <a:spLocks noGrp="1" noChangeArrowheads="1"/>
          </p:cNvSpPr>
          <p:nvPr>
            <p:ph type="dt" sz="half" idx="2"/>
          </p:nvPr>
        </p:nvSpPr>
        <p:spPr>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400" name="Rectangle 5"/>
          <p:cNvSpPr>
            <a:spLocks noGrp="1" noChangeArrowheads="1"/>
          </p:cNvSpPr>
          <p:nvPr>
            <p:ph type="ftr" sz="quarter" idx="3"/>
          </p:nvPr>
        </p:nvSpPr>
        <p:spPr>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401" name="Rectangle 6"/>
          <p:cNvSpPr>
            <a:spLocks noGrp="1" noChangeArrowheads="1"/>
          </p:cNvSpPr>
          <p:nvPr>
            <p:ph type="sldNum" sz="quarter" idx="4"/>
          </p:nvPr>
        </p:nvSpPr>
        <p:spPr>
          <a:xfrm>
            <a:off x="7046913" y="6554788"/>
            <a:ext cx="2133600" cy="474662"/>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algn="r" eaLnBrk="1" hangingPunct="1">
              <a:defRPr sz="1400"/>
            </a:lvl1pPr>
          </a:lstStyle>
          <a:p>
            <a:pPr>
              <a:defRPr/>
            </a:pPr>
            <a:fld id="{5692E0D9-5660-4205-8CFE-0A72BA303558}" type="slidenum">
              <a:rPr lang="en-US" altLang="ja-JP">
                <a:solidFill>
                  <a:srgbClr val="000000"/>
                </a:solidFill>
              </a:rPr>
              <a:pPr>
                <a:defRPr/>
              </a:pPr>
              <a:t>‹#›</a:t>
            </a:fld>
            <a:endParaRPr lang="en-US" altLang="ja-JP">
              <a:solidFill>
                <a:srgbClr val="000000"/>
              </a:solidFill>
            </a:endParaRPr>
          </a:p>
        </p:txBody>
      </p:sp>
      <p:pic>
        <p:nvPicPr>
          <p:cNvPr id="1402" name="Picture 14"/>
          <p:cNvPicPr>
            <a:picLocks noChangeAspect="1" noChangeArrowheads="1"/>
          </p:cNvPicPr>
          <p:nvPr userDrawn="1"/>
        </p:nvPicPr>
        <p:blipFill>
          <a:blip r:embed="rId14"/>
          <a:srcRect t="3670"/>
          <a:stretch>
            <a:fillRect/>
          </a:stretch>
        </p:blipFill>
        <p:spPr>
          <a:xfrm>
            <a:off x="141288" y="115888"/>
            <a:ext cx="1550987" cy="333375"/>
          </a:xfrm>
          <a:prstGeom prst="rect">
            <a:avLst/>
          </a:prstGeom>
          <a:noFill/>
          <a:ln>
            <a:noFill/>
          </a:ln>
        </p:spPr>
      </p:pic>
    </p:spTree>
    <p:extLst>
      <p:ext uri="{BB962C8B-B14F-4D97-AF65-F5344CB8AC3E}">
        <p14:creationId xmlns:p14="http://schemas.microsoft.com/office/powerpoint/2010/main" val="439916555"/>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 id="2147485767" r:id="rId12"/>
  </p:sldLayoutIdLst>
  <p:hf hdr="0" ftr="0" dt="0"/>
  <p:txStyles>
    <p:title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6.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6.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6.xml"/><Relationship Id="rId5" Type="http://schemas.microsoft.com/office/2007/relationships/hdphoto" Target="../media/hdphoto3.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6.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jpe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32.tmp"/><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6.xml"/><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タイトル 1"/>
          <p:cNvSpPr>
            <a:spLocks noGrp="1"/>
          </p:cNvSpPr>
          <p:nvPr>
            <p:ph type="ctrTitle"/>
          </p:nvPr>
        </p:nvSpPr>
        <p:spPr>
          <a:xfrm>
            <a:off x="1763688" y="1839367"/>
            <a:ext cx="6625158" cy="2046833"/>
          </a:xfrm>
        </p:spPr>
        <p:txBody>
          <a:bodyPr/>
          <a:lstStyle/>
          <a:p>
            <a:r>
              <a:rPr lang="ja-JP" altLang="en-US" sz="3600" b="1" dirty="0">
                <a:latin typeface="Meiryo UI" panose="020B0604030504040204" pitchFamily="50" charset="-128"/>
                <a:ea typeface="Meiryo UI" panose="020B0604030504040204" pitchFamily="50" charset="-128"/>
              </a:rPr>
              <a:t>屋外広告物行政</a:t>
            </a:r>
            <a:endParaRPr kumimoji="1" lang="ja-JP" altLang="en-US" sz="3600" b="1" dirty="0">
              <a:latin typeface="Meiryo UI" panose="020B0604030504040204" pitchFamily="50" charset="-128"/>
              <a:ea typeface="Meiryo UI" panose="020B0604030504040204" pitchFamily="50" charset="-128"/>
            </a:endParaRPr>
          </a:p>
        </p:txBody>
      </p:sp>
      <p:sp>
        <p:nvSpPr>
          <p:cNvPr id="1489" name="サブタイトル 2"/>
          <p:cNvSpPr>
            <a:spLocks noGrp="1"/>
          </p:cNvSpPr>
          <p:nvPr>
            <p:ph type="subTitle" idx="1"/>
          </p:nvPr>
        </p:nvSpPr>
        <p:spPr>
          <a:xfrm>
            <a:off x="1371600" y="3886200"/>
            <a:ext cx="7017246" cy="1054968"/>
          </a:xfrm>
        </p:spPr>
        <p:txBody>
          <a:bodyPr/>
          <a:lstStyle/>
          <a:p>
            <a:r>
              <a:rPr lang="ja-JP" altLang="en-US" sz="2400" dirty="0">
                <a:latin typeface="Meiryo UI" panose="020B0604030504040204" pitchFamily="50" charset="-128"/>
                <a:ea typeface="Meiryo UI" panose="020B0604030504040204" pitchFamily="50" charset="-128"/>
              </a:rPr>
              <a:t>国土交通省　都市局</a:t>
            </a:r>
            <a:r>
              <a:rPr kumimoji="1" lang="ja-JP" altLang="en-US" sz="2400" dirty="0">
                <a:latin typeface="Meiryo UI" panose="020B0604030504040204" pitchFamily="50" charset="-128"/>
                <a:ea typeface="Meiryo UI" panose="020B0604030504040204" pitchFamily="50" charset="-128"/>
              </a:rPr>
              <a:t>公園緑地・景観課</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令和６年４月更新</a:t>
            </a:r>
          </a:p>
        </p:txBody>
      </p:sp>
    </p:spTree>
    <p:extLst>
      <p:ext uri="{BB962C8B-B14F-4D97-AF65-F5344CB8AC3E}">
        <p14:creationId xmlns:p14="http://schemas.microsoft.com/office/powerpoint/2010/main" val="2813949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9</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屋外広告物の制限</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07504" y="836712"/>
            <a:ext cx="8964488" cy="5760640"/>
          </a:xfrm>
          <a:prstGeom prst="rect">
            <a:avLst/>
          </a:prstGeom>
          <a:noFill/>
          <a:ln>
            <a:noFill/>
          </a:ln>
        </p:spPr>
        <p:txBody>
          <a:bodyPr vert="horz" wrap="square" lIns="91440" tIns="45720" rIns="91440" bIns="45720" numCol="1" anchor="t" anchorCtr="0" compatLnSpc="1">
            <a:prstTxWarp prst="textNoShape">
              <a:avLst/>
            </a:prstTxWarp>
            <a:norm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marL="0" indent="288000"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都道府県、指定都市、中核市、景観行政団体である市町村等は、条例で定めるところにより、以下の規制を行うことができる。</a:t>
            </a:r>
          </a:p>
          <a:p>
            <a:pPr algn="just">
              <a:spcBef>
                <a:spcPct val="0"/>
              </a:spcBef>
              <a:buFontTx/>
              <a:buNone/>
            </a:pPr>
            <a:endParaRPr lang="ja-JP" altLang="en-US" sz="24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u="sng" dirty="0">
                <a:solidFill>
                  <a:srgbClr val="000066"/>
                </a:solidFill>
                <a:latin typeface="Meiryo UI" panose="020B0604030504040204" pitchFamily="50" charset="-128"/>
                <a:ea typeface="Meiryo UI" panose="020B0604030504040204" pitchFamily="50" charset="-128"/>
              </a:rPr>
              <a:t>⑴ 広告物の表示等の禁止</a:t>
            </a:r>
            <a:r>
              <a:rPr lang="ja-JP" altLang="en-US" sz="1600" dirty="0">
                <a:solidFill>
                  <a:srgbClr val="000066"/>
                </a:solidFill>
                <a:latin typeface="Meiryo UI" panose="020B0604030504040204" pitchFamily="50" charset="-128"/>
                <a:ea typeface="Meiryo UI" panose="020B0604030504040204" pitchFamily="50" charset="-128"/>
              </a:rPr>
              <a:t>（屋外広告物法第３条）</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2400" dirty="0">
                <a:solidFill>
                  <a:srgbClr val="000066"/>
                </a:solidFill>
                <a:latin typeface="Meiryo UI" panose="020B0604030504040204" pitchFamily="50" charset="-128"/>
                <a:ea typeface="Meiryo UI" panose="020B0604030504040204" pitchFamily="50" charset="-128"/>
              </a:rPr>
              <a:t>　　① 良好な景観又は風致の維持を目的とする場合</a:t>
            </a: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 一定の地域・場所や物件についてのみ、禁止することが可能</a:t>
            </a:r>
          </a:p>
          <a:p>
            <a:pPr algn="just">
              <a:spcBef>
                <a:spcPts val="600"/>
              </a:spcBef>
              <a:buFontTx/>
              <a:buNone/>
            </a:pPr>
            <a:r>
              <a:rPr lang="ja-JP" altLang="en-US" sz="2400" dirty="0">
                <a:solidFill>
                  <a:srgbClr val="000066"/>
                </a:solidFill>
                <a:latin typeface="Meiryo UI" panose="020B0604030504040204" pitchFamily="50" charset="-128"/>
                <a:ea typeface="Meiryo UI" panose="020B0604030504040204" pitchFamily="50" charset="-128"/>
              </a:rPr>
              <a:t>　　② 公衆に対する危害を防止することを目的とする場合</a:t>
            </a: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 地域、物件を限定せず、広告物の表示等を禁止することが可能</a:t>
            </a:r>
          </a:p>
          <a:p>
            <a:pPr algn="just">
              <a:spcBef>
                <a:spcPct val="0"/>
              </a:spcBef>
              <a:buFontTx/>
              <a:buNone/>
            </a:pPr>
            <a:endParaRPr lang="ja-JP" altLang="en-US" sz="24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u="sng" dirty="0">
                <a:solidFill>
                  <a:srgbClr val="000066"/>
                </a:solidFill>
                <a:latin typeface="Meiryo UI" panose="020B0604030504040204" pitchFamily="50" charset="-128"/>
                <a:ea typeface="Meiryo UI" panose="020B0604030504040204" pitchFamily="50" charset="-128"/>
              </a:rPr>
              <a:t>⑵ 広告物の表示等について、許可制を設ける等の必要な制限</a:t>
            </a:r>
            <a:endParaRPr lang="en-US" altLang="ja-JP" sz="2400" u="sng"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1600" dirty="0">
                <a:solidFill>
                  <a:srgbClr val="000066"/>
                </a:solidFill>
                <a:latin typeface="Meiryo UI" panose="020B0604030504040204" pitchFamily="50" charset="-128"/>
                <a:ea typeface="Meiryo UI" panose="020B0604030504040204" pitchFamily="50" charset="-128"/>
              </a:rPr>
              <a:t>                     　　　　　　　　　　　　　　　　　　　   　                               （屋外広告物法第４条）</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endParaRPr lang="en-US" altLang="ja-JP" sz="24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u="sng" dirty="0">
                <a:solidFill>
                  <a:srgbClr val="000066"/>
                </a:solidFill>
                <a:latin typeface="Meiryo UI" panose="020B0604030504040204" pitchFamily="50" charset="-128"/>
                <a:ea typeface="Meiryo UI" panose="020B0604030504040204" pitchFamily="50" charset="-128"/>
              </a:rPr>
              <a:t>⑶ 広告物の形状、面積、色彩、意匠その他表示の方法等の基準の　</a:t>
            </a:r>
            <a:endParaRPr lang="en-US" altLang="ja-JP" sz="2400" u="sng"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u="sng" dirty="0">
                <a:solidFill>
                  <a:srgbClr val="000066"/>
                </a:solidFill>
                <a:latin typeface="Meiryo UI" panose="020B0604030504040204" pitchFamily="50" charset="-128"/>
                <a:ea typeface="Meiryo UI" panose="020B0604030504040204" pitchFamily="50" charset="-128"/>
              </a:rPr>
              <a:t>制定</a:t>
            </a: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1600" dirty="0">
                <a:solidFill>
                  <a:srgbClr val="000066"/>
                </a:solidFill>
                <a:latin typeface="Meiryo UI" panose="020B0604030504040204" pitchFamily="50" charset="-128"/>
                <a:ea typeface="Meiryo UI" panose="020B0604030504040204" pitchFamily="50" charset="-128"/>
              </a:rPr>
              <a:t>（屋外広告物法第５条）</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0"/>
              </a:spcBef>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93BC0532-E278-B929-F32B-AA45F27FA29A}"/>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63844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10</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禁止地域</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55558" y="3115577"/>
            <a:ext cx="8792409" cy="3266520"/>
          </a:xfrm>
          <a:prstGeom prst="roundRect">
            <a:avLst>
              <a:gd name="adj" fmla="val 5292"/>
            </a:avLst>
          </a:prstGeom>
          <a:solidFill>
            <a:srgbClr val="EAEAEA"/>
          </a:solidFill>
          <a:ln w="9525">
            <a:solidFill>
              <a:srgbClr val="000080"/>
            </a:solidFill>
            <a:round/>
            <a:headEnd/>
            <a:tailEnd/>
          </a:ln>
        </p:spPr>
        <p:txBody>
          <a:bodyPr wrap="square" lIns="36000" rIns="36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800" dirty="0">
                <a:solidFill>
                  <a:srgbClr val="000066"/>
                </a:solidFill>
                <a:latin typeface="Meiryo UI" panose="020B0604030504040204" pitchFamily="50" charset="-128"/>
                <a:ea typeface="Meiryo UI" panose="020B0604030504040204" pitchFamily="50" charset="-128"/>
              </a:rPr>
              <a:t>次に掲げる地域又は場所においては、広告物を表示し、又は掲出物件を設置してはならない。</a:t>
            </a:r>
          </a:p>
          <a:p>
            <a:pPr marL="360000" indent="-360000" algn="just" eaLnBrk="1" hangingPunct="1">
              <a:spcBef>
                <a:spcPts val="1800"/>
              </a:spcBef>
              <a:buFontTx/>
              <a:buNone/>
            </a:pPr>
            <a:r>
              <a:rPr lang="ja-JP" altLang="en-US" sz="1800" dirty="0">
                <a:solidFill>
                  <a:srgbClr val="000066"/>
                </a:solidFill>
                <a:latin typeface="Meiryo UI" panose="020B0604030504040204" pitchFamily="50" charset="-128"/>
                <a:ea typeface="Meiryo UI" panose="020B0604030504040204" pitchFamily="50" charset="-128"/>
              </a:rPr>
              <a:t>① 第一種・第二種低層住居専用地域、第一種・第二種中高層住居専用地域、田園住居　地域、景観地区、風致地区又は伝統的建造物群保存地区</a:t>
            </a:r>
          </a:p>
          <a:p>
            <a:pPr indent="-252000" algn="just" eaLnBrk="1" hangingPunct="1">
              <a:buFontTx/>
              <a:buNone/>
            </a:pPr>
            <a:r>
              <a:rPr lang="ja-JP" altLang="en-US" sz="1800" dirty="0">
                <a:solidFill>
                  <a:srgbClr val="000066"/>
                </a:solidFill>
                <a:latin typeface="Meiryo UI" panose="020B0604030504040204" pitchFamily="50" charset="-128"/>
                <a:ea typeface="Meiryo UI" panose="020B0604030504040204" pitchFamily="50" charset="-128"/>
              </a:rPr>
              <a:t>② 文化財保護法の規定により重要文化財等に指定された建造物の周辺の指定地域等</a:t>
            </a:r>
          </a:p>
          <a:p>
            <a:pPr indent="-180000" algn="just" eaLnBrk="1" hangingPunct="1">
              <a:buFontTx/>
              <a:buNone/>
            </a:pPr>
            <a:r>
              <a:rPr lang="ja-JP" altLang="en-US" sz="1800" dirty="0">
                <a:solidFill>
                  <a:srgbClr val="000066"/>
                </a:solidFill>
                <a:latin typeface="Meiryo UI" panose="020B0604030504040204" pitchFamily="50" charset="-128"/>
                <a:ea typeface="Meiryo UI" panose="020B0604030504040204" pitchFamily="50" charset="-128"/>
              </a:rPr>
              <a:t>③ 名所・旧跡の風致の保存のための保安林（風致保安林）として指定された森林のある地域</a:t>
            </a:r>
          </a:p>
          <a:p>
            <a:pPr marL="324000" indent="-324000" algn="just" eaLnBrk="1" hangingPunct="1">
              <a:buFontTx/>
              <a:buNone/>
            </a:pPr>
            <a:r>
              <a:rPr lang="ja-JP" altLang="en-US" sz="1800" dirty="0">
                <a:solidFill>
                  <a:srgbClr val="000066"/>
                </a:solidFill>
                <a:latin typeface="Meiryo UI" panose="020B0604030504040204" pitchFamily="50" charset="-128"/>
                <a:ea typeface="Meiryo UI" panose="020B0604030504040204" pitchFamily="50" charset="-128"/>
              </a:rPr>
              <a:t>④ 道路、鉄道等に接続する地域で、良好な景観又は風致を維持するために必要があるものとして都道府県が指定するもの</a:t>
            </a:r>
          </a:p>
          <a:p>
            <a:pPr marL="261938" indent="-261938" algn="just" eaLnBrk="1" hangingPunct="1">
              <a:buFontTx/>
              <a:buNone/>
            </a:pPr>
            <a:r>
              <a:rPr lang="ja-JP" altLang="en-US" sz="1800" dirty="0">
                <a:solidFill>
                  <a:srgbClr val="000066"/>
                </a:solidFill>
                <a:latin typeface="Meiryo UI" panose="020B0604030504040204" pitchFamily="50" charset="-128"/>
                <a:ea typeface="Meiryo UI" panose="020B0604030504040204" pitchFamily="50" charset="-128"/>
              </a:rPr>
              <a:t>⑤ 公園、緑地、古墳又は墓地</a:t>
            </a:r>
          </a:p>
          <a:p>
            <a:pPr marL="261938" indent="-261938" algn="just" eaLnBrk="1" hangingPunct="1">
              <a:buFontTx/>
              <a:buNone/>
            </a:pPr>
            <a:r>
              <a:rPr lang="ja-JP" altLang="en-US" sz="1800" dirty="0">
                <a:solidFill>
                  <a:srgbClr val="000066"/>
                </a:solidFill>
                <a:latin typeface="Meiryo UI" panose="020B0604030504040204" pitchFamily="50" charset="-128"/>
                <a:ea typeface="Meiryo UI" panose="020B0604030504040204" pitchFamily="50" charset="-128"/>
              </a:rPr>
              <a:t>⑥ その他都道府県が特に指定する地域又は場所</a:t>
            </a:r>
            <a:endParaRPr lang="ja-JP" altLang="en-US" sz="1800" dirty="0">
              <a:solidFill>
                <a:srgbClr val="000000"/>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16520" y="2651500"/>
            <a:ext cx="5174815" cy="46166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7" name="Text Box 7">
            <a:extLst>
              <a:ext uri="{FF2B5EF4-FFF2-40B4-BE49-F238E27FC236}">
                <a16:creationId xmlns:a16="http://schemas.microsoft.com/office/drawing/2014/main" id="{1D31B3E3-8401-350A-5DE1-DA7C6F1C4CAD}"/>
              </a:ext>
            </a:extLst>
          </p:cNvPr>
          <p:cNvSpPr txBox="1">
            <a:spLocks noChangeArrowheads="1"/>
          </p:cNvSpPr>
          <p:nvPr/>
        </p:nvSpPr>
        <p:spPr>
          <a:xfrm>
            <a:off x="378168" y="1116703"/>
            <a:ext cx="8583695" cy="1017844"/>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52000" algn="just">
              <a:spcBef>
                <a:spcPct val="0"/>
              </a:spcBef>
              <a:buFontTx/>
              <a:buNone/>
            </a:pPr>
            <a:r>
              <a:rPr lang="ja-JP" altLang="en-US" sz="2000" dirty="0">
                <a:solidFill>
                  <a:srgbClr val="000066"/>
                </a:solidFill>
                <a:latin typeface="Meiryo UI" panose="020B0604030504040204" pitchFamily="50" charset="-128"/>
                <a:ea typeface="Meiryo UI" panose="020B0604030504040204" pitchFamily="50" charset="-128"/>
              </a:rPr>
              <a:t>都道府県は、条例で定めるところにより、良好な景観又は風致を維持するために必要があると認めるときは、地域又は場所について、広告物の表示又は掲出物件の設置を禁止することができる。</a:t>
            </a:r>
          </a:p>
        </p:txBody>
      </p:sp>
      <p:sp>
        <p:nvSpPr>
          <p:cNvPr id="8" name="Text Box 8">
            <a:extLst>
              <a:ext uri="{FF2B5EF4-FFF2-40B4-BE49-F238E27FC236}">
                <a16:creationId xmlns:a16="http://schemas.microsoft.com/office/drawing/2014/main" id="{949DA766-F12B-6E62-7024-8B557E79E99F}"/>
              </a:ext>
            </a:extLst>
          </p:cNvPr>
          <p:cNvSpPr txBox="1">
            <a:spLocks noChangeArrowheads="1"/>
          </p:cNvSpPr>
          <p:nvPr/>
        </p:nvSpPr>
        <p:spPr>
          <a:xfrm>
            <a:off x="81370" y="668602"/>
            <a:ext cx="4490630" cy="46384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＜屋外広告物法第３条第１項＞</a:t>
            </a:r>
          </a:p>
        </p:txBody>
      </p:sp>
      <p:sp>
        <p:nvSpPr>
          <p:cNvPr id="9" name="AutoShape 9">
            <a:extLst>
              <a:ext uri="{FF2B5EF4-FFF2-40B4-BE49-F238E27FC236}">
                <a16:creationId xmlns:a16="http://schemas.microsoft.com/office/drawing/2014/main" id="{3BDBD986-5EDE-7E91-AE5F-10F5C3E2C7C8}"/>
              </a:ext>
            </a:extLst>
          </p:cNvPr>
          <p:cNvSpPr>
            <a:spLocks noChangeArrowheads="1"/>
          </p:cNvSpPr>
          <p:nvPr/>
        </p:nvSpPr>
        <p:spPr>
          <a:xfrm flipV="1">
            <a:off x="2906304" y="2220073"/>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Tree>
    <p:extLst>
      <p:ext uri="{BB962C8B-B14F-4D97-AF65-F5344CB8AC3E}">
        <p14:creationId xmlns:p14="http://schemas.microsoft.com/office/powerpoint/2010/main" val="53102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11</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禁止物件</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79387" y="2396123"/>
            <a:ext cx="8785225" cy="4154488"/>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800" dirty="0">
                <a:solidFill>
                  <a:srgbClr val="000066"/>
                </a:solidFill>
                <a:latin typeface="Meiryo UI" panose="020B0604030504040204" pitchFamily="50" charset="-128"/>
                <a:ea typeface="Meiryo UI" panose="020B0604030504040204" pitchFamily="50" charset="-128"/>
              </a:rPr>
              <a:t>次に掲げる物件には、広告物を表示し、又は掲出物件を設置してはならない。</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① 橋りょう、トンネル、高架構造及び分離帯</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② 石垣、よう壁の類</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③ 街路樹及び路傍樹</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④ 信号機、道路標識及び歩道柵、駒止めの類並びに里程標の類</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⑤ 電柱、街灯柱その他電柱の類で知事が指定するもの</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⑥ 消火栓、火災報知器及び火の見やぐら</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⑦ 郵便ポスト、電話ボックス及び路上変電塔</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⑧ 煙突及びガスタンク、水道タンクその他タンクの類</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⑨ 銅像、神仏像及び記念碑の類</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⑩ 景観重要建造物及び景観重要樹木</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⑪ その他都道府県が特に指定する物件</a:t>
            </a:r>
            <a:endParaRPr lang="ja-JP" altLang="en-US" sz="1800" dirty="0">
              <a:solidFill>
                <a:srgbClr val="000000"/>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139508" y="1995667"/>
            <a:ext cx="5174815" cy="46166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7" name="Text Box 7">
            <a:extLst>
              <a:ext uri="{FF2B5EF4-FFF2-40B4-BE49-F238E27FC236}">
                <a16:creationId xmlns:a16="http://schemas.microsoft.com/office/drawing/2014/main" id="{1D31B3E3-8401-350A-5DE1-DA7C6F1C4CAD}"/>
              </a:ext>
            </a:extLst>
          </p:cNvPr>
          <p:cNvSpPr txBox="1">
            <a:spLocks noChangeArrowheads="1"/>
          </p:cNvSpPr>
          <p:nvPr/>
        </p:nvSpPr>
        <p:spPr>
          <a:xfrm>
            <a:off x="457487" y="893229"/>
            <a:ext cx="8425060" cy="1017844"/>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30400" algn="just">
              <a:spcBef>
                <a:spcPct val="0"/>
              </a:spcBef>
              <a:buNone/>
            </a:pPr>
            <a:r>
              <a:rPr lang="ja-JP" altLang="en-US" sz="2000" dirty="0">
                <a:solidFill>
                  <a:srgbClr val="000066"/>
                </a:solidFill>
                <a:latin typeface="Meiryo UI" panose="020B0604030504040204" pitchFamily="50" charset="-128"/>
                <a:ea typeface="Meiryo UI" panose="020B0604030504040204" pitchFamily="50" charset="-128"/>
              </a:rPr>
              <a:t>都道府県は、条例で定めるところにより、良好な景観又は風致を維持するために必要があると認めるときは、物件に広告物を表示し、又は掲出物件を設置することを禁止することができる。</a:t>
            </a:r>
          </a:p>
        </p:txBody>
      </p:sp>
      <p:sp>
        <p:nvSpPr>
          <p:cNvPr id="8" name="Text Box 8">
            <a:extLst>
              <a:ext uri="{FF2B5EF4-FFF2-40B4-BE49-F238E27FC236}">
                <a16:creationId xmlns:a16="http://schemas.microsoft.com/office/drawing/2014/main" id="{949DA766-F12B-6E62-7024-8B557E79E99F}"/>
              </a:ext>
            </a:extLst>
          </p:cNvPr>
          <p:cNvSpPr txBox="1">
            <a:spLocks noChangeArrowheads="1"/>
          </p:cNvSpPr>
          <p:nvPr/>
        </p:nvSpPr>
        <p:spPr>
          <a:xfrm>
            <a:off x="179387" y="557201"/>
            <a:ext cx="4490630" cy="46384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＜屋外広告物法第３条第２項＞</a:t>
            </a:r>
          </a:p>
        </p:txBody>
      </p:sp>
      <p:sp>
        <p:nvSpPr>
          <p:cNvPr id="9" name="AutoShape 9">
            <a:extLst>
              <a:ext uri="{FF2B5EF4-FFF2-40B4-BE49-F238E27FC236}">
                <a16:creationId xmlns:a16="http://schemas.microsoft.com/office/drawing/2014/main" id="{3BDBD986-5EDE-7E91-AE5F-10F5C3E2C7C8}"/>
              </a:ext>
            </a:extLst>
          </p:cNvPr>
          <p:cNvSpPr>
            <a:spLocks noChangeArrowheads="1"/>
          </p:cNvSpPr>
          <p:nvPr/>
        </p:nvSpPr>
        <p:spPr>
          <a:xfrm flipV="1">
            <a:off x="2906304" y="1840975"/>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Tree>
    <p:extLst>
      <p:ext uri="{BB962C8B-B14F-4D97-AF65-F5344CB8AC3E}">
        <p14:creationId xmlns:p14="http://schemas.microsoft.com/office/powerpoint/2010/main" val="2203899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12</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許可地域</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52698" y="2924944"/>
            <a:ext cx="8838604" cy="3628206"/>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16000" algn="just" eaLnBrk="1" hangingPunct="1">
              <a:spcBef>
                <a:spcPts val="0"/>
              </a:spcBef>
              <a:buFontTx/>
              <a:buNone/>
            </a:pPr>
            <a:r>
              <a:rPr lang="ja-JP" altLang="ja-JP" sz="1800" dirty="0">
                <a:solidFill>
                  <a:srgbClr val="000066"/>
                </a:solidFill>
                <a:latin typeface="Meiryo UI" panose="020B0604030504040204" pitchFamily="50" charset="-128"/>
                <a:ea typeface="Meiryo UI" panose="020B0604030504040204" pitchFamily="50" charset="-128"/>
              </a:rPr>
              <a:t>次に掲げる地域</a:t>
            </a:r>
            <a:r>
              <a:rPr lang="ja-JP" altLang="en-US" sz="1800" dirty="0">
                <a:solidFill>
                  <a:srgbClr val="000066"/>
                </a:solidFill>
                <a:latin typeface="Meiryo UI" panose="020B0604030504040204" pitchFamily="50" charset="-128"/>
                <a:ea typeface="Meiryo UI" panose="020B0604030504040204" pitchFamily="50" charset="-128"/>
              </a:rPr>
              <a:t>又は</a:t>
            </a:r>
            <a:r>
              <a:rPr lang="ja-JP" altLang="ja-JP" sz="1800" dirty="0">
                <a:solidFill>
                  <a:srgbClr val="000066"/>
                </a:solidFill>
                <a:latin typeface="Meiryo UI" panose="020B0604030504040204" pitchFamily="50" charset="-128"/>
                <a:ea typeface="Meiryo UI" panose="020B0604030504040204" pitchFamily="50" charset="-128"/>
              </a:rPr>
              <a:t>場所において</a:t>
            </a:r>
            <a:r>
              <a:rPr lang="ja-JP" altLang="en-US" sz="1800" dirty="0">
                <a:solidFill>
                  <a:srgbClr val="000066"/>
                </a:solidFill>
                <a:latin typeface="Meiryo UI" panose="020B0604030504040204" pitchFamily="50" charset="-128"/>
                <a:ea typeface="Meiryo UI" panose="020B0604030504040204" pitchFamily="50" charset="-128"/>
              </a:rPr>
              <a:t>、</a:t>
            </a:r>
            <a:r>
              <a:rPr lang="ja-JP" altLang="ja-JP" sz="1800" dirty="0">
                <a:solidFill>
                  <a:srgbClr val="000066"/>
                </a:solidFill>
                <a:latin typeface="Meiryo UI" panose="020B0604030504040204" pitchFamily="50" charset="-128"/>
                <a:ea typeface="Meiryo UI" panose="020B0604030504040204" pitchFamily="50" charset="-128"/>
              </a:rPr>
              <a:t>広告物を表示し、又は掲出物件を設置しようとする者は、知事の許可を受けなければならない。</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buFontTx/>
              <a:buNone/>
            </a:pPr>
            <a:r>
              <a:rPr lang="ja-JP" altLang="en-US" sz="1800" dirty="0">
                <a:solidFill>
                  <a:srgbClr val="000066"/>
                </a:solidFill>
                <a:latin typeface="Meiryo UI" panose="020B0604030504040204" pitchFamily="50" charset="-128"/>
                <a:ea typeface="Meiryo UI" panose="020B0604030504040204" pitchFamily="50" charset="-128"/>
              </a:rPr>
              <a:t>① 景観計画区域</a:t>
            </a:r>
            <a:endParaRPr lang="en-US" altLang="ja-JP" sz="1800" dirty="0">
              <a:solidFill>
                <a:srgbClr val="000066"/>
              </a:solidFill>
              <a:latin typeface="Meiryo UI" panose="020B0604030504040204" pitchFamily="50" charset="-128"/>
              <a:ea typeface="Meiryo UI" panose="020B0604030504040204" pitchFamily="50" charset="-128"/>
            </a:endParaRPr>
          </a:p>
          <a:p>
            <a:pPr marL="360000" indent="-36000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② 高速自動車国道及び自動車専用道路の休憩所又は給油所の存する区域のうち知事が指定する区域並びに道路及び鉄道等の知事が指定する区間</a:t>
            </a:r>
            <a:endParaRPr lang="en-US" altLang="ja-JP"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③ 道路及び鉄道等に接続する地域で知事が指定する区域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④ 河川、湖沼、渓谷、海浜、高原、山、山岳及びこれらの附近の地域で知事が指定する区域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⑤ 港湾、空港、駅前広場及びこれらの附近の地域で知事が指定する区域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⑥ ○○市全域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⑦ ○○町全域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⑧ ○○町大字○○</a:t>
            </a:r>
            <a:endParaRPr lang="ja-JP" altLang="en-US" sz="1800" dirty="0">
              <a:solidFill>
                <a:srgbClr val="000000"/>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16603" y="2510133"/>
            <a:ext cx="5174815" cy="46166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7" name="Text Box 7">
            <a:extLst>
              <a:ext uri="{FF2B5EF4-FFF2-40B4-BE49-F238E27FC236}">
                <a16:creationId xmlns:a16="http://schemas.microsoft.com/office/drawing/2014/main" id="{1D31B3E3-8401-350A-5DE1-DA7C6F1C4CAD}"/>
              </a:ext>
            </a:extLst>
          </p:cNvPr>
          <p:cNvSpPr txBox="1">
            <a:spLocks noChangeArrowheads="1"/>
          </p:cNvSpPr>
          <p:nvPr/>
        </p:nvSpPr>
        <p:spPr>
          <a:xfrm>
            <a:off x="467481" y="938286"/>
            <a:ext cx="8515635" cy="1325620"/>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30400" algn="just">
              <a:spcBef>
                <a:spcPct val="0"/>
              </a:spcBef>
              <a:buNone/>
            </a:pPr>
            <a:r>
              <a:rPr lang="ja-JP" altLang="en-US" sz="2000" dirty="0">
                <a:solidFill>
                  <a:srgbClr val="000066"/>
                </a:solidFill>
                <a:latin typeface="Meiryo UI" panose="020B0604030504040204" pitchFamily="50" charset="-128"/>
                <a:ea typeface="Meiryo UI" panose="020B0604030504040204" pitchFamily="50" charset="-128"/>
              </a:rPr>
              <a:t>都道府県は、条例で定めるところにより、良好な景観を形成し、若しくは風致を維持し、又は公衆に対する危害を防止するために必要があると認めるときは、広告物の表示又は掲出物件の設置について、都道府県知事の許可を受けなければならないとすることその他必要な制限をすることができる。</a:t>
            </a:r>
          </a:p>
        </p:txBody>
      </p:sp>
      <p:sp>
        <p:nvSpPr>
          <p:cNvPr id="8" name="Text Box 8">
            <a:extLst>
              <a:ext uri="{FF2B5EF4-FFF2-40B4-BE49-F238E27FC236}">
                <a16:creationId xmlns:a16="http://schemas.microsoft.com/office/drawing/2014/main" id="{949DA766-F12B-6E62-7024-8B557E79E99F}"/>
              </a:ext>
            </a:extLst>
          </p:cNvPr>
          <p:cNvSpPr txBox="1">
            <a:spLocks noChangeArrowheads="1"/>
          </p:cNvSpPr>
          <p:nvPr/>
        </p:nvSpPr>
        <p:spPr>
          <a:xfrm>
            <a:off x="160883" y="573119"/>
            <a:ext cx="3567300" cy="46384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＜屋外広告物法第４条＞</a:t>
            </a:r>
          </a:p>
        </p:txBody>
      </p:sp>
      <p:sp>
        <p:nvSpPr>
          <p:cNvPr id="9" name="AutoShape 9">
            <a:extLst>
              <a:ext uri="{FF2B5EF4-FFF2-40B4-BE49-F238E27FC236}">
                <a16:creationId xmlns:a16="http://schemas.microsoft.com/office/drawing/2014/main" id="{3BDBD986-5EDE-7E91-AE5F-10F5C3E2C7C8}"/>
              </a:ext>
            </a:extLst>
          </p:cNvPr>
          <p:cNvSpPr>
            <a:spLocks noChangeArrowheads="1"/>
          </p:cNvSpPr>
          <p:nvPr/>
        </p:nvSpPr>
        <p:spPr>
          <a:xfrm flipV="1">
            <a:off x="2915816" y="2286941"/>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Tree>
    <p:extLst>
      <p:ext uri="{BB962C8B-B14F-4D97-AF65-F5344CB8AC3E}">
        <p14:creationId xmlns:p14="http://schemas.microsoft.com/office/powerpoint/2010/main" val="4099827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13</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表示方法等の基準</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79387" y="3317760"/>
            <a:ext cx="8785225" cy="3235390"/>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216000" algn="just" eaLnBrk="1" hangingPunct="1">
              <a:spcBef>
                <a:spcPts val="0"/>
              </a:spcBef>
              <a:buFontTx/>
              <a:buNone/>
            </a:pPr>
            <a:r>
              <a:rPr lang="ja-JP" altLang="ja-JP" sz="1800" dirty="0">
                <a:solidFill>
                  <a:srgbClr val="000066"/>
                </a:solidFill>
                <a:latin typeface="Meiryo UI" panose="020B0604030504040204" pitchFamily="50" charset="-128"/>
                <a:ea typeface="Meiryo UI" panose="020B0604030504040204" pitchFamily="50" charset="-128"/>
              </a:rPr>
              <a:t>次に定める広告物または掲出物件を表示し、または設置しようとするときは、規則で定める規格に適合しなければならない。</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・はり紙</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・立看板</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・置看板</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・広告幕</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・突出広告</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・野立広告</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a:t>
            </a:r>
            <a:endParaRPr lang="ja-JP" altLang="en-US" sz="1800" dirty="0">
              <a:solidFill>
                <a:srgbClr val="000000"/>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107504" y="2846405"/>
            <a:ext cx="5174815" cy="46166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7" name="Text Box 7">
            <a:extLst>
              <a:ext uri="{FF2B5EF4-FFF2-40B4-BE49-F238E27FC236}">
                <a16:creationId xmlns:a16="http://schemas.microsoft.com/office/drawing/2014/main" id="{1D31B3E3-8401-350A-5DE1-DA7C6F1C4CAD}"/>
              </a:ext>
            </a:extLst>
          </p:cNvPr>
          <p:cNvSpPr txBox="1">
            <a:spLocks noChangeArrowheads="1"/>
          </p:cNvSpPr>
          <p:nvPr/>
        </p:nvSpPr>
        <p:spPr>
          <a:xfrm>
            <a:off x="503484" y="969002"/>
            <a:ext cx="8461127" cy="1325620"/>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52000" algn="just">
              <a:spcBef>
                <a:spcPct val="0"/>
              </a:spcBef>
              <a:buNone/>
            </a:pPr>
            <a:r>
              <a:rPr lang="ja-JP" altLang="en-US" sz="2000" dirty="0">
                <a:solidFill>
                  <a:srgbClr val="000066"/>
                </a:solidFill>
                <a:latin typeface="Meiryo UI" panose="020B0604030504040204" pitchFamily="50" charset="-128"/>
                <a:ea typeface="Meiryo UI" panose="020B0604030504040204" pitchFamily="50" charset="-128"/>
              </a:rPr>
              <a:t>都道府県は、良好な景観を形成し、若しくは風致を維持し、又は公衆に対する危害を防止するために必要があると認めるときは、条例で、広告物の形状、面積、色彩、意匠その他の表示の方法の基準若しくは掲出物件の形状その他設置の方法の基準又はこれらの維持の方法の基準を定めることができる。</a:t>
            </a:r>
          </a:p>
        </p:txBody>
      </p:sp>
      <p:sp>
        <p:nvSpPr>
          <p:cNvPr id="8" name="Text Box 8">
            <a:extLst>
              <a:ext uri="{FF2B5EF4-FFF2-40B4-BE49-F238E27FC236}">
                <a16:creationId xmlns:a16="http://schemas.microsoft.com/office/drawing/2014/main" id="{949DA766-F12B-6E62-7024-8B557E79E99F}"/>
              </a:ext>
            </a:extLst>
          </p:cNvPr>
          <p:cNvSpPr txBox="1">
            <a:spLocks noChangeArrowheads="1"/>
          </p:cNvSpPr>
          <p:nvPr/>
        </p:nvSpPr>
        <p:spPr>
          <a:xfrm>
            <a:off x="179387" y="586896"/>
            <a:ext cx="3567300" cy="46384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＜屋外広告物法第５条＞</a:t>
            </a:r>
          </a:p>
        </p:txBody>
      </p:sp>
      <p:sp>
        <p:nvSpPr>
          <p:cNvPr id="9" name="AutoShape 9">
            <a:extLst>
              <a:ext uri="{FF2B5EF4-FFF2-40B4-BE49-F238E27FC236}">
                <a16:creationId xmlns:a16="http://schemas.microsoft.com/office/drawing/2014/main" id="{3BDBD986-5EDE-7E91-AE5F-10F5C3E2C7C8}"/>
              </a:ext>
            </a:extLst>
          </p:cNvPr>
          <p:cNvSpPr>
            <a:spLocks noChangeArrowheads="1"/>
          </p:cNvSpPr>
          <p:nvPr/>
        </p:nvSpPr>
        <p:spPr>
          <a:xfrm flipV="1">
            <a:off x="2915816" y="2419335"/>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
        <p:nvSpPr>
          <p:cNvPr id="2" name="Text Box 9">
            <a:extLst>
              <a:ext uri="{FF2B5EF4-FFF2-40B4-BE49-F238E27FC236}">
                <a16:creationId xmlns:a16="http://schemas.microsoft.com/office/drawing/2014/main" id="{A945CB1D-1981-EF32-1122-572D939774C3}"/>
              </a:ext>
            </a:extLst>
          </p:cNvPr>
          <p:cNvSpPr txBox="1">
            <a:spLocks noChangeArrowheads="1"/>
          </p:cNvSpPr>
          <p:nvPr/>
        </p:nvSpPr>
        <p:spPr>
          <a:xfrm>
            <a:off x="2483768" y="5078254"/>
            <a:ext cx="6093470" cy="915988"/>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800" dirty="0">
                <a:solidFill>
                  <a:srgbClr val="000066"/>
                </a:solidFill>
                <a:latin typeface="Meiryo UI" panose="020B0604030504040204" pitchFamily="50" charset="-128"/>
                <a:ea typeface="Meiryo UI" panose="020B0604030504040204" pitchFamily="50" charset="-128"/>
              </a:rPr>
              <a:t>この他、条例または規則で、形状、面積、色彩、意匠その他の表示・設置の方法を定める許可基準や適用除外基準を定める場合も多い。</a:t>
            </a:r>
          </a:p>
        </p:txBody>
      </p:sp>
      <p:sp>
        <p:nvSpPr>
          <p:cNvPr id="10" name="AutoShape 10">
            <a:extLst>
              <a:ext uri="{FF2B5EF4-FFF2-40B4-BE49-F238E27FC236}">
                <a16:creationId xmlns:a16="http://schemas.microsoft.com/office/drawing/2014/main" id="{66A0A741-AABD-BFA1-67E0-F92B56E3C0E6}"/>
              </a:ext>
            </a:extLst>
          </p:cNvPr>
          <p:cNvSpPr>
            <a:spLocks noChangeArrowheads="1"/>
          </p:cNvSpPr>
          <p:nvPr/>
        </p:nvSpPr>
        <p:spPr>
          <a:xfrm>
            <a:off x="2474888" y="4881820"/>
            <a:ext cx="6102350" cy="1228725"/>
          </a:xfrm>
          <a:prstGeom prst="bracketPair">
            <a:avLst>
              <a:gd name="adj" fmla="val 16667"/>
            </a:avLst>
          </a:prstGeom>
          <a:noFill/>
          <a:ln w="9525">
            <a:solidFill>
              <a:srgbClr val="000066"/>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Tree>
    <p:extLst>
      <p:ext uri="{BB962C8B-B14F-4D97-AF65-F5344CB8AC3E}">
        <p14:creationId xmlns:p14="http://schemas.microsoft.com/office/powerpoint/2010/main" val="132153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14</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屋外広告物に係る基準</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76561" y="908720"/>
            <a:ext cx="8802239" cy="1983017"/>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・表示面積○㎡以下であること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・高さ○</a:t>
            </a:r>
            <a:r>
              <a:rPr lang="en-US" altLang="ja-JP" sz="2000" dirty="0">
                <a:solidFill>
                  <a:srgbClr val="000066"/>
                </a:solidFill>
                <a:latin typeface="Meiryo UI" panose="020B0604030504040204" pitchFamily="50" charset="-128"/>
                <a:ea typeface="Meiryo UI" panose="020B0604030504040204" pitchFamily="50" charset="-128"/>
              </a:rPr>
              <a:t>m</a:t>
            </a:r>
            <a:r>
              <a:rPr lang="ja-JP" altLang="en-US" sz="2000" dirty="0">
                <a:solidFill>
                  <a:srgbClr val="000066"/>
                </a:solidFill>
                <a:latin typeface="Meiryo UI" panose="020B0604030504040204" pitchFamily="50" charset="-128"/>
                <a:ea typeface="Meiryo UI" panose="020B0604030504040204" pitchFamily="50" charset="-128"/>
              </a:rPr>
              <a:t>以下であること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・突出看板の出幅は○</a:t>
            </a:r>
            <a:r>
              <a:rPr lang="en-US" altLang="ja-JP" sz="2000" dirty="0">
                <a:solidFill>
                  <a:srgbClr val="000066"/>
                </a:solidFill>
                <a:latin typeface="Meiryo UI" panose="020B0604030504040204" pitchFamily="50" charset="-128"/>
                <a:ea typeface="Meiryo UI" panose="020B0604030504040204" pitchFamily="50" charset="-128"/>
              </a:rPr>
              <a:t>m</a:t>
            </a:r>
            <a:r>
              <a:rPr lang="ja-JP" altLang="en-US" sz="2000" dirty="0">
                <a:solidFill>
                  <a:srgbClr val="000066"/>
                </a:solidFill>
                <a:latin typeface="Meiryo UI" panose="020B0604030504040204" pitchFamily="50" charset="-128"/>
                <a:ea typeface="Meiryo UI" panose="020B0604030504040204" pitchFamily="50" charset="-128"/>
              </a:rPr>
              <a:t>以内であること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・地色は○色または○色であること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・蛍光色を使用しないこと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・点滅する光源を使用しないこと</a:t>
            </a:r>
            <a:endParaRPr lang="ja-JP" altLang="en-US" sz="2000" dirty="0">
              <a:solidFill>
                <a:srgbClr val="000000"/>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28435" y="560372"/>
            <a:ext cx="7550465" cy="40011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dirty="0">
                <a:solidFill>
                  <a:srgbClr val="000066"/>
                </a:solidFill>
                <a:latin typeface="Meiryo UI" panose="020B0604030504040204" pitchFamily="50" charset="-128"/>
                <a:ea typeface="Meiryo UI" panose="020B0604030504040204" pitchFamily="50" charset="-128"/>
              </a:rPr>
              <a:t>＜屋外広告物条例施行規則で定める基準（許可基準・規格）の例＞</a:t>
            </a:r>
          </a:p>
        </p:txBody>
      </p:sp>
      <p:graphicFrame>
        <p:nvGraphicFramePr>
          <p:cNvPr id="11" name="Group 9">
            <a:extLst>
              <a:ext uri="{FF2B5EF4-FFF2-40B4-BE49-F238E27FC236}">
                <a16:creationId xmlns:a16="http://schemas.microsoft.com/office/drawing/2014/main" id="{2B1978D6-43C1-C14C-A8CF-3787B247A694}"/>
              </a:ext>
            </a:extLst>
          </p:cNvPr>
          <p:cNvGraphicFramePr>
            <a:graphicFrameLocks noGrp="1"/>
          </p:cNvGraphicFramePr>
          <p:nvPr>
            <p:extLst>
              <p:ext uri="{D42A27DB-BD31-4B8C-83A1-F6EECF244321}">
                <p14:modId xmlns:p14="http://schemas.microsoft.com/office/powerpoint/2010/main" val="1843926279"/>
              </p:ext>
            </p:extLst>
          </p:nvPr>
        </p:nvGraphicFramePr>
        <p:xfrm>
          <a:off x="5286340" y="5000214"/>
          <a:ext cx="3750406" cy="1776017"/>
        </p:xfrm>
        <a:graphic>
          <a:graphicData uri="http://schemas.openxmlformats.org/drawingml/2006/table">
            <a:tbl>
              <a:tblPr/>
              <a:tblGrid>
                <a:gridCol w="576063">
                  <a:extLst>
                    <a:ext uri="{9D8B030D-6E8A-4147-A177-3AD203B41FA5}">
                      <a16:colId xmlns:a16="http://schemas.microsoft.com/office/drawing/2014/main" val="20000"/>
                    </a:ext>
                  </a:extLst>
                </a:gridCol>
                <a:gridCol w="3174343">
                  <a:extLst>
                    <a:ext uri="{9D8B030D-6E8A-4147-A177-3AD203B41FA5}">
                      <a16:colId xmlns:a16="http://schemas.microsoft.com/office/drawing/2014/main" val="20001"/>
                    </a:ext>
                  </a:extLst>
                </a:gridCol>
              </a:tblGrid>
              <a:tr h="2580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項目</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基準</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80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面積</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１面につき</a:t>
                      </a:r>
                      <a:r>
                        <a:rPr kumimoji="1" lang="en-US" altLang="ja-JP"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0.5 ㎡</a:t>
                      </a: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以内で背中合わせの２面可能</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80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高さ</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２ｍ以内（共架の場合は３ｍ以内）</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7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その他</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材質：木</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色彩：焼き板地</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照明装置：白色の間接照明</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（発光塗料、点滅装置、電光飾は不可）</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2" name="Text Box 6">
            <a:extLst>
              <a:ext uri="{FF2B5EF4-FFF2-40B4-BE49-F238E27FC236}">
                <a16:creationId xmlns:a16="http://schemas.microsoft.com/office/drawing/2014/main" id="{DAC8A576-FE3F-CF50-8610-B7BD85291ACA}"/>
              </a:ext>
            </a:extLst>
          </p:cNvPr>
          <p:cNvSpPr txBox="1">
            <a:spLocks noChangeArrowheads="1"/>
          </p:cNvSpPr>
          <p:nvPr/>
        </p:nvSpPr>
        <p:spPr>
          <a:xfrm>
            <a:off x="3938157" y="3966263"/>
            <a:ext cx="5112818" cy="1017844"/>
          </a:xfrm>
          <a:prstGeom prst="rect">
            <a:avLst/>
          </a:prstGeom>
          <a:noFill/>
          <a:ln>
            <a:noFill/>
          </a:ln>
        </p:spPr>
        <p:txBody>
          <a:bodyPr wrap="square" lIns="90000" tIns="46800" rIns="90000" bIns="46800">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＜許可の基準＞・自己の営業所が国道から相当の距離がある場合</a:t>
            </a:r>
          </a:p>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または</a:t>
            </a:r>
          </a:p>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・並木の後方で見えにくく営業所の所在を表示することが</a:t>
            </a:r>
            <a:endParaRPr lang="en-US" altLang="ja-JP" sz="1200" dirty="0">
              <a:solidFill>
                <a:srgbClr val="000000"/>
              </a:solidFill>
              <a:latin typeface="Meiryo UI" panose="020B0604030504040204" pitchFamily="50" charset="-128"/>
              <a:ea typeface="Meiryo UI" panose="020B0604030504040204" pitchFamily="50" charset="-128"/>
            </a:endParaRPr>
          </a:p>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事業遂行上不可欠と認める場合</a:t>
            </a:r>
          </a:p>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で、下記の規格に適合していること。</a:t>
            </a:r>
          </a:p>
        </p:txBody>
      </p:sp>
      <p:pic>
        <p:nvPicPr>
          <p:cNvPr id="14" name="Picture 4">
            <a:extLst>
              <a:ext uri="{FF2B5EF4-FFF2-40B4-BE49-F238E27FC236}">
                <a16:creationId xmlns:a16="http://schemas.microsoft.com/office/drawing/2014/main" id="{48C0B834-C2AD-5547-EE59-341204996099}"/>
              </a:ext>
            </a:extLst>
          </p:cNvPr>
          <p:cNvPicPr>
            <a:picLocks noChangeAspect="1" noChangeArrowheads="1"/>
          </p:cNvPicPr>
          <p:nvPr/>
        </p:nvPicPr>
        <p:blipFill>
          <a:blip r:embed="rId2"/>
          <a:srcRect l="1620" t="2888" r="2701" b="1677"/>
          <a:stretch>
            <a:fillRect/>
          </a:stretch>
        </p:blipFill>
        <p:spPr>
          <a:xfrm>
            <a:off x="253166" y="2981280"/>
            <a:ext cx="3025775" cy="2916238"/>
          </a:xfrm>
          <a:prstGeom prst="rect">
            <a:avLst/>
          </a:prstGeom>
          <a:noFill/>
          <a:ln>
            <a:noFill/>
          </a:ln>
          <a:effectLst>
            <a:outerShdw dist="107763" dir="2700000" algn="ctr" rotWithShape="0">
              <a:schemeClr val="bg2">
                <a:alpha val="50000"/>
              </a:schemeClr>
            </a:outerShdw>
          </a:effectLst>
        </p:spPr>
      </p:pic>
      <p:pic>
        <p:nvPicPr>
          <p:cNvPr id="15" name="Picture 5" descr="屋外タイトル">
            <a:extLst>
              <a:ext uri="{FF2B5EF4-FFF2-40B4-BE49-F238E27FC236}">
                <a16:creationId xmlns:a16="http://schemas.microsoft.com/office/drawing/2014/main" id="{1FBBB91D-2330-79E9-CAB9-70DF288C990E}"/>
              </a:ext>
            </a:extLst>
          </p:cNvPr>
          <p:cNvPicPr>
            <a:picLocks noChangeAspect="1" noChangeArrowheads="1"/>
          </p:cNvPicPr>
          <p:nvPr/>
        </p:nvPicPr>
        <p:blipFill>
          <a:blip r:embed="rId3"/>
          <a:srcRect l="66821" r="267"/>
          <a:stretch>
            <a:fillRect/>
          </a:stretch>
        </p:blipFill>
        <p:spPr>
          <a:xfrm>
            <a:off x="2411760" y="4710407"/>
            <a:ext cx="2735262" cy="2047875"/>
          </a:xfrm>
          <a:prstGeom prst="rect">
            <a:avLst/>
          </a:prstGeom>
          <a:noFill/>
          <a:ln>
            <a:noFill/>
          </a:ln>
          <a:effectLst>
            <a:outerShdw dist="107763" dir="2700000" algn="ctr" rotWithShape="0">
              <a:srgbClr val="808080">
                <a:alpha val="50000"/>
              </a:srgbClr>
            </a:outerShdw>
          </a:effectLst>
        </p:spPr>
      </p:pic>
      <p:sp>
        <p:nvSpPr>
          <p:cNvPr id="17" name="スクロール: 横 16">
            <a:extLst>
              <a:ext uri="{FF2B5EF4-FFF2-40B4-BE49-F238E27FC236}">
                <a16:creationId xmlns:a16="http://schemas.microsoft.com/office/drawing/2014/main" id="{ABAB154C-8789-356F-F95A-D075E7DD59B2}"/>
              </a:ext>
            </a:extLst>
          </p:cNvPr>
          <p:cNvSpPr/>
          <p:nvPr/>
        </p:nvSpPr>
        <p:spPr>
          <a:xfrm>
            <a:off x="3562801" y="2779152"/>
            <a:ext cx="5465726" cy="1229470"/>
          </a:xfrm>
          <a:prstGeom prst="horizontalScroll">
            <a:avLst>
              <a:gd name="adj" fmla="val 7139"/>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r>
              <a:rPr lang="en-US" altLang="ja-JP" sz="1800" b="1" dirty="0">
                <a:solidFill>
                  <a:srgbClr val="000000"/>
                </a:solidFill>
                <a:latin typeface="Meiryo UI" panose="020B0604030504040204" pitchFamily="50" charset="-128"/>
                <a:ea typeface="Meiryo UI" panose="020B0604030504040204" pitchFamily="50" charset="-128"/>
              </a:rPr>
              <a:t>《</a:t>
            </a:r>
            <a:r>
              <a:rPr lang="ja-JP" altLang="en-US" sz="1800" b="1" dirty="0">
                <a:solidFill>
                  <a:srgbClr val="000000"/>
                </a:solidFill>
                <a:latin typeface="Meiryo UI" panose="020B0604030504040204" pitchFamily="50" charset="-128"/>
                <a:ea typeface="Meiryo UI" panose="020B0604030504040204" pitchFamily="50" charset="-128"/>
              </a:rPr>
              <a:t>宇都宮市の例</a:t>
            </a:r>
            <a:r>
              <a:rPr lang="en-US" altLang="ja-JP" sz="1800" b="1" dirty="0">
                <a:solidFill>
                  <a:srgbClr val="000000"/>
                </a:solidFill>
                <a:latin typeface="Meiryo UI" panose="020B0604030504040204" pitchFamily="50" charset="-128"/>
                <a:ea typeface="Meiryo UI" panose="020B0604030504040204" pitchFamily="50" charset="-128"/>
              </a:rPr>
              <a:t>》</a:t>
            </a:r>
          </a:p>
          <a:p>
            <a:pPr indent="126000" algn="just"/>
            <a:r>
              <a:rPr lang="ja-JP" altLang="en-US" sz="1400" dirty="0">
                <a:solidFill>
                  <a:srgbClr val="000000"/>
                </a:solidFill>
                <a:latin typeface="Meiryo UI" panose="020B0604030504040204" pitchFamily="50" charset="-128"/>
                <a:ea typeface="Meiryo UI" panose="020B0604030504040204" pitchFamily="50" charset="-128"/>
              </a:rPr>
              <a:t>日光街道（国道</a:t>
            </a:r>
            <a:r>
              <a:rPr lang="en-US" altLang="ja-JP" sz="1400" dirty="0">
                <a:solidFill>
                  <a:srgbClr val="000000"/>
                </a:solidFill>
                <a:latin typeface="Meiryo UI" panose="020B0604030504040204" pitchFamily="50" charset="-128"/>
                <a:ea typeface="Meiryo UI" panose="020B0604030504040204" pitchFamily="50" charset="-128"/>
              </a:rPr>
              <a:t>119</a:t>
            </a:r>
            <a:r>
              <a:rPr lang="ja-JP" altLang="en-US" sz="1400" dirty="0">
                <a:solidFill>
                  <a:srgbClr val="000000"/>
                </a:solidFill>
                <a:latin typeface="Meiryo UI" panose="020B0604030504040204" pitchFamily="50" charset="-128"/>
                <a:ea typeface="Meiryo UI" panose="020B0604030504040204" pitchFamily="50" charset="-128"/>
              </a:rPr>
              <a:t>号線）の桜並木街道では、屋外広告物の表示について許可を要することとし、その形態、材質等について規制を行うことにより、日光街道の良好な景観の保全を図っている。</a:t>
            </a:r>
            <a:endParaRPr kumimoji="1" lang="ja-JP" altLang="en-US" sz="1400" dirty="0"/>
          </a:p>
        </p:txBody>
      </p:sp>
    </p:spTree>
    <p:extLst>
      <p:ext uri="{BB962C8B-B14F-4D97-AF65-F5344CB8AC3E}">
        <p14:creationId xmlns:p14="http://schemas.microsoft.com/office/powerpoint/2010/main" val="1252288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15</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景観計画との関係</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07504" y="836712"/>
            <a:ext cx="8856984" cy="5256584"/>
          </a:xfrm>
          <a:prstGeom prst="rect">
            <a:avLst/>
          </a:prstGeom>
          <a:noFill/>
          <a:ln>
            <a:noFill/>
          </a:ln>
        </p:spPr>
        <p:txBody>
          <a:bodyPr vert="horz" wrap="square" lIns="36000" tIns="45720" rIns="36000" bIns="45720" numCol="1"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indent="-468000" algn="just" eaLnBrk="1">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景観計画に「広告物の表示及び掲出物件の設置に関する行為の制限に関する事項」が定められた場合においては、屋外広告物条例は、「当該景観計画に即して定めるもの」としている</a:t>
            </a:r>
            <a:r>
              <a:rPr lang="ja-JP" altLang="en-US" sz="1600" dirty="0">
                <a:solidFill>
                  <a:srgbClr val="000066"/>
                </a:solidFill>
                <a:latin typeface="Meiryo UI" panose="020B0604030504040204" pitchFamily="50" charset="-128"/>
                <a:ea typeface="Meiryo UI" panose="020B0604030504040204" pitchFamily="50" charset="-128"/>
              </a:rPr>
              <a:t>。　       （屋外広告物法第</a:t>
            </a:r>
            <a:r>
              <a:rPr lang="en-US" altLang="ja-JP" sz="1600" dirty="0">
                <a:solidFill>
                  <a:srgbClr val="000066"/>
                </a:solidFill>
                <a:latin typeface="Meiryo UI" panose="020B0604030504040204" pitchFamily="50" charset="-128"/>
                <a:ea typeface="Meiryo UI" panose="020B0604030504040204" pitchFamily="50" charset="-128"/>
              </a:rPr>
              <a:t>6</a:t>
            </a:r>
            <a:r>
              <a:rPr lang="ja-JP" altLang="en-US" sz="1600" dirty="0">
                <a:solidFill>
                  <a:srgbClr val="000066"/>
                </a:solidFill>
                <a:latin typeface="Meiryo UI" panose="020B0604030504040204" pitchFamily="50" charset="-128"/>
                <a:ea typeface="Meiryo UI" panose="020B0604030504040204" pitchFamily="50" charset="-128"/>
              </a:rPr>
              <a:t>条）</a:t>
            </a:r>
          </a:p>
          <a:p>
            <a:pPr algn="just">
              <a:spcBef>
                <a:spcPts val="0"/>
              </a:spcBef>
              <a:buFontTx/>
              <a:buNone/>
            </a:pPr>
            <a:endParaRPr lang="ja-JP" altLang="en-US" sz="2400" dirty="0">
              <a:solidFill>
                <a:srgbClr val="000066"/>
              </a:solidFill>
              <a:latin typeface="Meiryo UI" panose="020B0604030504040204" pitchFamily="50" charset="-128"/>
              <a:ea typeface="Meiryo UI" panose="020B0604030504040204" pitchFamily="50" charset="-128"/>
            </a:endParaRPr>
          </a:p>
          <a:p>
            <a:pPr marL="291600" indent="-457200" algn="just">
              <a:buNone/>
            </a:pPr>
            <a:r>
              <a:rPr lang="ja-JP" altLang="en-US" sz="2400" dirty="0">
                <a:solidFill>
                  <a:schemeClr val="accent6">
                    <a:lumMod val="75000"/>
                  </a:schemeClr>
                </a:solidFill>
                <a:latin typeface="Meiryo UI" panose="020B0604030504040204" pitchFamily="50" charset="-128"/>
                <a:ea typeface="Meiryo UI" panose="020B0604030504040204" pitchFamily="50" charset="-128"/>
              </a:rPr>
              <a:t>○　これは、屋外広告物が景観の重要な構成要素であることから、景観に関する総合的な計画である「景観計画」において、屋外広告物の表示等の制限について定めることにより、景観行政と屋外広告物行政の一体性を高めるものである。</a:t>
            </a:r>
            <a:endParaRPr lang="en-US" altLang="ja-JP" sz="2400" dirty="0">
              <a:solidFill>
                <a:schemeClr val="accent6">
                  <a:lumMod val="75000"/>
                </a:schemeClr>
              </a:solidFill>
              <a:latin typeface="Meiryo UI" panose="020B0604030504040204" pitchFamily="50" charset="-128"/>
              <a:ea typeface="Meiryo UI" panose="020B0604030504040204" pitchFamily="50" charset="-128"/>
            </a:endParaRPr>
          </a:p>
          <a:p>
            <a:pPr marL="0" indent="0" algn="just">
              <a:buNone/>
            </a:pPr>
            <a:endParaRPr lang="en-US" altLang="ja-JP" sz="2400" dirty="0">
              <a:solidFill>
                <a:schemeClr val="accent6">
                  <a:lumMod val="75000"/>
                </a:schemeClr>
              </a:solidFill>
              <a:latin typeface="Meiryo UI" panose="020B0604030504040204" pitchFamily="50" charset="-128"/>
              <a:ea typeface="Meiryo UI" panose="020B0604030504040204" pitchFamily="50" charset="-128"/>
            </a:endParaRPr>
          </a:p>
          <a:p>
            <a:pPr marL="288000" indent="-457200" algn="just">
              <a:buNone/>
            </a:pPr>
            <a:r>
              <a:rPr lang="ja-JP" altLang="en-US" sz="2400" dirty="0">
                <a:solidFill>
                  <a:schemeClr val="accent6">
                    <a:lumMod val="75000"/>
                  </a:schemeClr>
                </a:solidFill>
                <a:latin typeface="Meiryo UI" panose="020B0604030504040204" pitchFamily="50" charset="-128"/>
                <a:ea typeface="Meiryo UI" panose="020B0604030504040204" pitchFamily="50" charset="-128"/>
              </a:rPr>
              <a:t>○　なお、具体の屋外広告物の規制については、二重規制を排除するため、屋外広告物法に基づく屋外広告物条例により行うこととし、両者の整合性を図っている。</a:t>
            </a:r>
            <a:endParaRPr kumimoji="1" lang="ja-JP" altLang="en-US" sz="2400" dirty="0">
              <a:solidFill>
                <a:schemeClr val="accent6">
                  <a:lumMod val="75000"/>
                </a:schemeClr>
              </a:solidFill>
            </a:endParaRPr>
          </a:p>
        </p:txBody>
      </p:sp>
      <p:sp>
        <p:nvSpPr>
          <p:cNvPr id="3" name="正方形/長方形 2">
            <a:extLst>
              <a:ext uri="{FF2B5EF4-FFF2-40B4-BE49-F238E27FC236}">
                <a16:creationId xmlns:a16="http://schemas.microsoft.com/office/drawing/2014/main" id="{E08DFD9F-83E0-D490-ADEF-1F9454E4556A}"/>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4900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16</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9684568"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l" eaLnBrk="1" hangingPunct="1"/>
            <a:r>
              <a:rPr lang="ja-JP" altLang="en-US" sz="2400" b="1" dirty="0">
                <a:solidFill>
                  <a:srgbClr val="4087C8"/>
                </a:solidFill>
                <a:latin typeface="Meiryo UI" panose="020B0604030504040204" pitchFamily="50" charset="-128"/>
                <a:ea typeface="Meiryo UI" panose="020B0604030504040204" pitchFamily="50" charset="-128"/>
              </a:rPr>
              <a:t>違反に対する措置、保管・売却・廃棄、罰則</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07504" y="620688"/>
            <a:ext cx="8964488" cy="5932462"/>
          </a:xfrm>
          <a:prstGeom prst="rect">
            <a:avLst/>
          </a:prstGeom>
          <a:noFill/>
          <a:ln>
            <a:noFill/>
          </a:ln>
        </p:spPr>
        <p:txBody>
          <a:bodyPr vert="horz" wrap="square" lIns="91440" tIns="45720" rIns="91440" bIns="45720" numCol="1"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algn="just" eaLnBrk="1" hangingPunct="1">
              <a:buNone/>
            </a:pPr>
            <a:r>
              <a:rPr lang="ja-JP" altLang="en-US" sz="2400" dirty="0">
                <a:solidFill>
                  <a:srgbClr val="000066"/>
                </a:solidFill>
                <a:latin typeface="Meiryo UI" panose="020B0604030504040204" pitchFamily="50" charset="-128"/>
                <a:ea typeface="Meiryo UI" panose="020B0604030504040204" pitchFamily="50" charset="-128"/>
              </a:rPr>
              <a:t>○ 違反に対する措置</a:t>
            </a:r>
            <a:r>
              <a:rPr lang="ja-JP" altLang="en-US" sz="1600" dirty="0">
                <a:solidFill>
                  <a:srgbClr val="000066"/>
                </a:solidFill>
                <a:latin typeface="Meiryo UI" panose="020B0604030504040204" pitchFamily="50" charset="-128"/>
                <a:ea typeface="Meiryo UI" panose="020B0604030504040204" pitchFamily="50" charset="-128"/>
              </a:rPr>
              <a:t>（屋外広告物法第７条）</a:t>
            </a:r>
          </a:p>
          <a:p>
            <a:pPr marL="504000" indent="-43200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　 　都道府県知事は</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・条例に違反した者等に対し、表示の停止、除却その他の必要な措置を命ずることができる。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・条例に違反した者を過失がなくて確知することができないときは、これらの措置を自ら行い、又はその命じた者若しくは委任した者に行わせることができる。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・措置を命ぜられた者が履行しないとき等は、行政代執行法に従い、その措置を自ら行い、又はその命じた者等に行わせ、費用を義務者から徴収することができる。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・はり紙、はり札等、広告旗又は立看板等が、一定の要件を満たす場合には、自ら除却し、又はその命じた者等に除却させることができる。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0" indent="-432000" algn="just" eaLnBrk="1" hangingPunct="1">
              <a:spcBef>
                <a:spcPts val="1200"/>
              </a:spcBef>
              <a:buNone/>
            </a:pPr>
            <a:r>
              <a:rPr lang="ja-JP" altLang="en-US" sz="2400" dirty="0">
                <a:solidFill>
                  <a:srgbClr val="000066"/>
                </a:solidFill>
                <a:latin typeface="Meiryo UI" panose="020B0604030504040204" pitchFamily="50" charset="-128"/>
                <a:ea typeface="Meiryo UI" panose="020B0604030504040204" pitchFamily="50" charset="-128"/>
              </a:rPr>
              <a:t>○ 除却した広告物等の保管、売却又は廃棄</a:t>
            </a:r>
            <a:r>
              <a:rPr lang="ja-JP" altLang="en-US" sz="1600" dirty="0">
                <a:solidFill>
                  <a:srgbClr val="000066"/>
                </a:solidFill>
                <a:latin typeface="Meiryo UI" panose="020B0604030504040204" pitchFamily="50" charset="-128"/>
                <a:ea typeface="Meiryo UI" panose="020B0604030504040204" pitchFamily="50" charset="-128"/>
              </a:rPr>
              <a:t>（屋外広告物法第８条）</a:t>
            </a:r>
            <a:r>
              <a:rPr lang="ja-JP" altLang="en-US" sz="1800" dirty="0">
                <a:solidFill>
                  <a:srgbClr val="000066"/>
                </a:solidFill>
                <a:latin typeface="Meiryo UI" panose="020B0604030504040204" pitchFamily="50" charset="-128"/>
                <a:ea typeface="Meiryo UI" panose="020B0604030504040204" pitchFamily="50" charset="-128"/>
              </a:rPr>
              <a:t>　　　</a:t>
            </a:r>
            <a:r>
              <a:rPr lang="ja-JP" altLang="en-US" sz="2400" dirty="0">
                <a:solidFill>
                  <a:srgbClr val="000066"/>
                </a:solidFill>
                <a:latin typeface="Meiryo UI" panose="020B0604030504040204" pitchFamily="50" charset="-128"/>
                <a:ea typeface="Meiryo UI" panose="020B0604030504040204" pitchFamily="50" charset="-128"/>
              </a:rPr>
              <a:t>　　　　　　　　　　　　　　　　　　　　　　</a:t>
            </a:r>
            <a:endParaRPr lang="en-US" altLang="ja-JP" sz="2400" dirty="0">
              <a:solidFill>
                <a:srgbClr val="000066"/>
              </a:solidFill>
              <a:latin typeface="Meiryo UI" panose="020B0604030504040204" pitchFamily="50" charset="-128"/>
              <a:ea typeface="Meiryo UI" panose="020B0604030504040204" pitchFamily="50" charset="-128"/>
            </a:endParaRPr>
          </a:p>
          <a:p>
            <a:pPr marL="504000" indent="-43200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     都道府県知事は、</a:t>
            </a:r>
            <a:endParaRPr lang="en-US" altLang="ja-JP" sz="1800" dirty="0">
              <a:solidFill>
                <a:srgbClr val="000066"/>
              </a:solidFill>
              <a:latin typeface="Meiryo UI" panose="020B0604030504040204" pitchFamily="50" charset="-128"/>
              <a:ea typeface="Meiryo UI" panose="020B0604030504040204" pitchFamily="50" charset="-128"/>
            </a:endParaRPr>
          </a:p>
          <a:p>
            <a:pPr marL="720000" indent="-14400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・広告物又は掲出物件を除却し、又は除却させたときは保管しなければならない。</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・保管した広告物等について、一定の要件を満たす場合には、売却し、その売却代金を保管することができる。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720000" indent="-144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・売却しようとする広告物等について、一定の要件を満たす場合には、廃棄することができる。</a:t>
            </a:r>
            <a:endParaRPr lang="ja-JP" altLang="en-US" sz="2400" dirty="0">
              <a:solidFill>
                <a:srgbClr val="000066"/>
              </a:solidFill>
              <a:latin typeface="Meiryo UI" panose="020B0604030504040204" pitchFamily="50" charset="-128"/>
              <a:ea typeface="Meiryo UI" panose="020B0604030504040204" pitchFamily="50" charset="-128"/>
            </a:endParaRPr>
          </a:p>
          <a:p>
            <a:pPr algn="just" eaLnBrk="1" hangingPunct="1">
              <a:spcBef>
                <a:spcPts val="1200"/>
              </a:spcBef>
              <a:buFontTx/>
              <a:buNone/>
            </a:pPr>
            <a:r>
              <a:rPr lang="ja-JP" altLang="en-US" sz="2400" dirty="0">
                <a:solidFill>
                  <a:srgbClr val="000066"/>
                </a:solidFill>
                <a:latin typeface="Meiryo UI" panose="020B0604030504040204" pitchFamily="50" charset="-128"/>
                <a:ea typeface="Meiryo UI" panose="020B0604030504040204" pitchFamily="50" charset="-128"/>
              </a:rPr>
              <a:t>○ 罰則</a:t>
            </a:r>
            <a:r>
              <a:rPr lang="ja-JP" altLang="en-US" sz="1600" dirty="0">
                <a:solidFill>
                  <a:srgbClr val="000066"/>
                </a:solidFill>
                <a:latin typeface="Meiryo UI" panose="020B0604030504040204" pitchFamily="50" charset="-128"/>
                <a:ea typeface="Meiryo UI" panose="020B0604030504040204" pitchFamily="50" charset="-128"/>
              </a:rPr>
              <a:t>（屋外広告物法第</a:t>
            </a:r>
            <a:r>
              <a:rPr lang="en-US" altLang="ja-JP" sz="1600" dirty="0">
                <a:solidFill>
                  <a:srgbClr val="000066"/>
                </a:solidFill>
                <a:latin typeface="Meiryo UI" panose="020B0604030504040204" pitchFamily="50" charset="-128"/>
                <a:ea typeface="Meiryo UI" panose="020B0604030504040204" pitchFamily="50" charset="-128"/>
              </a:rPr>
              <a:t>34</a:t>
            </a:r>
            <a:r>
              <a:rPr lang="ja-JP" altLang="en-US" sz="1600" dirty="0">
                <a:solidFill>
                  <a:srgbClr val="000066"/>
                </a:solidFill>
                <a:latin typeface="Meiryo UI" panose="020B0604030504040204" pitchFamily="50" charset="-128"/>
                <a:ea typeface="Meiryo UI" panose="020B0604030504040204" pitchFamily="50" charset="-128"/>
              </a:rPr>
              <a:t>条）</a:t>
            </a:r>
          </a:p>
          <a:p>
            <a:pPr marL="0" indent="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　　   ・屋外広告物規制に係る条例には、罰金又は過料のみを科する規定を設けることができる。</a:t>
            </a:r>
          </a:p>
          <a:p>
            <a:pPr algn="just">
              <a:spcBef>
                <a:spcPts val="0"/>
              </a:spcBef>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9202F24B-317A-FFC4-375D-D43CFC07F7E8}"/>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5298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17</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屋外広告業の登録</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64396" y="590907"/>
            <a:ext cx="8800091" cy="2694077"/>
          </a:xfrm>
          <a:prstGeom prst="rect">
            <a:avLst/>
          </a:prstGeom>
          <a:noFill/>
          <a:ln>
            <a:noFill/>
          </a:ln>
        </p:spPr>
        <p:txBody>
          <a:bodyPr vert="horz" wrap="square" lIns="91440" tIns="45720" rIns="91440" bIns="45720" numCol="1"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marL="396000" indent="-396000" algn="just" eaLnBrk="1" hangingPunct="1">
              <a:lnSpc>
                <a:spcPts val="2400"/>
              </a:lnSpc>
              <a:buFontTx/>
              <a:buNone/>
            </a:pPr>
            <a:r>
              <a:rPr lang="ja-JP" altLang="en-US" sz="2000" dirty="0">
                <a:solidFill>
                  <a:srgbClr val="000066"/>
                </a:solidFill>
                <a:latin typeface="Meiryo UI" panose="020B0604030504040204" pitchFamily="50" charset="-128"/>
                <a:ea typeface="Meiryo UI" panose="020B0604030504040204" pitchFamily="50" charset="-128"/>
              </a:rPr>
              <a:t>○ 都道府県は、条例で定めるところにより、「その区域内において屋外広告業を営もう　とする者は都道府県知事の登録を受けなければならないもの」とすることができる。    </a:t>
            </a:r>
            <a:r>
              <a:rPr lang="ja-JP" altLang="en-US" sz="2400" dirty="0">
                <a:solidFill>
                  <a:srgbClr val="000066"/>
                </a:solidFill>
                <a:latin typeface="Meiryo UI" panose="020B0604030504040204" pitchFamily="50" charset="-128"/>
                <a:ea typeface="Meiryo UI" panose="020B0604030504040204" pitchFamily="50" charset="-128"/>
              </a:rPr>
              <a:t>                   　　</a:t>
            </a:r>
            <a:endParaRPr lang="en-US" altLang="ja-JP" sz="2400" dirty="0">
              <a:solidFill>
                <a:srgbClr val="000066"/>
              </a:solidFill>
              <a:latin typeface="Meiryo UI" panose="020B0604030504040204" pitchFamily="50" charset="-128"/>
              <a:ea typeface="Meiryo UI" panose="020B0604030504040204" pitchFamily="50" charset="-128"/>
            </a:endParaRPr>
          </a:p>
          <a:p>
            <a:pPr indent="-360000" algn="just" eaLnBrk="1" hangingPunct="1">
              <a:lnSpc>
                <a:spcPts val="2400"/>
              </a:lnSpc>
              <a:spcBef>
                <a:spcPts val="0"/>
              </a:spcBef>
              <a:buFontTx/>
              <a:buNone/>
            </a:pPr>
            <a:r>
              <a:rPr lang="ja-JP" altLang="en-US" sz="1400" dirty="0">
                <a:solidFill>
                  <a:srgbClr val="000066"/>
                </a:solidFill>
                <a:latin typeface="Meiryo UI" panose="020B0604030504040204" pitchFamily="50" charset="-128"/>
                <a:ea typeface="Meiryo UI" panose="020B0604030504040204" pitchFamily="50" charset="-128"/>
              </a:rPr>
              <a:t>                                                                                                              （屋外広告物法第９条）</a:t>
            </a:r>
            <a:endParaRPr lang="en-US" altLang="ja-JP" sz="1400" dirty="0">
              <a:solidFill>
                <a:srgbClr val="000066"/>
              </a:solidFill>
              <a:latin typeface="Meiryo UI" panose="020B0604030504040204" pitchFamily="50" charset="-128"/>
              <a:ea typeface="Meiryo UI" panose="020B0604030504040204" pitchFamily="50" charset="-128"/>
            </a:endParaRPr>
          </a:p>
          <a:p>
            <a:pPr indent="-180000" eaLnBrk="1" hangingPunct="1">
              <a:spcBef>
                <a:spcPts val="1200"/>
              </a:spcBef>
              <a:buFontTx/>
              <a:buNone/>
            </a:pPr>
            <a:r>
              <a:rPr lang="en-US" altLang="ja-JP" sz="14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条例で定める事項（屋外広告物法第</a:t>
            </a:r>
            <a:r>
              <a:rPr lang="en-US" altLang="ja-JP" sz="1400" dirty="0">
                <a:solidFill>
                  <a:srgbClr val="000066"/>
                </a:solidFill>
                <a:latin typeface="Meiryo UI" panose="020B0604030504040204" pitchFamily="50" charset="-128"/>
                <a:ea typeface="Meiryo UI" panose="020B0604030504040204" pitchFamily="50" charset="-128"/>
              </a:rPr>
              <a:t>10</a:t>
            </a:r>
            <a:r>
              <a:rPr lang="ja-JP" altLang="en-US" sz="1400" dirty="0">
                <a:solidFill>
                  <a:srgbClr val="000066"/>
                </a:solidFill>
                <a:latin typeface="Meiryo UI" panose="020B0604030504040204" pitchFamily="50" charset="-128"/>
                <a:ea typeface="Meiryo UI" panose="020B0604030504040204" pitchFamily="50" charset="-128"/>
              </a:rPr>
              <a:t>条）</a:t>
            </a:r>
            <a:r>
              <a:rPr lang="en-US" altLang="ja-JP" sz="1400" dirty="0">
                <a:solidFill>
                  <a:srgbClr val="000066"/>
                </a:solidFill>
                <a:latin typeface="Meiryo UI" panose="020B0604030504040204" pitchFamily="50" charset="-128"/>
                <a:ea typeface="Meiryo UI" panose="020B0604030504040204" pitchFamily="50" charset="-128"/>
              </a:rPr>
              <a:t>】</a:t>
            </a:r>
          </a:p>
          <a:p>
            <a:pPr indent="-180000" eaLnBrk="1" hangingPunct="1">
              <a:spcBef>
                <a:spcPts val="0"/>
              </a:spcBef>
              <a:buFontTx/>
              <a:buNone/>
            </a:pPr>
            <a:r>
              <a:rPr lang="ja-JP" altLang="en-US" sz="1400" dirty="0">
                <a:solidFill>
                  <a:srgbClr val="000066"/>
                </a:solidFill>
                <a:latin typeface="Meiryo UI" panose="020B0604030504040204" pitchFamily="50" charset="-128"/>
                <a:ea typeface="Meiryo UI" panose="020B0604030504040204" pitchFamily="50" charset="-128"/>
              </a:rPr>
              <a:t>　　            登録の有効期間（５年）、登録要件、業務主任者の選任に関する事項、登録の取消し又は営業の全部</a:t>
            </a:r>
            <a:endParaRPr lang="en-US" altLang="ja-JP" sz="1400" dirty="0">
              <a:solidFill>
                <a:srgbClr val="000066"/>
              </a:solidFill>
              <a:latin typeface="Meiryo UI" panose="020B0604030504040204" pitchFamily="50" charset="-128"/>
              <a:ea typeface="Meiryo UI" panose="020B0604030504040204" pitchFamily="50" charset="-128"/>
            </a:endParaRPr>
          </a:p>
          <a:p>
            <a:pPr indent="-180000" eaLnBrk="1" hangingPunct="1">
              <a:spcBef>
                <a:spcPts val="0"/>
              </a:spcBef>
              <a:buFontTx/>
              <a:buNone/>
            </a:pPr>
            <a:r>
              <a:rPr lang="en-US" altLang="ja-JP" sz="14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若しくは一部の停止に関する事項、その他登録制度に関し必要な事項</a:t>
            </a:r>
            <a:endParaRPr lang="en-US" altLang="ja-JP" sz="1400" dirty="0">
              <a:solidFill>
                <a:srgbClr val="000066"/>
              </a:solidFill>
              <a:latin typeface="Meiryo UI" panose="020B0604030504040204" pitchFamily="50" charset="-128"/>
              <a:ea typeface="Meiryo UI" panose="020B0604030504040204" pitchFamily="50" charset="-128"/>
            </a:endParaRPr>
          </a:p>
          <a:p>
            <a:pPr marL="360000" indent="-360000" eaLnBrk="1" hangingPunct="1">
              <a:lnSpc>
                <a:spcPts val="2400"/>
              </a:lnSpc>
              <a:spcBef>
                <a:spcPts val="1200"/>
              </a:spcBef>
              <a:buFontTx/>
              <a:buNone/>
            </a:pPr>
            <a:r>
              <a:rPr lang="ja-JP" altLang="en-US" sz="2000" dirty="0">
                <a:solidFill>
                  <a:srgbClr val="000066"/>
                </a:solidFill>
                <a:latin typeface="Meiryo UI" panose="020B0604030504040204" pitchFamily="50" charset="-128"/>
                <a:ea typeface="Meiryo UI" panose="020B0604030504040204" pitchFamily="50" charset="-128"/>
              </a:rPr>
              <a:t>○ 都道府県知事は、条例で定めるところにより、屋外広告業者に対し、必要な指導、助言及び勧告を行うことができる。</a:t>
            </a:r>
            <a:r>
              <a:rPr lang="ja-JP" altLang="en-US" sz="1400" dirty="0">
                <a:solidFill>
                  <a:srgbClr val="000066"/>
                </a:solidFill>
                <a:latin typeface="Meiryo UI" panose="020B0604030504040204" pitchFamily="50" charset="-128"/>
                <a:ea typeface="Meiryo UI" panose="020B0604030504040204" pitchFamily="50" charset="-128"/>
              </a:rPr>
              <a:t>                                            （屋外広告物条第第</a:t>
            </a:r>
            <a:r>
              <a:rPr lang="en-US" altLang="ja-JP" sz="1400" dirty="0">
                <a:solidFill>
                  <a:srgbClr val="000066"/>
                </a:solidFill>
                <a:latin typeface="Meiryo UI" panose="020B0604030504040204" pitchFamily="50" charset="-128"/>
                <a:ea typeface="Meiryo UI" panose="020B0604030504040204" pitchFamily="50" charset="-128"/>
              </a:rPr>
              <a:t>11</a:t>
            </a:r>
            <a:r>
              <a:rPr lang="ja-JP" altLang="en-US" sz="1400" dirty="0">
                <a:solidFill>
                  <a:srgbClr val="000066"/>
                </a:solidFill>
                <a:latin typeface="Meiryo UI" panose="020B0604030504040204" pitchFamily="50" charset="-128"/>
                <a:ea typeface="Meiryo UI" panose="020B0604030504040204" pitchFamily="50" charset="-128"/>
              </a:rPr>
              <a:t>条）</a:t>
            </a:r>
          </a:p>
          <a:p>
            <a:pPr>
              <a:spcBef>
                <a:spcPts val="0"/>
              </a:spcBef>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5" name="四角形: メモ 4">
            <a:extLst>
              <a:ext uri="{FF2B5EF4-FFF2-40B4-BE49-F238E27FC236}">
                <a16:creationId xmlns:a16="http://schemas.microsoft.com/office/drawing/2014/main" id="{BB6CFE50-C1BA-66D9-10EA-E1E49832F725}"/>
              </a:ext>
            </a:extLst>
          </p:cNvPr>
          <p:cNvSpPr/>
          <p:nvPr/>
        </p:nvSpPr>
        <p:spPr>
          <a:xfrm>
            <a:off x="379544" y="3284984"/>
            <a:ext cx="8584944" cy="3416285"/>
          </a:xfrm>
          <a:prstGeom prst="foldedCorner">
            <a:avLst>
              <a:gd name="adj" fmla="val 7422"/>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kumimoji="1" lang="en-US" altLang="ja-JP" b="1"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b="1" dirty="0">
                <a:solidFill>
                  <a:schemeClr val="accent6">
                    <a:lumMod val="75000"/>
                  </a:schemeClr>
                </a:solidFill>
                <a:latin typeface="Meiryo UI" panose="020B0604030504040204" pitchFamily="50" charset="-128"/>
                <a:ea typeface="Meiryo UI" panose="020B0604030504040204" pitchFamily="50" charset="-128"/>
              </a:rPr>
              <a:t>屋外広告業に対する指導監督の取組事例（静岡県）</a:t>
            </a:r>
            <a:r>
              <a:rPr kumimoji="1" lang="en-US" altLang="ja-JP" b="1" dirty="0">
                <a:solidFill>
                  <a:schemeClr val="accent6">
                    <a:lumMod val="75000"/>
                  </a:schemeClr>
                </a:solidFill>
                <a:latin typeface="Meiryo UI" panose="020B0604030504040204" pitchFamily="50" charset="-128"/>
                <a:ea typeface="Meiryo UI" panose="020B0604030504040204" pitchFamily="50" charset="-128"/>
              </a:rPr>
              <a:t>》</a:t>
            </a:r>
            <a:endParaRPr kumimoji="1" lang="ja-JP" altLang="en-US" b="1" dirty="0">
              <a:solidFill>
                <a:schemeClr val="accent6">
                  <a:lumMod val="75000"/>
                </a:schemeClr>
              </a:solidFill>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6B06DF1D-B829-18BD-C982-850F15378C9D}"/>
              </a:ext>
            </a:extLst>
          </p:cNvPr>
          <p:cNvSpPr/>
          <p:nvPr/>
        </p:nvSpPr>
        <p:spPr>
          <a:xfrm>
            <a:off x="634810" y="3666017"/>
            <a:ext cx="3591379" cy="1498130"/>
          </a:xfrm>
          <a:prstGeom prst="roundRect">
            <a:avLst>
              <a:gd name="adj" fmla="val 8044"/>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ct val="50000"/>
              </a:spcBef>
              <a:buFontTx/>
              <a:buNone/>
            </a:pPr>
            <a:r>
              <a:rPr lang="ja-JP" altLang="en-US" sz="1600" dirty="0">
                <a:solidFill>
                  <a:srgbClr val="000000"/>
                </a:solidFill>
                <a:latin typeface="Meiryo UI" panose="020B0604030504040204" pitchFamily="50" charset="-128"/>
                <a:ea typeface="Meiryo UI" panose="020B0604030504040204" pitchFamily="50" charset="-128"/>
              </a:rPr>
              <a:t>違反屋外広告物の是正指導を実施する中、指導に従わない屋外広告業者に対しては、平成</a:t>
            </a:r>
            <a:r>
              <a:rPr lang="en-US" altLang="ja-JP" sz="1600" dirty="0">
                <a:solidFill>
                  <a:srgbClr val="000000"/>
                </a:solidFill>
                <a:latin typeface="Meiryo UI" panose="020B0604030504040204" pitchFamily="50" charset="-128"/>
                <a:ea typeface="Meiryo UI" panose="020B0604030504040204" pitchFamily="50" charset="-128"/>
              </a:rPr>
              <a:t>19</a:t>
            </a:r>
            <a:r>
              <a:rPr lang="ja-JP" altLang="en-US" sz="1600" dirty="0">
                <a:solidFill>
                  <a:srgbClr val="000000"/>
                </a:solidFill>
                <a:latin typeface="Meiryo UI" panose="020B0604030504040204" pitchFamily="50" charset="-128"/>
                <a:ea typeface="Meiryo UI" panose="020B0604030504040204" pitchFamily="50" charset="-128"/>
              </a:rPr>
              <a:t>年度に定めた「静岡県屋外広告業指導監督措置基準」に基づき、当該法令違反に相当する違反点数を付与した。</a:t>
            </a:r>
            <a:endParaRPr kumimoji="1" lang="ja-JP" altLang="en-US" dirty="0"/>
          </a:p>
        </p:txBody>
      </p:sp>
      <p:sp>
        <p:nvSpPr>
          <p:cNvPr id="8" name="四角形: 角を丸くする 7">
            <a:extLst>
              <a:ext uri="{FF2B5EF4-FFF2-40B4-BE49-F238E27FC236}">
                <a16:creationId xmlns:a16="http://schemas.microsoft.com/office/drawing/2014/main" id="{01EE0217-FD44-6D69-A9DC-AD00C24435CA}"/>
              </a:ext>
            </a:extLst>
          </p:cNvPr>
          <p:cNvSpPr/>
          <p:nvPr/>
        </p:nvSpPr>
        <p:spPr>
          <a:xfrm>
            <a:off x="669835" y="5733256"/>
            <a:ext cx="3591379" cy="813940"/>
          </a:xfrm>
          <a:prstGeom prst="roundRect">
            <a:avLst>
              <a:gd name="adj" fmla="val 8044"/>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ct val="50000"/>
              </a:spcBef>
              <a:buFontTx/>
              <a:buNone/>
            </a:pPr>
            <a:r>
              <a:rPr lang="ja-JP" altLang="en-US" sz="1600" dirty="0">
                <a:solidFill>
                  <a:srgbClr val="000000"/>
                </a:solidFill>
                <a:latin typeface="Meiryo UI" panose="020B0604030504040204" pitchFamily="50" charset="-128"/>
                <a:ea typeface="Meiryo UI" panose="020B0604030504040204" pitchFamily="50" charset="-128"/>
              </a:rPr>
              <a:t>その結果、屋外広告業者</a:t>
            </a:r>
            <a:r>
              <a:rPr lang="en-US" altLang="ja-JP" sz="1600" dirty="0">
                <a:solidFill>
                  <a:srgbClr val="000000"/>
                </a:solidFill>
                <a:latin typeface="Meiryo UI" panose="020B0604030504040204" pitchFamily="50" charset="-128"/>
                <a:ea typeface="Meiryo UI" panose="020B0604030504040204" pitchFamily="50" charset="-128"/>
              </a:rPr>
              <a:t>A</a:t>
            </a:r>
            <a:r>
              <a:rPr lang="ja-JP" altLang="en-US" sz="1600" dirty="0">
                <a:solidFill>
                  <a:srgbClr val="000000"/>
                </a:solidFill>
                <a:latin typeface="Meiryo UI" panose="020B0604030504040204" pitchFamily="50" charset="-128"/>
                <a:ea typeface="Meiryo UI" panose="020B0604030504040204" pitchFamily="50" charset="-128"/>
              </a:rPr>
              <a:t>社の違反点数が</a:t>
            </a:r>
            <a:r>
              <a:rPr lang="en-US" altLang="ja-JP" sz="1600" dirty="0">
                <a:solidFill>
                  <a:srgbClr val="000000"/>
                </a:solidFill>
                <a:latin typeface="Meiryo UI" panose="020B0604030504040204" pitchFamily="50" charset="-128"/>
                <a:ea typeface="Meiryo UI" panose="020B0604030504040204" pitchFamily="50" charset="-128"/>
              </a:rPr>
              <a:t>10</a:t>
            </a:r>
            <a:r>
              <a:rPr lang="ja-JP" altLang="en-US" sz="1600" dirty="0">
                <a:solidFill>
                  <a:srgbClr val="000000"/>
                </a:solidFill>
                <a:latin typeface="Meiryo UI" panose="020B0604030504040204" pitchFamily="50" charset="-128"/>
                <a:ea typeface="Meiryo UI" panose="020B0604030504040204" pitchFamily="50" charset="-128"/>
              </a:rPr>
              <a:t>点を超え、監督処分（営業停止）の基準に該当することとなった。</a:t>
            </a:r>
            <a:endParaRPr kumimoji="1" lang="ja-JP" altLang="en-US" dirty="0"/>
          </a:p>
        </p:txBody>
      </p:sp>
      <p:sp>
        <p:nvSpPr>
          <p:cNvPr id="9" name="矢印: 下 8">
            <a:extLst>
              <a:ext uri="{FF2B5EF4-FFF2-40B4-BE49-F238E27FC236}">
                <a16:creationId xmlns:a16="http://schemas.microsoft.com/office/drawing/2014/main" id="{DCAD71D4-D647-BF71-602C-ADDD9387BD19}"/>
              </a:ext>
            </a:extLst>
          </p:cNvPr>
          <p:cNvSpPr/>
          <p:nvPr/>
        </p:nvSpPr>
        <p:spPr>
          <a:xfrm>
            <a:off x="1547664" y="5229199"/>
            <a:ext cx="1800200" cy="4390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55A4F72-29F9-C106-ED1A-093A8F03B2EB}"/>
              </a:ext>
            </a:extLst>
          </p:cNvPr>
          <p:cNvSpPr/>
          <p:nvPr/>
        </p:nvSpPr>
        <p:spPr>
          <a:xfrm>
            <a:off x="30278" y="590907"/>
            <a:ext cx="9076291" cy="6164919"/>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CEBD2CA9-D6A0-C7A6-A32A-2DC3EC6A00EA}"/>
              </a:ext>
            </a:extLst>
          </p:cNvPr>
          <p:cNvGrpSpPr/>
          <p:nvPr/>
        </p:nvGrpSpPr>
        <p:grpSpPr>
          <a:xfrm>
            <a:off x="4784038" y="3631759"/>
            <a:ext cx="3591379" cy="2923854"/>
            <a:chOff x="4784038" y="3631759"/>
            <a:chExt cx="3591379" cy="2923854"/>
          </a:xfrm>
        </p:grpSpPr>
        <p:pic>
          <p:nvPicPr>
            <p:cNvPr id="3" name="Picture 5" descr="DSCF2080">
              <a:extLst>
                <a:ext uri="{FF2B5EF4-FFF2-40B4-BE49-F238E27FC236}">
                  <a16:creationId xmlns:a16="http://schemas.microsoft.com/office/drawing/2014/main" id="{4D2567EB-3F92-E7C7-465F-338E2C04BB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6351"/>
            <a:stretch/>
          </p:blipFill>
          <p:spPr>
            <a:xfrm>
              <a:off x="4784038" y="3631759"/>
              <a:ext cx="3591379" cy="2923854"/>
            </a:xfrm>
            <a:prstGeom prst="rect">
              <a:avLst/>
            </a:prstGeom>
            <a:noFill/>
            <a:ln>
              <a:noFill/>
            </a:ln>
          </p:spPr>
        </p:pic>
        <p:sp>
          <p:nvSpPr>
            <p:cNvPr id="11" name="正方形/長方形 10">
              <a:extLst>
                <a:ext uri="{FF2B5EF4-FFF2-40B4-BE49-F238E27FC236}">
                  <a16:creationId xmlns:a16="http://schemas.microsoft.com/office/drawing/2014/main" id="{8D550F05-1944-BF63-A62F-7FFECE497A2F}"/>
                </a:ext>
              </a:extLst>
            </p:cNvPr>
            <p:cNvSpPr/>
            <p:nvPr/>
          </p:nvSpPr>
          <p:spPr>
            <a:xfrm rot="16200000">
              <a:off x="7254312" y="4714405"/>
              <a:ext cx="864000" cy="612000"/>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grpSp>
    </p:spTree>
    <p:extLst>
      <p:ext uri="{BB962C8B-B14F-4D97-AF65-F5344CB8AC3E}">
        <p14:creationId xmlns:p14="http://schemas.microsoft.com/office/powerpoint/2010/main" val="3887158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18</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規制の強化・緩和</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AutoShape 2">
            <a:extLst>
              <a:ext uri="{FF2B5EF4-FFF2-40B4-BE49-F238E27FC236}">
                <a16:creationId xmlns:a16="http://schemas.microsoft.com/office/drawing/2014/main" id="{C9DF9D28-CFA2-46EF-D598-E2723C36BC52}"/>
              </a:ext>
            </a:extLst>
          </p:cNvPr>
          <p:cNvSpPr>
            <a:spLocks noChangeArrowheads="1"/>
          </p:cNvSpPr>
          <p:nvPr/>
        </p:nvSpPr>
        <p:spPr>
          <a:xfrm>
            <a:off x="103927" y="664194"/>
            <a:ext cx="8928992" cy="2300798"/>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88900" indent="-88900" algn="just" eaLnBrk="1" hangingPunct="1">
              <a:spcBef>
                <a:spcPts val="0"/>
              </a:spcBef>
              <a:buFontTx/>
              <a:buNone/>
            </a:pPr>
            <a:r>
              <a:rPr lang="ja-JP" altLang="en-US" sz="1600" dirty="0">
                <a:solidFill>
                  <a:srgbClr val="000066"/>
                </a:solidFill>
                <a:latin typeface="Meiryo UI" panose="020B0604030504040204" pitchFamily="50" charset="-128"/>
                <a:ea typeface="Meiryo UI" panose="020B0604030504040204" pitchFamily="50" charset="-128"/>
              </a:rPr>
              <a:t>① 広告物活用地区</a:t>
            </a:r>
          </a:p>
          <a:p>
            <a:pPr marL="88900" indent="-88900" algn="just" eaLnBrk="1" hangingPunct="1">
              <a:spcBef>
                <a:spcPts val="0"/>
              </a:spcBef>
              <a:buFontTx/>
              <a:buNone/>
            </a:pPr>
            <a:r>
              <a:rPr lang="ja-JP" altLang="en-US" sz="16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繁華街等において、当該地区の魅力・活力を維持・向上させる役割を果たす広告物等については、知事の確認を受けることにより、許可を受けることなく、広告物の表示等が可能となる。</a:t>
            </a:r>
          </a:p>
          <a:p>
            <a:pPr marL="88900" indent="-88900" algn="just" eaLnBrk="1" hangingPunct="1">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② 景観保全型広告整備地区</a:t>
            </a:r>
          </a:p>
          <a:p>
            <a:pPr marL="88900" indent="-88900" algn="just" eaLnBrk="1" hangingPunct="1">
              <a:spcBef>
                <a:spcPts val="0"/>
              </a:spcBef>
              <a:buFontTx/>
              <a:buNone/>
            </a:pPr>
            <a:r>
              <a:rPr lang="ja-JP" altLang="en-US" sz="16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禁止地域においては、規制の適用除外となる広告物の表示等であっても、届出を義務付け、必要な助言、勧告を行う。</a:t>
            </a:r>
          </a:p>
          <a:p>
            <a:pPr marL="88900" indent="-88900" algn="just" eaLnBrk="1" hangingPunct="1">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③ 広告物協定地区</a:t>
            </a:r>
          </a:p>
          <a:p>
            <a:pPr marL="88900" indent="-88900" algn="just" eaLnBrk="1" hangingPunct="1">
              <a:spcBef>
                <a:spcPts val="0"/>
              </a:spcBef>
              <a:buFontTx/>
              <a:buNone/>
            </a:pPr>
            <a:r>
              <a:rPr lang="en-US" altLang="ja-JP" sz="16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地域の住民等が、屋外広告物の表示・設置位置、形状、面積、デザイン等を自主的なルールとして定め、知事が認定することにより公的な位置づけを与える。</a:t>
            </a:r>
            <a:endParaRPr lang="ja-JP" altLang="ja-JP" sz="1400" dirty="0">
              <a:solidFill>
                <a:srgbClr val="000066"/>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45427C54-081E-B883-383E-EF8F2F13C8BA}"/>
              </a:ext>
            </a:extLst>
          </p:cNvPr>
          <p:cNvSpPr/>
          <p:nvPr/>
        </p:nvSpPr>
        <p:spPr>
          <a:xfrm>
            <a:off x="30278" y="590907"/>
            <a:ext cx="9076291" cy="6164919"/>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2">
            <a:extLst>
              <a:ext uri="{FF2B5EF4-FFF2-40B4-BE49-F238E27FC236}">
                <a16:creationId xmlns:a16="http://schemas.microsoft.com/office/drawing/2014/main" id="{E8E0EFC5-920C-E945-4F3E-38F8C4E719C6}"/>
              </a:ext>
            </a:extLst>
          </p:cNvPr>
          <p:cNvSpPr txBox="1">
            <a:spLocks noChangeArrowheads="1"/>
          </p:cNvSpPr>
          <p:nvPr/>
        </p:nvSpPr>
        <p:spPr>
          <a:xfrm>
            <a:off x="103927" y="3022303"/>
            <a:ext cx="5261802" cy="224343"/>
          </a:xfrm>
          <a:prstGeom prst="rect">
            <a:avLst/>
          </a:prstGeom>
          <a:solidFill>
            <a:schemeClr val="accent5"/>
          </a:solidFill>
          <a:ln>
            <a:noFill/>
          </a:ln>
        </p:spPr>
        <p:txBody>
          <a:bodyPr vert="horz" wrap="square" lIns="36000" tIns="36000" rIns="36000" bIns="36000" numCol="1" anchor="ctr" anchorCtr="0" compatLnSpc="1">
            <a:prstTxWarp prst="textNoShape">
              <a:avLst/>
            </a:prstTxWarp>
          </a:bodyPr>
          <a:lst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a:lstStyle>
          <a:p>
            <a:pPr algn="ctr" eaLnBrk="1" hangingPunct="1"/>
            <a:r>
              <a:rPr lang="ja-JP" altLang="en-US" sz="1200" b="1" kern="0" dirty="0">
                <a:solidFill>
                  <a:srgbClr val="000066"/>
                </a:solidFill>
                <a:latin typeface="Meiryo UI" panose="020B0604030504040204" pitchFamily="50" charset="-128"/>
                <a:ea typeface="Meiryo UI" panose="020B0604030504040204" pitchFamily="50" charset="-128"/>
              </a:rPr>
              <a:t>景観保全型広告整備地区の例：桃太郎大通り屋外広告物モデル地区（岡山市）</a:t>
            </a:r>
          </a:p>
        </p:txBody>
      </p:sp>
      <p:sp>
        <p:nvSpPr>
          <p:cNvPr id="9" name="Text Box 9">
            <a:extLst>
              <a:ext uri="{FF2B5EF4-FFF2-40B4-BE49-F238E27FC236}">
                <a16:creationId xmlns:a16="http://schemas.microsoft.com/office/drawing/2014/main" id="{1CFF5D84-2526-F70C-3415-8E47F5A5A8BB}"/>
              </a:ext>
            </a:extLst>
          </p:cNvPr>
          <p:cNvSpPr txBox="1">
            <a:spLocks noChangeArrowheads="1"/>
          </p:cNvSpPr>
          <p:nvPr/>
        </p:nvSpPr>
        <p:spPr bwMode="auto">
          <a:xfrm>
            <a:off x="103927" y="3260585"/>
            <a:ext cx="8928992" cy="1108698"/>
          </a:xfrm>
          <a:prstGeom prst="rect">
            <a:avLst/>
          </a:prstGeom>
          <a:noFill/>
          <a:ln w="9525">
            <a:solidFill>
              <a:srgbClr val="80808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36000" tIns="36000" rIns="36000" bIns="36000">
            <a:noAutofit/>
          </a:bodyPr>
          <a:lstStyle>
            <a:lvl1pPr marL="88900" indent="-88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000" dirty="0">
                <a:latin typeface="Meiryo UI" panose="020B0604030504040204" pitchFamily="50" charset="-128"/>
                <a:ea typeface="Meiryo UI" panose="020B0604030504040204" pitchFamily="50" charset="-128"/>
              </a:rPr>
              <a:t>岡山市屋外広告物条例（抄）</a:t>
            </a:r>
          </a:p>
          <a:p>
            <a:pPr algn="just" eaLnBrk="1" hangingPunct="1">
              <a:spcBef>
                <a:spcPct val="0"/>
              </a:spcBef>
              <a:buFontTx/>
              <a:buNone/>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モデル地区の指定</a:t>
            </a:r>
            <a:r>
              <a:rPr lang="en-US" altLang="ja-JP" sz="1000" dirty="0">
                <a:latin typeface="Meiryo UI" panose="020B0604030504040204" pitchFamily="50" charset="-128"/>
                <a:ea typeface="Meiryo UI" panose="020B0604030504040204" pitchFamily="50" charset="-128"/>
              </a:rPr>
              <a:t>)</a:t>
            </a:r>
          </a:p>
          <a:p>
            <a:pPr algn="just" eaLnBrk="1" hangingPunct="1">
              <a:spcBef>
                <a:spcPct val="0"/>
              </a:spcBef>
              <a:buFontTx/>
              <a:buNone/>
            </a:pPr>
            <a:r>
              <a:rPr lang="ja-JP" altLang="en-US" sz="1000" dirty="0">
                <a:latin typeface="Meiryo UI" panose="020B0604030504040204" pitchFamily="50" charset="-128"/>
                <a:ea typeface="Meiryo UI" panose="020B0604030504040204" pitchFamily="50" charset="-128"/>
              </a:rPr>
              <a:t>第</a:t>
            </a:r>
            <a:r>
              <a:rPr lang="en-US" altLang="ja-JP" sz="1000" dirty="0">
                <a:latin typeface="Meiryo UI" panose="020B0604030504040204" pitchFamily="50" charset="-128"/>
                <a:ea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rPr>
              <a:t>条　市長は，都市の良好な景観又は風致を維持するため，次の各号のいずれかに該当する地域を屋外広告物モデル地区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以下「モデル地区」という。</a:t>
            </a: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として指定することができる。</a:t>
            </a:r>
          </a:p>
          <a:p>
            <a:pPr algn="just" eaLnBrk="1" hangingPunct="1">
              <a:spcBef>
                <a:spcPct val="0"/>
              </a:spcBef>
              <a:buFontTx/>
              <a:buNone/>
            </a:pP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(1) </a:t>
            </a:r>
            <a:r>
              <a:rPr lang="ja-JP" altLang="en-US" sz="1000" dirty="0">
                <a:latin typeface="Meiryo UI" panose="020B0604030504040204" pitchFamily="50" charset="-128"/>
                <a:ea typeface="Meiryo UI" panose="020B0604030504040204" pitchFamily="50" charset="-128"/>
              </a:rPr>
              <a:t>本市を代表する道路に沿った地域、</a:t>
            </a:r>
            <a:r>
              <a:rPr lang="en-US" altLang="ja-JP" sz="1000" dirty="0">
                <a:latin typeface="Meiryo UI" panose="020B0604030504040204" pitchFamily="50" charset="-128"/>
                <a:ea typeface="Meiryo UI" panose="020B0604030504040204" pitchFamily="50" charset="-128"/>
              </a:rPr>
              <a:t>(2) </a:t>
            </a:r>
            <a:r>
              <a:rPr lang="ja-JP" altLang="en-US" sz="1000" dirty="0">
                <a:latin typeface="Meiryo UI" panose="020B0604030504040204" pitchFamily="50" charset="-128"/>
                <a:ea typeface="Meiryo UI" panose="020B0604030504040204" pitchFamily="50" charset="-128"/>
              </a:rPr>
              <a:t>駅前広場に通ずる道路に沿った地域、</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 都市施設が集積されている地域</a:t>
            </a:r>
            <a:endParaRPr lang="en-US" altLang="ja-JP" sz="1000" dirty="0">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(4) </a:t>
            </a:r>
            <a:r>
              <a:rPr lang="ja-JP" altLang="en-US" sz="1000" dirty="0">
                <a:latin typeface="Meiryo UI" panose="020B0604030504040204" pitchFamily="50" charset="-128"/>
                <a:ea typeface="Meiryo UI" panose="020B0604030504040204" pitchFamily="50" charset="-128"/>
              </a:rPr>
              <a:t>前</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号に掲げる地域のほか、都市の良好な景観又は風致を維持するために市長が特に必要と認める地域</a:t>
            </a:r>
          </a:p>
          <a:p>
            <a:pPr algn="just" eaLnBrk="1" hangingPunct="1">
              <a:spcBef>
                <a:spcPct val="0"/>
              </a:spcBef>
              <a:buFontTx/>
              <a:buNone/>
            </a:pPr>
            <a:r>
              <a:rPr lang="en-US" altLang="ja-JP" sz="1000" dirty="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　市長は、モデル地区の指定をし、若しくはこれを解除し、又はモデル地区の区域を拡張し、若しくは縮小したときは、その旨を告示するものとする。</a:t>
            </a:r>
          </a:p>
        </p:txBody>
      </p:sp>
      <p:pic>
        <p:nvPicPr>
          <p:cNvPr id="10" name="Picture 4" descr="モデル地区">
            <a:extLst>
              <a:ext uri="{FF2B5EF4-FFF2-40B4-BE49-F238E27FC236}">
                <a16:creationId xmlns:a16="http://schemas.microsoft.com/office/drawing/2014/main" id="{7BE9B58D-7CD0-8958-2927-24F21A07BAC7}"/>
              </a:ext>
            </a:extLst>
          </p:cNvPr>
          <p:cNvPicPr>
            <a:picLocks noChangeAspect="1" noChangeArrowheads="1"/>
          </p:cNvPicPr>
          <p:nvPr/>
        </p:nvPicPr>
        <p:blipFill>
          <a:blip r:embed="rId2" cstate="print">
            <a:lum bright="-18000" contrast="54000"/>
            <a:extLst>
              <a:ext uri="{28A0092B-C50C-407E-A947-70E740481C1C}">
                <a14:useLocalDpi xmlns:a14="http://schemas.microsoft.com/office/drawing/2010/main" val="0"/>
              </a:ext>
            </a:extLst>
          </a:blip>
          <a:srcRect l="11684" t="74146" r="13722"/>
          <a:stretch>
            <a:fillRect/>
          </a:stretch>
        </p:blipFill>
        <p:spPr bwMode="auto">
          <a:xfrm>
            <a:off x="239896" y="4436609"/>
            <a:ext cx="3533135" cy="1611331"/>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20071203-06">
            <a:extLst>
              <a:ext uri="{FF2B5EF4-FFF2-40B4-BE49-F238E27FC236}">
                <a16:creationId xmlns:a16="http://schemas.microsoft.com/office/drawing/2014/main" id="{6B35508E-1A47-92CC-3D12-91C9869E2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045" y="4428897"/>
            <a:ext cx="2281237" cy="171132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20071203-03">
            <a:extLst>
              <a:ext uri="{FF2B5EF4-FFF2-40B4-BE49-F238E27FC236}">
                <a16:creationId xmlns:a16="http://schemas.microsoft.com/office/drawing/2014/main" id="{1EBEC829-B1EF-A545-8AF4-C59136961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265" y="4428897"/>
            <a:ext cx="2281237" cy="171132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BAB523A0-EFC7-0847-FB5F-70BF4265A354}"/>
              </a:ext>
            </a:extLst>
          </p:cNvPr>
          <p:cNvSpPr txBox="1">
            <a:spLocks noChangeArrowheads="1"/>
          </p:cNvSpPr>
          <p:nvPr/>
        </p:nvSpPr>
        <p:spPr bwMode="auto">
          <a:xfrm>
            <a:off x="93742" y="6076596"/>
            <a:ext cx="73585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000" dirty="0">
                <a:latin typeface="Meiryo UI" panose="020B0604030504040204" pitchFamily="50" charset="-128"/>
                <a:ea typeface="Meiryo UI" panose="020B0604030504040204" pitchFamily="50" charset="-128"/>
              </a:rPr>
              <a:t>＜許可基準＞</a:t>
            </a:r>
          </a:p>
          <a:p>
            <a:pPr algn="just" eaLnBrk="1" hangingPunct="1">
              <a:spcBef>
                <a:spcPct val="0"/>
              </a:spcBef>
              <a:buFontTx/>
              <a:buNone/>
            </a:pPr>
            <a:r>
              <a:rPr lang="ja-JP" altLang="en-US" sz="1000" dirty="0">
                <a:latin typeface="Meiryo UI" panose="020B0604030504040204" pitchFamily="50" charset="-128"/>
                <a:ea typeface="Meiryo UI" panose="020B0604030504040204" pitchFamily="50" charset="-128"/>
              </a:rPr>
              <a:t>    ・屋外広告物の高さは原則として広告物の幅を超えないこと。</a:t>
            </a:r>
          </a:p>
          <a:p>
            <a:pPr algn="just" eaLnBrk="1" hangingPunct="1">
              <a:spcBef>
                <a:spcPct val="0"/>
              </a:spcBef>
              <a:buFontTx/>
              <a:buNone/>
            </a:pPr>
            <a:r>
              <a:rPr lang="ja-JP" altLang="en-US" sz="1000" dirty="0">
                <a:latin typeface="Meiryo UI" panose="020B0604030504040204" pitchFamily="50" charset="-128"/>
                <a:ea typeface="Meiryo UI" panose="020B0604030504040204" pitchFamily="50" charset="-128"/>
              </a:rPr>
              <a:t>    ・テナントビルにあっては、各テナント名の表示は集合広告とすること。また広告板は原則として前面道路に平行な面を掲出面とすること。</a:t>
            </a:r>
          </a:p>
          <a:p>
            <a:pPr algn="just" eaLnBrk="1" hangingPunct="1">
              <a:spcBef>
                <a:spcPct val="0"/>
              </a:spcBef>
              <a:buFontTx/>
              <a:buNone/>
            </a:pPr>
            <a:r>
              <a:rPr lang="ja-JP" altLang="en-US" sz="1000" dirty="0">
                <a:latin typeface="Meiryo UI" panose="020B0604030504040204" pitchFamily="50" charset="-128"/>
                <a:ea typeface="Meiryo UI" panose="020B0604030504040204" pitchFamily="50" charset="-128"/>
              </a:rPr>
              <a:t>    ・壁面広告はできる限り箱文字で表示したもの又は壁面の色を下地として利用したものとすること。</a:t>
            </a:r>
          </a:p>
        </p:txBody>
      </p:sp>
    </p:spTree>
    <p:extLst>
      <p:ext uri="{BB962C8B-B14F-4D97-AF65-F5344CB8AC3E}">
        <p14:creationId xmlns:p14="http://schemas.microsoft.com/office/powerpoint/2010/main" val="4247353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正方形/長方形 3"/>
          <p:cNvSpPr>
            <a:spLocks noChangeArrowheads="1"/>
          </p:cNvSpPr>
          <p:nvPr/>
        </p:nvSpPr>
        <p:spPr>
          <a:xfrm>
            <a:off x="1547664" y="2565400"/>
            <a:ext cx="7451725" cy="1261884"/>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3600" b="1" dirty="0">
                <a:solidFill>
                  <a:srgbClr val="4087C8"/>
                </a:solidFill>
                <a:latin typeface="Meiryo UI" panose="020B0604030504040204" pitchFamily="50" charset="-128"/>
                <a:ea typeface="Meiryo UI" panose="020B0604030504040204" pitchFamily="50" charset="-128"/>
              </a:rPr>
              <a:t>(1)</a:t>
            </a:r>
            <a:r>
              <a:rPr lang="ja-JP" altLang="en-US" sz="3600" b="1" dirty="0">
                <a:solidFill>
                  <a:srgbClr val="4087C8"/>
                </a:solidFill>
                <a:latin typeface="Meiryo UI" panose="020B0604030504040204" pitchFamily="50" charset="-128"/>
                <a:ea typeface="Meiryo UI" panose="020B0604030504040204" pitchFamily="50" charset="-128"/>
              </a:rPr>
              <a:t>屋外広告物法の概要</a:t>
            </a: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a:t>
            </a:r>
          </a:p>
        </p:txBody>
      </p:sp>
      <p:sp>
        <p:nvSpPr>
          <p:cNvPr id="1496"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497"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498"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a:t>
            </a:fld>
            <a:endParaRPr lang="en-US" altLang="ja-JP" sz="1200" dirty="0">
              <a:solidFill>
                <a:srgbClr val="000000"/>
              </a:solidFill>
            </a:endParaRPr>
          </a:p>
        </p:txBody>
      </p:sp>
    </p:spTree>
    <p:extLst>
      <p:ext uri="{BB962C8B-B14F-4D97-AF65-F5344CB8AC3E}">
        <p14:creationId xmlns:p14="http://schemas.microsoft.com/office/powerpoint/2010/main" val="99363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19</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適用除外</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Rectangle 6">
            <a:extLst>
              <a:ext uri="{FF2B5EF4-FFF2-40B4-BE49-F238E27FC236}">
                <a16:creationId xmlns:a16="http://schemas.microsoft.com/office/drawing/2014/main" id="{9FABD63E-80B3-7E1A-09CD-B0F59DBA71E8}"/>
              </a:ext>
            </a:extLst>
          </p:cNvPr>
          <p:cNvSpPr>
            <a:spLocks noChangeArrowheads="1"/>
          </p:cNvSpPr>
          <p:nvPr/>
        </p:nvSpPr>
        <p:spPr>
          <a:xfrm>
            <a:off x="37431" y="2495611"/>
            <a:ext cx="5174815" cy="46166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5810" y="2957276"/>
            <a:ext cx="8785225" cy="3754525"/>
          </a:xfrm>
          <a:prstGeom prst="roundRect">
            <a:avLst>
              <a:gd name="adj" fmla="val 5292"/>
            </a:avLst>
          </a:prstGeom>
          <a:solidFill>
            <a:schemeClr val="bg2">
              <a:lumMod val="20000"/>
              <a:lumOff val="80000"/>
            </a:schemeClr>
          </a:solidFill>
          <a:ln w="9525">
            <a:solidFill>
              <a:srgbClr val="00008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800" dirty="0">
                <a:solidFill>
                  <a:srgbClr val="000066"/>
                </a:solidFill>
                <a:latin typeface="Meiryo UI" panose="020B0604030504040204" pitchFamily="50" charset="-128"/>
                <a:ea typeface="Meiryo UI" panose="020B0604030504040204" pitchFamily="50" charset="-128"/>
              </a:rPr>
              <a:t>次に掲げる広告物又は掲出物件については、禁止地域等の規定は適用しない。</a:t>
            </a:r>
          </a:p>
          <a:p>
            <a:pPr algn="just">
              <a:spcBef>
                <a:spcPts val="1200"/>
              </a:spcBef>
              <a:buFontTx/>
              <a:buNone/>
            </a:pPr>
            <a:r>
              <a:rPr lang="ja-JP" altLang="en-US" sz="1800" dirty="0">
                <a:solidFill>
                  <a:srgbClr val="000066"/>
                </a:solidFill>
                <a:latin typeface="Meiryo UI" panose="020B0604030504040204" pitchFamily="50" charset="-128"/>
                <a:ea typeface="Meiryo UI" panose="020B0604030504040204" pitchFamily="50" charset="-128"/>
              </a:rPr>
              <a:t>① 法令の規定により表示する広告物又はこれの掲出物件</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② 公職選挙法による選挙運動のために使用するポスター、立札等又はこれらの掲出物件</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③ 自家用広告物</a:t>
            </a:r>
            <a:r>
              <a:rPr lang="en-US" altLang="ja-JP" sz="1000" b="1" baseline="90000" dirty="0">
                <a:solidFill>
                  <a:srgbClr val="000066"/>
                </a:solidFill>
                <a:latin typeface="Meiryo UI" panose="020B0604030504040204" pitchFamily="50" charset="-128"/>
                <a:ea typeface="Meiryo UI" panose="020B0604030504040204" pitchFamily="50" charset="-128"/>
              </a:rPr>
              <a:t>※</a:t>
            </a:r>
            <a:r>
              <a:rPr lang="ja-JP" altLang="en-US" sz="1800" dirty="0">
                <a:solidFill>
                  <a:srgbClr val="000066"/>
                </a:solidFill>
                <a:latin typeface="Meiryo UI" panose="020B0604030504040204" pitchFamily="50" charset="-128"/>
                <a:ea typeface="Meiryo UI" panose="020B0604030504040204" pitchFamily="50" charset="-128"/>
              </a:rPr>
              <a:t>又はこれの掲出物件で、規則で定める基準に適合するもの</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④ 冠婚葬祭又は祭礼のため一時的に表示する広告物又はこれの掲出物件</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⑤ 講演会、展覧会等のためその会場の敷地内に表示する広告物又はこれの掲出物件</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⑥ 電車又は自動車に表示される広告物で、規則に定める基準に適合するもの</a:t>
            </a: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⑦ 人、動物又は車両（電車又は自動車を除く）、船舶等に表示される広告物</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⑧ 国又は地方公共団体が公共的目的をもって表示する広告物又はこれを掲出する物件</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p>
          <a:p>
            <a:pPr algn="just">
              <a:spcBef>
                <a:spcPct val="0"/>
              </a:spcBef>
              <a:buFontTx/>
              <a:buNone/>
            </a:pPr>
            <a:r>
              <a:rPr lang="ja-JP" altLang="en-US" sz="1800" dirty="0">
                <a:solidFill>
                  <a:srgbClr val="000066"/>
                </a:solidFill>
                <a:latin typeface="Meiryo UI" panose="020B0604030504040204" pitchFamily="50" charset="-128"/>
                <a:ea typeface="Meiryo UI" panose="020B0604030504040204" pitchFamily="50" charset="-128"/>
              </a:rPr>
              <a:t>等</a:t>
            </a:r>
            <a:endParaRPr lang="ja-JP" altLang="en-US" sz="1800" dirty="0">
              <a:solidFill>
                <a:srgbClr val="000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9E4A4E44-FD01-9D3A-1DB9-4EE7C877DA16}"/>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7">
            <a:extLst>
              <a:ext uri="{FF2B5EF4-FFF2-40B4-BE49-F238E27FC236}">
                <a16:creationId xmlns:a16="http://schemas.microsoft.com/office/drawing/2014/main" id="{03E26006-184B-963D-86F4-0BD2B2A72699}"/>
              </a:ext>
            </a:extLst>
          </p:cNvPr>
          <p:cNvSpPr txBox="1">
            <a:spLocks noChangeArrowheads="1"/>
          </p:cNvSpPr>
          <p:nvPr/>
        </p:nvSpPr>
        <p:spPr>
          <a:xfrm>
            <a:off x="288267" y="770275"/>
            <a:ext cx="8672768" cy="1325620"/>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52000" algn="just">
              <a:spcBef>
                <a:spcPct val="0"/>
              </a:spcBef>
              <a:buNone/>
            </a:pPr>
            <a:r>
              <a:rPr lang="ja-JP" altLang="en-US" sz="2000" dirty="0">
                <a:solidFill>
                  <a:srgbClr val="000066"/>
                </a:solidFill>
                <a:latin typeface="Meiryo UI" panose="020B0604030504040204" pitchFamily="50" charset="-128"/>
                <a:ea typeface="Meiryo UI" panose="020B0604030504040204" pitchFamily="50" charset="-128"/>
              </a:rPr>
              <a:t>屋外広告物は広い概念であり、日常生活に登場する屋外広告物のすべてを規制対象とするのは、市民生活、行政効率の観点から適当ではないため、社会生活を営む上で最小限必要な広告物など一定の広告物については、屋外広告物規制の適用を除外。</a:t>
            </a:r>
          </a:p>
        </p:txBody>
      </p:sp>
      <p:sp>
        <p:nvSpPr>
          <p:cNvPr id="8" name="AutoShape 9">
            <a:extLst>
              <a:ext uri="{FF2B5EF4-FFF2-40B4-BE49-F238E27FC236}">
                <a16:creationId xmlns:a16="http://schemas.microsoft.com/office/drawing/2014/main" id="{73B3AC2F-D782-4A7E-DD7B-3AC72F878749}"/>
              </a:ext>
            </a:extLst>
          </p:cNvPr>
          <p:cNvSpPr>
            <a:spLocks noChangeArrowheads="1"/>
          </p:cNvSpPr>
          <p:nvPr/>
        </p:nvSpPr>
        <p:spPr>
          <a:xfrm flipV="1">
            <a:off x="2860938" y="2161915"/>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
        <p:nvSpPr>
          <p:cNvPr id="9" name="四角形: メモ 8">
            <a:extLst>
              <a:ext uri="{FF2B5EF4-FFF2-40B4-BE49-F238E27FC236}">
                <a16:creationId xmlns:a16="http://schemas.microsoft.com/office/drawing/2014/main" id="{F17CA37A-75D0-D24C-E9ED-C17FFABDDA1F}"/>
              </a:ext>
            </a:extLst>
          </p:cNvPr>
          <p:cNvSpPr/>
          <p:nvPr/>
        </p:nvSpPr>
        <p:spPr>
          <a:xfrm>
            <a:off x="5292080" y="6245729"/>
            <a:ext cx="3574268" cy="421400"/>
          </a:xfrm>
          <a:prstGeom prst="foldedCorner">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0" rtlCol="0" anchor="t" anchorCtr="0"/>
          <a:lstStyle/>
          <a:p>
            <a:pPr>
              <a:spcBef>
                <a:spcPts val="600"/>
              </a:spcBef>
            </a:pP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　自家用広告物</a:t>
            </a:r>
            <a:endParaRPr lang="en-US" altLang="ja-JP" sz="800" dirty="0">
              <a:solidFill>
                <a:schemeClr val="tx1"/>
              </a:solidFill>
              <a:latin typeface="Meiryo UI" panose="020B0604030504040204" pitchFamily="50" charset="-128"/>
              <a:ea typeface="Meiryo UI" panose="020B0604030504040204" pitchFamily="50" charset="-128"/>
            </a:endParaRPr>
          </a:p>
          <a:p>
            <a:pPr>
              <a:spcBef>
                <a:spcPts val="0"/>
              </a:spcBef>
            </a:pPr>
            <a:r>
              <a:rPr kumimoji="1" lang="ja-JP" altLang="en-US" sz="800" dirty="0">
                <a:solidFill>
                  <a:schemeClr val="tx1"/>
                </a:solidFill>
                <a:latin typeface="Meiryo UI" panose="020B0604030504040204" pitchFamily="50" charset="-128"/>
                <a:ea typeface="Meiryo UI" panose="020B0604030504040204" pitchFamily="50" charset="-128"/>
              </a:rPr>
              <a:t>     自己の氏名、名称、店名若しくは商標又は自己の事業若しくは営業の内容を表示</a:t>
            </a:r>
            <a:endParaRPr kumimoji="1" lang="en-US" altLang="ja-JP" sz="800" dirty="0">
              <a:solidFill>
                <a:schemeClr val="tx1"/>
              </a:solidFill>
              <a:latin typeface="Meiryo UI" panose="020B0604030504040204" pitchFamily="50" charset="-128"/>
              <a:ea typeface="Meiryo UI" panose="020B0604030504040204" pitchFamily="50" charset="-128"/>
            </a:endParaRPr>
          </a:p>
          <a:p>
            <a:pPr>
              <a:spcBef>
                <a:spcPts val="0"/>
              </a:spcBef>
            </a:pPr>
            <a:r>
              <a:rPr lang="en-US" altLang="ja-JP" sz="800" dirty="0">
                <a:solidFill>
                  <a:schemeClr val="tx1"/>
                </a:solidFill>
                <a:latin typeface="Meiryo UI" panose="020B0604030504040204" pitchFamily="50" charset="-128"/>
                <a:ea typeface="Meiryo UI" panose="020B0604030504040204" pitchFamily="50" charset="-128"/>
              </a:rPr>
              <a:t>     </a:t>
            </a:r>
            <a:r>
              <a:rPr kumimoji="1" lang="ja-JP" altLang="en-US" sz="800" dirty="0">
                <a:solidFill>
                  <a:schemeClr val="tx1"/>
                </a:solidFill>
                <a:latin typeface="Meiryo UI" panose="020B0604030504040204" pitchFamily="50" charset="-128"/>
                <a:ea typeface="Meiryo UI" panose="020B0604030504040204" pitchFamily="50" charset="-128"/>
              </a:rPr>
              <a:t>するため、自己の住所又は事業所、営業所若しくは作業所に表示する広告物</a:t>
            </a:r>
          </a:p>
        </p:txBody>
      </p:sp>
    </p:spTree>
    <p:extLst>
      <p:ext uri="{BB962C8B-B14F-4D97-AF65-F5344CB8AC3E}">
        <p14:creationId xmlns:p14="http://schemas.microsoft.com/office/powerpoint/2010/main" val="362023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 name="正方形/長方形 3"/>
          <p:cNvSpPr>
            <a:spLocks noChangeArrowheads="1"/>
          </p:cNvSpPr>
          <p:nvPr/>
        </p:nvSpPr>
        <p:spPr>
          <a:xfrm>
            <a:off x="1512061" y="2636912"/>
            <a:ext cx="8352928" cy="1261884"/>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3600" b="1" dirty="0">
                <a:solidFill>
                  <a:srgbClr val="4087C8"/>
                </a:solidFill>
                <a:latin typeface="Meiryo UI" panose="020B0604030504040204" pitchFamily="50" charset="-128"/>
                <a:ea typeface="Meiryo UI" panose="020B0604030504040204" pitchFamily="50" charset="-128"/>
              </a:rPr>
              <a:t>(2)</a:t>
            </a:r>
            <a:r>
              <a:rPr lang="ja-JP" altLang="en-US" sz="3600" b="1" dirty="0">
                <a:solidFill>
                  <a:srgbClr val="4087C8"/>
                </a:solidFill>
                <a:latin typeface="Meiryo UI" panose="020B0604030504040204" pitchFamily="50" charset="-128"/>
                <a:ea typeface="Meiryo UI" panose="020B0604030504040204" pitchFamily="50" charset="-128"/>
              </a:rPr>
              <a:t>屋外広告物を利活用した取組</a:t>
            </a:r>
          </a:p>
          <a:p>
            <a:pPr>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a:t>
            </a:r>
            <a:endParaRPr lang="ja-JP" altLang="en-US" sz="3600" dirty="0">
              <a:solidFill>
                <a:srgbClr val="4087C8"/>
              </a:solidFill>
              <a:latin typeface="HGS創英角ｺﾞｼｯｸUB" panose="020B0900000000000000" pitchFamily="50" charset="-128"/>
              <a:ea typeface="HGS創英角ｺﾞｼｯｸUB" panose="020B0900000000000000" pitchFamily="50" charset="-128"/>
            </a:endParaRPr>
          </a:p>
        </p:txBody>
      </p:sp>
      <p:sp>
        <p:nvSpPr>
          <p:cNvPr id="190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90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20</a:t>
            </a:fld>
            <a:endParaRPr lang="en-US" altLang="ja-JP" sz="1200" dirty="0">
              <a:solidFill>
                <a:srgbClr val="000000"/>
              </a:solidFill>
            </a:endParaRPr>
          </a:p>
        </p:txBody>
      </p:sp>
    </p:spTree>
    <p:extLst>
      <p:ext uri="{BB962C8B-B14F-4D97-AF65-F5344CB8AC3E}">
        <p14:creationId xmlns:p14="http://schemas.microsoft.com/office/powerpoint/2010/main" val="485191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21</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広告物活用地区</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D0FF627-5120-55F4-AEC2-AC952C0A0760}"/>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9" descr="00242">
            <a:extLst>
              <a:ext uri="{FF2B5EF4-FFF2-40B4-BE49-F238E27FC236}">
                <a16:creationId xmlns:a16="http://schemas.microsoft.com/office/drawing/2014/main" id="{5F4EFEC2-8E9E-7E30-4BB6-76F297666D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00" y="3350830"/>
            <a:ext cx="2535205" cy="168968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a:extLst>
              <a:ext uri="{FF2B5EF4-FFF2-40B4-BE49-F238E27FC236}">
                <a16:creationId xmlns:a16="http://schemas.microsoft.com/office/drawing/2014/main" id="{6F8A2C55-B443-5A1C-EE83-E433233A96BA}"/>
              </a:ext>
            </a:extLst>
          </p:cNvPr>
          <p:cNvSpPr/>
          <p:nvPr/>
        </p:nvSpPr>
        <p:spPr>
          <a:xfrm>
            <a:off x="172000" y="2857072"/>
            <a:ext cx="2536793" cy="493167"/>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r>
              <a:rPr lang="ja-JP" altLang="en-US" sz="1400" b="1" dirty="0">
                <a:solidFill>
                  <a:srgbClr val="000000"/>
                </a:solidFill>
                <a:latin typeface="Meiryo UI" panose="020B0604030504040204" pitchFamily="50" charset="-128"/>
                <a:ea typeface="Meiryo UI" panose="020B0604030504040204" pitchFamily="50" charset="-128"/>
              </a:rPr>
              <a:t>「広告物活用地区」の活用事例</a:t>
            </a:r>
            <a:endParaRPr lang="en-US" altLang="ja-JP" sz="1400" b="1" dirty="0">
              <a:solidFill>
                <a:srgbClr val="000000"/>
              </a:solidFill>
              <a:latin typeface="Meiryo UI" panose="020B0604030504040204" pitchFamily="50" charset="-128"/>
              <a:ea typeface="Meiryo UI" panose="020B0604030504040204" pitchFamily="50" charset="-128"/>
            </a:endParaRPr>
          </a:p>
          <a:p>
            <a:pPr algn="ctr">
              <a:lnSpc>
                <a:spcPts val="1500"/>
              </a:lnSpc>
              <a:defRPr/>
            </a:pPr>
            <a:r>
              <a:rPr lang="ja-JP" altLang="en-US" sz="1400" b="1" dirty="0">
                <a:solidFill>
                  <a:srgbClr val="000000"/>
                </a:solidFill>
                <a:latin typeface="Meiryo UI" panose="020B0604030504040204" pitchFamily="50" charset="-128"/>
                <a:ea typeface="Meiryo UI" panose="020B0604030504040204" pitchFamily="50" charset="-128"/>
              </a:rPr>
              <a:t>（札幌市すすきの地区）</a:t>
            </a:r>
          </a:p>
        </p:txBody>
      </p:sp>
      <p:grpSp>
        <p:nvGrpSpPr>
          <p:cNvPr id="11" name="Group 3">
            <a:extLst>
              <a:ext uri="{FF2B5EF4-FFF2-40B4-BE49-F238E27FC236}">
                <a16:creationId xmlns:a16="http://schemas.microsoft.com/office/drawing/2014/main" id="{3BEA1324-C28D-1730-565D-3C14D9119A74}"/>
              </a:ext>
            </a:extLst>
          </p:cNvPr>
          <p:cNvGrpSpPr>
            <a:grpSpLocks/>
          </p:cNvGrpSpPr>
          <p:nvPr/>
        </p:nvGrpSpPr>
        <p:grpSpPr bwMode="auto">
          <a:xfrm>
            <a:off x="2814673" y="2828069"/>
            <a:ext cx="1469295" cy="2164053"/>
            <a:chOff x="204" y="1754"/>
            <a:chExt cx="2019" cy="3050"/>
          </a:xfrm>
        </p:grpSpPr>
        <p:pic>
          <p:nvPicPr>
            <p:cNvPr id="12" name="Picture 4">
              <a:extLst>
                <a:ext uri="{FF2B5EF4-FFF2-40B4-BE49-F238E27FC236}">
                  <a16:creationId xmlns:a16="http://schemas.microsoft.com/office/drawing/2014/main" id="{B3E404BF-66E3-6916-FA7A-A2D952290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69" t="9933" r="13231" b="11174"/>
            <a:stretch>
              <a:fillRect/>
            </a:stretch>
          </p:blipFill>
          <p:spPr bwMode="auto">
            <a:xfrm>
              <a:off x="204" y="1754"/>
              <a:ext cx="2019" cy="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CB388867-79C3-B534-D4E3-2EB13EEE1C0D}"/>
                </a:ext>
              </a:extLst>
            </p:cNvPr>
            <p:cNvSpPr>
              <a:spLocks noChangeArrowheads="1"/>
            </p:cNvSpPr>
            <p:nvPr/>
          </p:nvSpPr>
          <p:spPr bwMode="auto">
            <a:xfrm>
              <a:off x="407" y="2020"/>
              <a:ext cx="1224"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66"/>
                </a:solidFill>
              </a:endParaRPr>
            </a:p>
          </p:txBody>
        </p:sp>
      </p:grpSp>
      <p:sp>
        <p:nvSpPr>
          <p:cNvPr id="14" name="正方形/長方形 13">
            <a:extLst>
              <a:ext uri="{FF2B5EF4-FFF2-40B4-BE49-F238E27FC236}">
                <a16:creationId xmlns:a16="http://schemas.microsoft.com/office/drawing/2014/main" id="{92D95015-37EF-2F78-8E8F-074AC697202E}"/>
              </a:ext>
            </a:extLst>
          </p:cNvPr>
          <p:cNvSpPr/>
          <p:nvPr/>
        </p:nvSpPr>
        <p:spPr>
          <a:xfrm>
            <a:off x="2962403" y="3395600"/>
            <a:ext cx="890746" cy="1383575"/>
          </a:xfrm>
          <a:prstGeom prst="rect">
            <a:avLst/>
          </a:prstGeom>
          <a:noFill/>
          <a:ln>
            <a:solidFill>
              <a:srgbClr val="CC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ー 2">
            <a:extLst>
              <a:ext uri="{FF2B5EF4-FFF2-40B4-BE49-F238E27FC236}">
                <a16:creationId xmlns:a16="http://schemas.microsoft.com/office/drawing/2014/main" id="{FD6E8F4D-83A3-EFAF-C0EE-2B479ACEBEE0}"/>
              </a:ext>
            </a:extLst>
          </p:cNvPr>
          <p:cNvSpPr txBox="1">
            <a:spLocks/>
          </p:cNvSpPr>
          <p:nvPr/>
        </p:nvSpPr>
        <p:spPr bwMode="auto">
          <a:xfrm>
            <a:off x="4376363" y="3229543"/>
            <a:ext cx="4607406" cy="1845378"/>
          </a:xfrm>
          <a:prstGeom prst="rect">
            <a:avLst/>
          </a:prstGeom>
          <a:solidFill>
            <a:schemeClr val="accent1"/>
          </a:solidFill>
          <a:ln>
            <a:solidFill>
              <a:schemeClr val="accent5"/>
            </a:solidFill>
          </a:ln>
        </p:spPr>
        <p:txBody>
          <a:bodyPr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buFontTx/>
              <a:buNone/>
            </a:pPr>
            <a:r>
              <a:rPr lang="ja-JP" altLang="en-US" sz="1400" b="1" dirty="0">
                <a:latin typeface="Meiryo UI" panose="020B0604030504040204" pitchFamily="50" charset="-128"/>
                <a:ea typeface="Meiryo UI" panose="020B0604030504040204" pitchFamily="50" charset="-128"/>
              </a:rPr>
              <a:t>①屋外広告物条例を改正し、</a:t>
            </a:r>
            <a:r>
              <a:rPr lang="ja-JP" altLang="en-US" sz="1400" b="1" u="sng" dirty="0">
                <a:latin typeface="Meiryo UI" panose="020B0604030504040204" pitchFamily="50" charset="-128"/>
                <a:ea typeface="Meiryo UI" panose="020B0604030504040204" pitchFamily="50" charset="-128"/>
              </a:rPr>
              <a:t>「広告物活用地区」を指定</a:t>
            </a:r>
            <a:endParaRPr lang="en-US" altLang="ja-JP" sz="1400" b="1" u="sng" dirty="0">
              <a:latin typeface="Meiryo UI" panose="020B0604030504040204" pitchFamily="50" charset="-128"/>
              <a:ea typeface="Meiryo UI" panose="020B0604030504040204" pitchFamily="50" charset="-128"/>
            </a:endParaRPr>
          </a:p>
          <a:p>
            <a:pPr algn="just">
              <a:spcBef>
                <a:spcPct val="0"/>
              </a:spcBef>
              <a:buFontTx/>
              <a:buNone/>
            </a:pPr>
            <a:r>
              <a:rPr lang="ja-JP" altLang="en-US" sz="1400" dirty="0">
                <a:latin typeface="Meiryo UI" panose="020B0604030504040204" pitchFamily="50" charset="-128"/>
                <a:ea typeface="Meiryo UI" panose="020B0604030504040204" pitchFamily="50" charset="-128"/>
              </a:rPr>
              <a:t>　 （地区外よりも緩和した許可基準を適用）</a:t>
            </a:r>
            <a:endParaRPr lang="en-US" altLang="ja-JP" sz="1400" dirty="0">
              <a:latin typeface="Meiryo UI" panose="020B0604030504040204" pitchFamily="50" charset="-128"/>
              <a:ea typeface="Meiryo UI" panose="020B0604030504040204" pitchFamily="50" charset="-128"/>
            </a:endParaRPr>
          </a:p>
          <a:p>
            <a:pPr algn="just">
              <a:spcBef>
                <a:spcPct val="0"/>
              </a:spcBef>
              <a:buFontTx/>
              <a:buNone/>
            </a:pPr>
            <a:endParaRPr lang="en-US" altLang="ja-JP" sz="1400" dirty="0">
              <a:solidFill>
                <a:srgbClr val="000000"/>
              </a:solidFill>
              <a:latin typeface="Meiryo UI" panose="020B0604030504040204" pitchFamily="50" charset="-128"/>
              <a:ea typeface="Meiryo UI" panose="020B0604030504040204" pitchFamily="50" charset="-128"/>
            </a:endParaRPr>
          </a:p>
          <a:p>
            <a:pPr algn="just">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＜許可基準＞</a:t>
            </a:r>
          </a:p>
          <a:p>
            <a:pPr algn="just">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・構造上安全であり，公衆に危害を及ぼすおそれのな　　</a:t>
            </a:r>
            <a:endParaRPr lang="en-US" altLang="ja-JP" sz="1400" dirty="0">
              <a:solidFill>
                <a:srgbClr val="000000"/>
              </a:solidFill>
              <a:latin typeface="Meiryo UI" panose="020B0604030504040204" pitchFamily="50" charset="-128"/>
              <a:ea typeface="Meiryo UI" panose="020B0604030504040204" pitchFamily="50" charset="-128"/>
            </a:endParaRPr>
          </a:p>
          <a:p>
            <a:pPr algn="just">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いものであること</a:t>
            </a:r>
            <a:r>
              <a:rPr lang="en-US" altLang="ja-JP" sz="1400" dirty="0">
                <a:solidFill>
                  <a:srgbClr val="000000"/>
                </a:solidFill>
                <a:latin typeface="Meiryo UI" panose="020B0604030504040204" pitchFamily="50" charset="-128"/>
                <a:ea typeface="Meiryo UI" panose="020B0604030504040204" pitchFamily="50" charset="-128"/>
              </a:rPr>
              <a:t>｡</a:t>
            </a:r>
          </a:p>
          <a:p>
            <a:pPr>
              <a:lnSpc>
                <a:spcPts val="2000"/>
              </a:lnSpc>
              <a:buFontTx/>
              <a:buNone/>
            </a:pPr>
            <a:r>
              <a:rPr lang="ja-JP" altLang="en-US" sz="1400" b="1" dirty="0">
                <a:latin typeface="Meiryo UI" panose="020B0604030504040204" pitchFamily="50" charset="-128"/>
                <a:ea typeface="Meiryo UI" panose="020B0604030504040204" pitchFamily="50" charset="-128"/>
              </a:rPr>
              <a:t>②許可基準を定めた</a:t>
            </a:r>
            <a:r>
              <a:rPr lang="ja-JP" altLang="en-US" sz="1400" b="1" u="sng" dirty="0">
                <a:latin typeface="Meiryo UI" panose="020B0604030504040204" pitchFamily="50" charset="-128"/>
                <a:ea typeface="Meiryo UI" panose="020B0604030504040204" pitchFamily="50" charset="-128"/>
              </a:rPr>
              <a:t>屋外広告物条例施行規則を改正</a:t>
            </a:r>
            <a:endParaRPr lang="en-US" altLang="ja-JP" sz="2000" b="1" dirty="0">
              <a:solidFill>
                <a:srgbClr val="FF0000"/>
              </a:solidFill>
              <a:latin typeface="ＭＳ Ｐゴシック" panose="020B0600070205080204" pitchFamily="50" charset="-128"/>
            </a:endParaRPr>
          </a:p>
        </p:txBody>
      </p:sp>
      <p:sp>
        <p:nvSpPr>
          <p:cNvPr id="16" name="Text Box 10">
            <a:extLst>
              <a:ext uri="{FF2B5EF4-FFF2-40B4-BE49-F238E27FC236}">
                <a16:creationId xmlns:a16="http://schemas.microsoft.com/office/drawing/2014/main" id="{BE17D8AF-88B7-6D07-6FD5-4DA40A7A25D3}"/>
              </a:ext>
            </a:extLst>
          </p:cNvPr>
          <p:cNvSpPr txBox="1">
            <a:spLocks noChangeArrowheads="1"/>
          </p:cNvSpPr>
          <p:nvPr/>
        </p:nvSpPr>
        <p:spPr>
          <a:xfrm>
            <a:off x="251520" y="5267952"/>
            <a:ext cx="8732249" cy="1294843"/>
          </a:xfrm>
          <a:prstGeom prst="rect">
            <a:avLst/>
          </a:prstGeom>
          <a:noFill/>
          <a:ln w="9525">
            <a:solidFill>
              <a:srgbClr val="808080"/>
            </a:solidFill>
            <a:prstDash val="dash"/>
            <a:miter lim="800000"/>
            <a:headEnd/>
            <a:tailEnd/>
          </a:ln>
        </p:spPr>
        <p:txBody>
          <a:bodyPr wrap="square" lIns="90000" tIns="46800" rIns="90000" bIns="46800">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300" dirty="0">
                <a:solidFill>
                  <a:srgbClr val="000000"/>
                </a:solidFill>
                <a:latin typeface="Meiryo UI" panose="020B0604030504040204" pitchFamily="50" charset="-128"/>
                <a:ea typeface="Meiryo UI" panose="020B0604030504040204" pitchFamily="50" charset="-128"/>
              </a:rPr>
              <a:t>札幌市屋外広告物条例（抄）</a:t>
            </a:r>
          </a:p>
          <a:p>
            <a:pPr algn="just">
              <a:spcBef>
                <a:spcPct val="0"/>
              </a:spcBef>
              <a:buFontTx/>
              <a:buNone/>
            </a:pPr>
            <a:r>
              <a:rPr lang="en-US" altLang="ja-JP" sz="1300" dirty="0">
                <a:solidFill>
                  <a:srgbClr val="000000"/>
                </a:solidFill>
                <a:latin typeface="Meiryo UI" panose="020B0604030504040204" pitchFamily="50" charset="-128"/>
                <a:ea typeface="Meiryo UI" panose="020B0604030504040204" pitchFamily="50" charset="-128"/>
              </a:rPr>
              <a:t>(</a:t>
            </a:r>
            <a:r>
              <a:rPr lang="ja-JP" altLang="en-US" sz="1300" dirty="0">
                <a:solidFill>
                  <a:srgbClr val="000000"/>
                </a:solidFill>
                <a:latin typeface="Meiryo UI" panose="020B0604030504040204" pitchFamily="50" charset="-128"/>
                <a:ea typeface="Meiryo UI" panose="020B0604030504040204" pitchFamily="50" charset="-128"/>
              </a:rPr>
              <a:t>広告物活用地区</a:t>
            </a:r>
            <a:r>
              <a:rPr lang="en-US" altLang="ja-JP" sz="1300" dirty="0">
                <a:solidFill>
                  <a:srgbClr val="000000"/>
                </a:solidFill>
                <a:latin typeface="Meiryo UI" panose="020B0604030504040204" pitchFamily="50" charset="-128"/>
                <a:ea typeface="Meiryo UI" panose="020B0604030504040204" pitchFamily="50" charset="-128"/>
              </a:rPr>
              <a:t>)</a:t>
            </a:r>
          </a:p>
          <a:p>
            <a:pPr marL="72000" indent="-72000" algn="just">
              <a:spcBef>
                <a:spcPct val="0"/>
              </a:spcBef>
              <a:buFontTx/>
              <a:buNone/>
            </a:pPr>
            <a:r>
              <a:rPr lang="ja-JP" altLang="en-US" sz="1300" dirty="0">
                <a:solidFill>
                  <a:srgbClr val="000000"/>
                </a:solidFill>
                <a:latin typeface="Meiryo UI" panose="020B0604030504040204" pitchFamily="50" charset="-128"/>
                <a:ea typeface="Meiryo UI" panose="020B0604030504040204" pitchFamily="50" charset="-128"/>
              </a:rPr>
              <a:t>第</a:t>
            </a:r>
            <a:r>
              <a:rPr lang="en-US" altLang="ja-JP" sz="1300" dirty="0">
                <a:solidFill>
                  <a:srgbClr val="000000"/>
                </a:solidFill>
                <a:latin typeface="Meiryo UI" panose="020B0604030504040204" pitchFamily="50" charset="-128"/>
                <a:ea typeface="Meiryo UI" panose="020B0604030504040204" pitchFamily="50" charset="-128"/>
              </a:rPr>
              <a:t>8</a:t>
            </a:r>
            <a:r>
              <a:rPr lang="ja-JP" altLang="en-US" sz="1300" dirty="0">
                <a:solidFill>
                  <a:srgbClr val="000000"/>
                </a:solidFill>
                <a:latin typeface="Meiryo UI" panose="020B0604030504040204" pitchFamily="50" charset="-128"/>
                <a:ea typeface="Meiryo UI" panose="020B0604030504040204" pitchFamily="50" charset="-128"/>
              </a:rPr>
              <a:t>条　市長は、活力ある街並みを維持し、又は形成する上で広告物が重要な役割を果たしている区域を、広告物活用地区として指定することができる。</a:t>
            </a:r>
          </a:p>
          <a:p>
            <a:pPr marL="72000" indent="-180000" algn="just">
              <a:spcBef>
                <a:spcPct val="0"/>
              </a:spcBef>
              <a:buFontTx/>
              <a:buNone/>
            </a:pPr>
            <a:r>
              <a:rPr lang="en-US" altLang="ja-JP" sz="1300" dirty="0">
                <a:solidFill>
                  <a:srgbClr val="000000"/>
                </a:solidFill>
                <a:latin typeface="Meiryo UI" panose="020B0604030504040204" pitchFamily="50" charset="-128"/>
                <a:ea typeface="Meiryo UI" panose="020B0604030504040204" pitchFamily="50" charset="-128"/>
              </a:rPr>
              <a:t>2</a:t>
            </a:r>
            <a:r>
              <a:rPr lang="ja-JP" altLang="en-US" sz="1300" dirty="0">
                <a:solidFill>
                  <a:srgbClr val="000000"/>
                </a:solidFill>
                <a:latin typeface="Meiryo UI" panose="020B0604030504040204" pitchFamily="50" charset="-128"/>
                <a:ea typeface="Meiryo UI" panose="020B0604030504040204" pitchFamily="50" charset="-128"/>
              </a:rPr>
              <a:t>　市長は、前項の規定により広告物活用地区を指定するときは、第</a:t>
            </a:r>
            <a:r>
              <a:rPr lang="en-US" altLang="ja-JP" sz="1300" dirty="0">
                <a:solidFill>
                  <a:srgbClr val="000000"/>
                </a:solidFill>
                <a:latin typeface="Meiryo UI" panose="020B0604030504040204" pitchFamily="50" charset="-128"/>
                <a:ea typeface="Meiryo UI" panose="020B0604030504040204" pitchFamily="50" charset="-128"/>
              </a:rPr>
              <a:t>5</a:t>
            </a:r>
            <a:r>
              <a:rPr lang="ja-JP" altLang="en-US" sz="1300" dirty="0">
                <a:solidFill>
                  <a:srgbClr val="000000"/>
                </a:solidFill>
                <a:latin typeface="Meiryo UI" panose="020B0604030504040204" pitchFamily="50" charset="-128"/>
                <a:ea typeface="Meiryo UI" panose="020B0604030504040204" pitchFamily="50" charset="-128"/>
              </a:rPr>
              <a:t>条第</a:t>
            </a:r>
            <a:r>
              <a:rPr lang="en-US" altLang="ja-JP" sz="1300" dirty="0">
                <a:solidFill>
                  <a:srgbClr val="000000"/>
                </a:solidFill>
                <a:latin typeface="Meiryo UI" panose="020B0604030504040204" pitchFamily="50" charset="-128"/>
                <a:ea typeface="Meiryo UI" panose="020B0604030504040204" pitchFamily="50" charset="-128"/>
              </a:rPr>
              <a:t>1</a:t>
            </a:r>
            <a:r>
              <a:rPr lang="ja-JP" altLang="en-US" sz="1300" dirty="0">
                <a:solidFill>
                  <a:srgbClr val="000000"/>
                </a:solidFill>
                <a:latin typeface="Meiryo UI" panose="020B0604030504040204" pitchFamily="50" charset="-128"/>
                <a:ea typeface="Meiryo UI" panose="020B0604030504040204" pitchFamily="50" charset="-128"/>
              </a:rPr>
              <a:t>項の規定にかかわらず、当該地区における広告物等の表示又は設置の許可の基準を別に定めることができる。</a:t>
            </a:r>
          </a:p>
        </p:txBody>
      </p:sp>
      <p:sp>
        <p:nvSpPr>
          <p:cNvPr id="17" name="AutoShape 2">
            <a:extLst>
              <a:ext uri="{FF2B5EF4-FFF2-40B4-BE49-F238E27FC236}">
                <a16:creationId xmlns:a16="http://schemas.microsoft.com/office/drawing/2014/main" id="{90615FB6-2B65-9A2F-9E07-2E6842A84ABC}"/>
              </a:ext>
            </a:extLst>
          </p:cNvPr>
          <p:cNvSpPr>
            <a:spLocks noChangeArrowheads="1"/>
          </p:cNvSpPr>
          <p:nvPr/>
        </p:nvSpPr>
        <p:spPr>
          <a:xfrm>
            <a:off x="103927" y="677578"/>
            <a:ext cx="8928992" cy="2101297"/>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9200" indent="-396000" algn="just" eaLnBrk="1" hangingPunct="1">
              <a:spcBef>
                <a:spcPts val="0"/>
              </a:spcBef>
              <a:buFontTx/>
              <a:buNone/>
            </a:pPr>
            <a:r>
              <a:rPr lang="ja-JP" altLang="en-US" sz="1800" dirty="0">
                <a:solidFill>
                  <a:srgbClr val="000066"/>
                </a:solidFill>
                <a:latin typeface="Meiryo UI" panose="020B0604030504040204" pitchFamily="50" charset="-128"/>
                <a:ea typeface="Meiryo UI" panose="020B0604030504040204" pitchFamily="50" charset="-128"/>
              </a:rPr>
              <a:t>○ 広告物活用地区に指定した場合、当該地区の魅力・活力を維持・向上させる役割を果たす　広告物等については、知事の確認を受けることにより、許可を受けることなく表示等が可能。</a:t>
            </a:r>
            <a:endParaRPr lang="en-US" altLang="ja-JP" sz="1800" dirty="0">
              <a:solidFill>
                <a:srgbClr val="000066"/>
              </a:solidFill>
              <a:latin typeface="Meiryo UI" panose="020B0604030504040204" pitchFamily="50" charset="-128"/>
              <a:ea typeface="Meiryo UI" panose="020B0604030504040204" pitchFamily="50" charset="-128"/>
            </a:endParaRPr>
          </a:p>
          <a:p>
            <a:pPr marL="324000" indent="-32400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 例えば、大規模なネオンサインや建築物の外壁等に直接描画された芸術性の高い絵画など繁華街等における活発な経済活動の象徴となっている場合もある。</a:t>
            </a:r>
            <a:endParaRPr lang="en-US" altLang="ja-JP" sz="1800" dirty="0">
              <a:solidFill>
                <a:srgbClr val="000066"/>
              </a:solidFill>
              <a:latin typeface="Meiryo UI" panose="020B0604030504040204" pitchFamily="50" charset="-128"/>
              <a:ea typeface="Meiryo UI" panose="020B0604030504040204" pitchFamily="50" charset="-128"/>
            </a:endParaRPr>
          </a:p>
          <a:p>
            <a:pPr marL="324000" indent="-32400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 このように、まちの活性化や都市の魅力向上に向けた取組を推進するため、広告物活用地区制度活用するよう地方公共団体へ周知</a:t>
            </a:r>
            <a:r>
              <a:rPr lang="ja-JP" altLang="en-US" sz="1600" dirty="0">
                <a:solidFill>
                  <a:srgbClr val="000066"/>
                </a:solidFill>
                <a:latin typeface="Meiryo UI" panose="020B0604030504040204" pitchFamily="50" charset="-128"/>
                <a:ea typeface="Meiryo UI" panose="020B0604030504040204" pitchFamily="50" charset="-128"/>
              </a:rPr>
              <a:t> </a:t>
            </a:r>
            <a:r>
              <a:rPr lang="en-US" altLang="ja-JP" sz="1400" dirty="0">
                <a:solidFill>
                  <a:srgbClr val="000066"/>
                </a:solidFill>
                <a:latin typeface="Meiryo UI" panose="020B0604030504040204" pitchFamily="50" charset="-128"/>
                <a:ea typeface="Meiryo UI" panose="020B0604030504040204" pitchFamily="50" charset="-128"/>
              </a:rPr>
              <a:t>(H30.3.30)</a:t>
            </a:r>
            <a:r>
              <a:rPr lang="ja-JP" altLang="en-US" sz="1400" dirty="0">
                <a:solidFill>
                  <a:srgbClr val="000066"/>
                </a:solidFill>
                <a:latin typeface="Meiryo UI" panose="020B0604030504040204" pitchFamily="50" charset="-128"/>
                <a:ea typeface="Meiryo UI" panose="020B0604030504040204" pitchFamily="50" charset="-128"/>
              </a:rPr>
              <a:t> </a:t>
            </a:r>
            <a:r>
              <a:rPr lang="ja-JP" altLang="en-US" sz="1800" dirty="0">
                <a:solidFill>
                  <a:srgbClr val="000066"/>
                </a:solidFill>
                <a:latin typeface="Meiryo UI" panose="020B0604030504040204" pitchFamily="50" charset="-128"/>
                <a:ea typeface="Meiryo UI" panose="020B0604030504040204" pitchFamily="50" charset="-128"/>
              </a:rPr>
              <a:t>。</a:t>
            </a:r>
            <a:endParaRPr lang="en-US" altLang="ja-JP" sz="180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89167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公共デジタルサイネージへの広告掲出</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D0FF627-5120-55F4-AEC2-AC952C0A0760}"/>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AutoShape 2">
            <a:extLst>
              <a:ext uri="{FF2B5EF4-FFF2-40B4-BE49-F238E27FC236}">
                <a16:creationId xmlns:a16="http://schemas.microsoft.com/office/drawing/2014/main" id="{90615FB6-2B65-9A2F-9E07-2E6842A84ABC}"/>
              </a:ext>
            </a:extLst>
          </p:cNvPr>
          <p:cNvSpPr>
            <a:spLocks noChangeArrowheads="1"/>
          </p:cNvSpPr>
          <p:nvPr/>
        </p:nvSpPr>
        <p:spPr>
          <a:xfrm>
            <a:off x="103927" y="677579"/>
            <a:ext cx="8928992" cy="2006052"/>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24000" indent="-324000" algn="just" eaLnBrk="1" hangingPunct="1">
              <a:spcBef>
                <a:spcPts val="0"/>
              </a:spcBef>
              <a:buFontTx/>
              <a:buNone/>
            </a:pPr>
            <a:r>
              <a:rPr lang="ja-JP" altLang="en-US" sz="1800" dirty="0">
                <a:solidFill>
                  <a:schemeClr val="accent6">
                    <a:lumMod val="75000"/>
                  </a:schemeClr>
                </a:solidFill>
                <a:latin typeface="Meiryo UI" panose="020B0604030504040204" pitchFamily="50" charset="-128"/>
                <a:ea typeface="Meiryo UI" panose="020B0604030504040204" pitchFamily="50" charset="-128"/>
              </a:rPr>
              <a:t>○ </a:t>
            </a:r>
            <a:r>
              <a:rPr lang="ja-JP" altLang="ja-JP" sz="1800" dirty="0">
                <a:solidFill>
                  <a:schemeClr val="accent6">
                    <a:lumMod val="75000"/>
                  </a:schemeClr>
                </a:solidFill>
                <a:latin typeface="Meiryo UI" panose="020B0604030504040204" pitchFamily="50" charset="-128"/>
                <a:ea typeface="Meiryo UI" panose="020B0604030504040204" pitchFamily="50" charset="-128"/>
              </a:rPr>
              <a:t>明日の日本を支える観光ビジョン</a:t>
            </a:r>
            <a:r>
              <a:rPr lang="ja-JP" altLang="ja-JP" sz="1200" dirty="0">
                <a:solidFill>
                  <a:schemeClr val="accent6">
                    <a:lumMod val="75000"/>
                  </a:schemeClr>
                </a:solidFill>
                <a:latin typeface="Meiryo UI" panose="020B0604030504040204" pitchFamily="50" charset="-128"/>
                <a:ea typeface="Meiryo UI" panose="020B0604030504040204" pitchFamily="50" charset="-128"/>
              </a:rPr>
              <a:t>（</a:t>
            </a:r>
            <a:r>
              <a:rPr lang="en-US" altLang="ja-JP" sz="1200" dirty="0">
                <a:solidFill>
                  <a:schemeClr val="accent6">
                    <a:lumMod val="75000"/>
                  </a:schemeClr>
                </a:solidFill>
                <a:latin typeface="Meiryo UI" panose="020B0604030504040204" pitchFamily="50" charset="-128"/>
                <a:ea typeface="Meiryo UI" panose="020B0604030504040204" pitchFamily="50" charset="-128"/>
              </a:rPr>
              <a:t>H28.3.30</a:t>
            </a:r>
            <a:r>
              <a:rPr lang="ja-JP" altLang="en-US" sz="1200" dirty="0">
                <a:solidFill>
                  <a:schemeClr val="accent6">
                    <a:lumMod val="75000"/>
                  </a:schemeClr>
                </a:solidFill>
                <a:latin typeface="Meiryo UI" panose="020B0604030504040204" pitchFamily="50" charset="-128"/>
                <a:ea typeface="Meiryo UI" panose="020B0604030504040204" pitchFamily="50" charset="-128"/>
              </a:rPr>
              <a:t>／</a:t>
            </a:r>
            <a:r>
              <a:rPr lang="ja-JP" altLang="ja-JP" sz="1200" dirty="0">
                <a:solidFill>
                  <a:schemeClr val="accent6">
                    <a:lumMod val="75000"/>
                  </a:schemeClr>
                </a:solidFill>
                <a:latin typeface="Meiryo UI" panose="020B0604030504040204" pitchFamily="50" charset="-128"/>
                <a:ea typeface="Meiryo UI" panose="020B0604030504040204" pitchFamily="50" charset="-128"/>
              </a:rPr>
              <a:t>明日の日本を支える観光ビジョン構想会議）</a:t>
            </a:r>
            <a:r>
              <a:rPr lang="ja-JP" altLang="ja-JP" sz="1800" dirty="0">
                <a:solidFill>
                  <a:schemeClr val="accent6">
                    <a:lumMod val="75000"/>
                  </a:schemeClr>
                </a:solidFill>
                <a:latin typeface="Meiryo UI" panose="020B0604030504040204" pitchFamily="50" charset="-128"/>
                <a:ea typeface="Meiryo UI" panose="020B0604030504040204" pitchFamily="50" charset="-128"/>
              </a:rPr>
              <a:t>において</a:t>
            </a:r>
            <a:r>
              <a:rPr lang="ja-JP" altLang="en-US" sz="1800" dirty="0">
                <a:solidFill>
                  <a:schemeClr val="accent6">
                    <a:lumMod val="75000"/>
                  </a:schemeClr>
                </a:solidFill>
                <a:latin typeface="Meiryo UI" panose="020B0604030504040204" pitchFamily="50" charset="-128"/>
                <a:ea typeface="Meiryo UI" panose="020B0604030504040204" pitchFamily="50" charset="-128"/>
              </a:rPr>
              <a:t>、多言語表示に対応した観光案内図版等の「</a:t>
            </a:r>
            <a:r>
              <a:rPr lang="ja-JP" altLang="ja-JP" sz="1800" dirty="0">
                <a:solidFill>
                  <a:schemeClr val="accent6">
                    <a:lumMod val="75000"/>
                  </a:schemeClr>
                </a:solidFill>
                <a:latin typeface="Meiryo UI" panose="020B0604030504040204" pitchFamily="50" charset="-128"/>
                <a:ea typeface="Meiryo UI" panose="020B0604030504040204" pitchFamily="50" charset="-128"/>
              </a:rPr>
              <a:t>公共デジタルサイネージへの広告掲出に係る屋外広告物規制の運用を弾力化」</a:t>
            </a:r>
            <a:r>
              <a:rPr lang="ja-JP" altLang="en-US" sz="1800" dirty="0">
                <a:solidFill>
                  <a:schemeClr val="accent6">
                    <a:lumMod val="75000"/>
                  </a:schemeClr>
                </a:solidFill>
                <a:latin typeface="Meiryo UI" panose="020B0604030504040204" pitchFamily="50" charset="-128"/>
                <a:ea typeface="Meiryo UI" panose="020B0604030504040204" pitchFamily="50" charset="-128"/>
              </a:rPr>
              <a:t>が位置付けられた。</a:t>
            </a:r>
            <a:endParaRPr lang="en-US" altLang="ja-JP" sz="1800" dirty="0">
              <a:solidFill>
                <a:schemeClr val="accent6">
                  <a:lumMod val="75000"/>
                </a:schemeClr>
              </a:solidFill>
              <a:latin typeface="Meiryo UI" panose="020B0604030504040204" pitchFamily="50" charset="-128"/>
              <a:ea typeface="Meiryo UI" panose="020B0604030504040204" pitchFamily="50" charset="-128"/>
            </a:endParaRPr>
          </a:p>
          <a:p>
            <a:pPr marL="324000" indent="-324000" algn="just" eaLnBrk="1" hangingPunct="1">
              <a:spcBef>
                <a:spcPts val="600"/>
              </a:spcBef>
              <a:buFontTx/>
              <a:buNone/>
            </a:pPr>
            <a:r>
              <a:rPr lang="ja-JP" altLang="en-US" sz="1800" dirty="0">
                <a:solidFill>
                  <a:schemeClr val="accent6">
                    <a:lumMod val="75000"/>
                  </a:schemeClr>
                </a:solidFill>
                <a:latin typeface="Meiryo UI" panose="020B0604030504040204" pitchFamily="50" charset="-128"/>
                <a:ea typeface="Meiryo UI" panose="020B0604030504040204" pitchFamily="50" charset="-128"/>
              </a:rPr>
              <a:t>○ これを受け、</a:t>
            </a:r>
            <a:r>
              <a:rPr lang="ja-JP" altLang="ja-JP" sz="1800" dirty="0">
                <a:solidFill>
                  <a:schemeClr val="accent6">
                    <a:lumMod val="75000"/>
                  </a:schemeClr>
                </a:solidFill>
                <a:latin typeface="Meiryo UI" panose="020B0604030504040204" pitchFamily="50" charset="-128"/>
                <a:ea typeface="Meiryo UI" panose="020B0604030504040204" pitchFamily="50" charset="-128"/>
              </a:rPr>
              <a:t>公共デジタルサイネージを含む公益上必要な施設</a:t>
            </a:r>
            <a:r>
              <a:rPr lang="ja-JP" altLang="en-US" sz="1800" dirty="0">
                <a:solidFill>
                  <a:schemeClr val="accent6">
                    <a:lumMod val="75000"/>
                  </a:schemeClr>
                </a:solidFill>
                <a:latin typeface="Meiryo UI" panose="020B0604030504040204" pitchFamily="50" charset="-128"/>
                <a:ea typeface="Meiryo UI" panose="020B0604030504040204" pitchFamily="50" charset="-128"/>
              </a:rPr>
              <a:t>等</a:t>
            </a:r>
            <a:r>
              <a:rPr lang="ja-JP" altLang="ja-JP" sz="1800" dirty="0">
                <a:solidFill>
                  <a:schemeClr val="accent6">
                    <a:lumMod val="75000"/>
                  </a:schemeClr>
                </a:solidFill>
                <a:latin typeface="Meiryo UI" panose="020B0604030504040204" pitchFamily="50" charset="-128"/>
                <a:ea typeface="Meiryo UI" panose="020B0604030504040204" pitchFamily="50" charset="-128"/>
              </a:rPr>
              <a:t>に民間広告を表示し、その広告料収入を設置・管理費用に充てる</a:t>
            </a:r>
            <a:r>
              <a:rPr lang="ja-JP" altLang="en-US" sz="1800" dirty="0">
                <a:solidFill>
                  <a:schemeClr val="accent6">
                    <a:lumMod val="75000"/>
                  </a:schemeClr>
                </a:solidFill>
                <a:latin typeface="Meiryo UI" panose="020B0604030504040204" pitchFamily="50" charset="-128"/>
                <a:ea typeface="Meiryo UI" panose="020B0604030504040204" pitchFamily="50" charset="-128"/>
              </a:rPr>
              <a:t>ことで施設を設置する</a:t>
            </a:r>
            <a:r>
              <a:rPr lang="ja-JP" altLang="ja-JP" sz="1800" dirty="0">
                <a:solidFill>
                  <a:schemeClr val="accent6">
                    <a:lumMod val="75000"/>
                  </a:schemeClr>
                </a:solidFill>
                <a:latin typeface="Meiryo UI" panose="020B0604030504040204" pitchFamily="50" charset="-128"/>
                <a:ea typeface="Meiryo UI" panose="020B0604030504040204" pitchFamily="50" charset="-128"/>
              </a:rPr>
              <a:t>取組を</a:t>
            </a:r>
            <a:r>
              <a:rPr lang="ja-JP" altLang="en-US" sz="1800" dirty="0">
                <a:solidFill>
                  <a:schemeClr val="accent6">
                    <a:lumMod val="75000"/>
                  </a:schemeClr>
                </a:solidFill>
                <a:latin typeface="Meiryo UI" panose="020B0604030504040204" pitchFamily="50" charset="-128"/>
                <a:ea typeface="Meiryo UI" panose="020B0604030504040204" pitchFamily="50" charset="-128"/>
              </a:rPr>
              <a:t>促進するため、屋外広告物条例ガイドラインを改正</a:t>
            </a:r>
            <a:r>
              <a:rPr lang="en-US" altLang="ja-JP" sz="1400" dirty="0">
                <a:solidFill>
                  <a:schemeClr val="accent6">
                    <a:lumMod val="75000"/>
                  </a:schemeClr>
                </a:solidFill>
                <a:latin typeface="Meiryo UI" panose="020B0604030504040204" pitchFamily="50" charset="-128"/>
                <a:ea typeface="Meiryo UI" panose="020B0604030504040204" pitchFamily="50" charset="-128"/>
              </a:rPr>
              <a:t>(H29.3.23)</a:t>
            </a:r>
            <a:r>
              <a:rPr lang="ja-JP" altLang="en-US" sz="1800" dirty="0">
                <a:solidFill>
                  <a:schemeClr val="accent6">
                    <a:lumMod val="75000"/>
                  </a:schemeClr>
                </a:solidFill>
                <a:latin typeface="Meiryo UI" panose="020B0604030504040204" pitchFamily="50" charset="-128"/>
                <a:ea typeface="Meiryo UI" panose="020B0604030504040204" pitchFamily="50" charset="-128"/>
              </a:rPr>
              <a:t>。</a:t>
            </a:r>
            <a:endParaRPr lang="en-US" altLang="ja-JP" sz="1800" dirty="0">
              <a:solidFill>
                <a:schemeClr val="accent6">
                  <a:lumMod val="75000"/>
                </a:schemeClr>
              </a:solidFill>
              <a:latin typeface="Meiryo UI" panose="020B0604030504040204" pitchFamily="50" charset="-128"/>
              <a:ea typeface="Meiryo UI" panose="020B0604030504040204" pitchFamily="50" charset="-128"/>
            </a:endParaRPr>
          </a:p>
        </p:txBody>
      </p:sp>
      <p:sp>
        <p:nvSpPr>
          <p:cNvPr id="2" name="正方形/長方形 7">
            <a:extLst>
              <a:ext uri="{FF2B5EF4-FFF2-40B4-BE49-F238E27FC236}">
                <a16:creationId xmlns:a16="http://schemas.microsoft.com/office/drawing/2014/main" id="{2BB4E827-B9E5-B4A0-EE5C-448E6512482C}"/>
              </a:ext>
            </a:extLst>
          </p:cNvPr>
          <p:cNvSpPr>
            <a:spLocks noChangeArrowheads="1"/>
          </p:cNvSpPr>
          <p:nvPr/>
        </p:nvSpPr>
        <p:spPr bwMode="auto">
          <a:xfrm>
            <a:off x="302782" y="2780960"/>
            <a:ext cx="2541026" cy="298672"/>
          </a:xfrm>
          <a:prstGeom prst="rect">
            <a:avLst/>
          </a:prstGeom>
          <a:solidFill>
            <a:schemeClr val="accent6">
              <a:lumMod val="75000"/>
            </a:schemeClr>
          </a:solidFill>
          <a:ln>
            <a:noFill/>
          </a:ln>
        </p:spPr>
        <p:txBody>
          <a:bodyPr wrap="square" lIns="36000" rIns="36000">
            <a:spAutoFit/>
          </a:bodyPr>
          <a:lstStyle>
            <a:lvl1pPr marL="533400" indent="-533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79426" indent="-479426" algn="ctr" defTabSz="821874">
              <a:spcBef>
                <a:spcPct val="0"/>
              </a:spcBef>
              <a:buNone/>
            </a:pPr>
            <a:r>
              <a:rPr lang="ja-JP" altLang="ja-JP" sz="1341" b="1" dirty="0">
                <a:solidFill>
                  <a:schemeClr val="bg1"/>
                </a:solidFill>
                <a:latin typeface="Meiryo UI" panose="020B0604030504040204" pitchFamily="50" charset="-128"/>
                <a:ea typeface="Meiryo UI" panose="020B0604030504040204" pitchFamily="50" charset="-128"/>
              </a:rPr>
              <a:t>公共デジタルサイネージの設置事例</a:t>
            </a:r>
            <a:endParaRPr lang="en-US" altLang="ja-JP" sz="1341" b="1" dirty="0">
              <a:solidFill>
                <a:schemeClr val="bg1"/>
              </a:solidFill>
              <a:latin typeface="Meiryo UI" panose="020B0604030504040204" pitchFamily="50" charset="-128"/>
              <a:ea typeface="Meiryo UI" panose="020B0604030504040204" pitchFamily="50" charset="-128"/>
            </a:endParaRPr>
          </a:p>
        </p:txBody>
      </p:sp>
      <p:sp>
        <p:nvSpPr>
          <p:cNvPr id="3" name="正方形/長方形 3">
            <a:extLst>
              <a:ext uri="{FF2B5EF4-FFF2-40B4-BE49-F238E27FC236}">
                <a16:creationId xmlns:a16="http://schemas.microsoft.com/office/drawing/2014/main" id="{98ABFA2D-BC74-DFBF-162D-0B308CEB19F1}"/>
              </a:ext>
            </a:extLst>
          </p:cNvPr>
          <p:cNvSpPr>
            <a:spLocks noChangeArrowheads="1"/>
          </p:cNvSpPr>
          <p:nvPr/>
        </p:nvSpPr>
        <p:spPr bwMode="auto">
          <a:xfrm>
            <a:off x="120289" y="3166289"/>
            <a:ext cx="3898680" cy="1612686"/>
          </a:xfrm>
          <a:prstGeom prst="rect">
            <a:avLst/>
          </a:prstGeom>
          <a:solidFill>
            <a:srgbClr val="FFCCFF"/>
          </a:solidFill>
          <a:ln w="9525">
            <a:noFill/>
            <a:miter lim="800000"/>
            <a:headEnd/>
            <a:tailEnd/>
          </a:ln>
        </p:spPr>
        <p:txBody>
          <a:bodyPr wrap="square">
            <a:noAutofit/>
          </a:bodyPr>
          <a:lstStyle>
            <a:lvl1pPr marL="133350" indent="139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00" indent="144000" algn="just" defTabSz="821874">
              <a:spcBef>
                <a:spcPct val="0"/>
              </a:spcBef>
              <a:buNone/>
            </a:pP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28</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月より、</a:t>
            </a:r>
            <a:r>
              <a:rPr lang="ja-JP"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名古屋市栄ミナミ地区において、</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社会実験として、</a:t>
            </a:r>
            <a:r>
              <a:rPr lang="ja-JP"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民間広告付きの</a:t>
            </a:r>
            <a:r>
              <a:rPr lang="ja-JP" altLang="ja-JP" sz="1400" dirty="0">
                <a:solidFill>
                  <a:srgbClr val="000000"/>
                </a:solidFill>
                <a:latin typeface="Meiryo UI" panose="020B0604030504040204" pitchFamily="50" charset="-128"/>
                <a:ea typeface="Meiryo UI" panose="020B0604030504040204" pitchFamily="50" charset="-128"/>
              </a:rPr>
              <a:t>タッチパネル式デジタルサイネージを設置</a:t>
            </a:r>
            <a:r>
              <a:rPr lang="ja-JP" altLang="en-US" sz="1400" dirty="0">
                <a:solidFill>
                  <a:srgbClr val="000000"/>
                </a:solidFill>
                <a:latin typeface="Meiryo UI" panose="020B0604030504040204" pitchFamily="50" charset="-128"/>
                <a:ea typeface="Meiryo UI" panose="020B0604030504040204" pitchFamily="50" charset="-128"/>
              </a:rPr>
              <a:t>。</a:t>
            </a:r>
            <a:endParaRPr lang="en-US" altLang="ja-JP" sz="1400" dirty="0">
              <a:solidFill>
                <a:srgbClr val="000000"/>
              </a:solidFill>
              <a:latin typeface="Meiryo UI" panose="020B0604030504040204" pitchFamily="50" charset="-128"/>
              <a:ea typeface="Meiryo UI" panose="020B0604030504040204" pitchFamily="50" charset="-128"/>
            </a:endParaRPr>
          </a:p>
          <a:p>
            <a:pPr marL="0" indent="0" algn="just" defTabSz="821874">
              <a:spcBef>
                <a:spcPct val="0"/>
              </a:spcBef>
              <a:buNone/>
            </a:pPr>
            <a:r>
              <a:rPr lang="ja-JP" altLang="ja-JP" sz="1200" dirty="0">
                <a:solidFill>
                  <a:srgbClr val="000000"/>
                </a:solidFill>
                <a:latin typeface="Meiryo UI" panose="020B0604030504040204" pitchFamily="50" charset="-128"/>
                <a:ea typeface="Meiryo UI" panose="020B0604030504040204" pitchFamily="50" charset="-128"/>
              </a:rPr>
              <a:t>（多言語対応の地図やイベント情報等の発信</a:t>
            </a:r>
            <a:r>
              <a:rPr lang="ja-JP" altLang="en-US" sz="1200" dirty="0">
                <a:solidFill>
                  <a:srgbClr val="000000"/>
                </a:solidFill>
                <a:latin typeface="Meiryo UI" panose="020B0604030504040204" pitchFamily="50" charset="-128"/>
                <a:ea typeface="Meiryo UI" panose="020B0604030504040204" pitchFamily="50" charset="-128"/>
              </a:rPr>
              <a:t>。</a:t>
            </a:r>
            <a:r>
              <a:rPr lang="ja-JP" altLang="ja-JP" sz="1200" dirty="0">
                <a:solidFill>
                  <a:srgbClr val="000000"/>
                </a:solidFill>
                <a:latin typeface="Meiryo UI" panose="020B0604030504040204" pitchFamily="50" charset="-128"/>
                <a:ea typeface="Meiryo UI" panose="020B0604030504040204" pitchFamily="50" charset="-128"/>
              </a:rPr>
              <a:t>広告料収入を設置・管理費用に充当</a:t>
            </a:r>
            <a:r>
              <a:rPr lang="ja-JP" altLang="en-US" sz="1200" dirty="0">
                <a:solidFill>
                  <a:srgbClr val="000000"/>
                </a:solidFill>
                <a:latin typeface="Meiryo UI" panose="020B0604030504040204" pitchFamily="50" charset="-128"/>
                <a:ea typeface="Meiryo UI" panose="020B0604030504040204" pitchFamily="50" charset="-128"/>
              </a:rPr>
              <a:t>。</a:t>
            </a:r>
            <a:r>
              <a:rPr lang="ja-JP" altLang="ja-JP" sz="1200" dirty="0">
                <a:solidFill>
                  <a:srgbClr val="000000"/>
                </a:solidFill>
                <a:latin typeface="Meiryo UI" panose="020B0604030504040204" pitchFamily="50" charset="-128"/>
                <a:ea typeface="Meiryo UI" panose="020B0604030504040204" pitchFamily="50" charset="-128"/>
              </a:rPr>
              <a:t>）</a:t>
            </a:r>
            <a:endParaRPr lang="en-US" altLang="ja-JP" sz="1200" dirty="0">
              <a:solidFill>
                <a:srgbClr val="000000"/>
              </a:solidFill>
              <a:latin typeface="Meiryo UI" panose="020B0604030504040204" pitchFamily="50" charset="-128"/>
              <a:ea typeface="Meiryo UI" panose="020B0604030504040204" pitchFamily="50" charset="-128"/>
            </a:endParaRPr>
          </a:p>
          <a:p>
            <a:pPr marL="0" indent="0" algn="just" defTabSz="821874">
              <a:spcBef>
                <a:spcPct val="0"/>
              </a:spcBef>
              <a:buNone/>
            </a:pPr>
            <a:endPar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0" indent="0" algn="just" defTabSz="821874">
              <a:spcBef>
                <a:spcPct val="0"/>
              </a:spcBef>
              <a:buNone/>
            </a:pP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30</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a:t>
            </a:r>
            <a:r>
              <a:rPr lang="ja-JP" altLang="en-US" sz="1400" dirty="0">
                <a:solidFill>
                  <a:srgbClr val="000000"/>
                </a:solidFill>
                <a:latin typeface="Meiryo UI" panose="020B0604030504040204" pitchFamily="50" charset="-128"/>
                <a:ea typeface="Meiryo UI" panose="020B0604030504040204" pitchFamily="50" charset="-128"/>
              </a:rPr>
              <a:t>より本格導入（栄ミナミまちづくり㈱）</a:t>
            </a:r>
            <a:endParaRPr lang="ja-JP"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Picture 4">
            <a:extLst>
              <a:ext uri="{FF2B5EF4-FFF2-40B4-BE49-F238E27FC236}">
                <a16:creationId xmlns:a16="http://schemas.microsoft.com/office/drawing/2014/main" id="{D1093B01-0DDF-E1E5-F30A-EE9206A7345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65611" y="2974828"/>
            <a:ext cx="2831520" cy="213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5026786A-1C61-CEEB-CCD2-48F99BE78F9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17776" y="2974828"/>
            <a:ext cx="1792600" cy="178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65B304DA-8931-2216-5DF2-76909E93BA03}"/>
              </a:ext>
            </a:extLst>
          </p:cNvPr>
          <p:cNvSpPr/>
          <p:nvPr/>
        </p:nvSpPr>
        <p:spPr>
          <a:xfrm>
            <a:off x="148972" y="5277741"/>
            <a:ext cx="8883947" cy="1420004"/>
          </a:xfrm>
          <a:prstGeom prst="rect">
            <a:avLst/>
          </a:prstGeom>
          <a:solidFill>
            <a:schemeClr val="accent5"/>
          </a:solidFill>
          <a:ln w="3175">
            <a:solidFill>
              <a:schemeClr val="bg1">
                <a:lumMod val="50000"/>
              </a:schemeClr>
            </a:solidFill>
          </a:ln>
        </p:spPr>
        <p:txBody>
          <a:bodyPr wrap="square">
            <a:spAutoFit/>
          </a:bodyPr>
          <a:lstStyle/>
          <a:p>
            <a:pPr algn="just" defTabSz="821874">
              <a:defRPr/>
            </a:pPr>
            <a:r>
              <a:rPr lang="ja-JP" altLang="en-US" sz="1400" dirty="0">
                <a:solidFill>
                  <a:srgbClr val="000000"/>
                </a:solidFill>
                <a:latin typeface="Meiryo UI" panose="020B0604030504040204" pitchFamily="50" charset="-128"/>
                <a:ea typeface="Meiryo UI" panose="020B0604030504040204" pitchFamily="50" charset="-128"/>
              </a:rPr>
              <a:t>   </a:t>
            </a:r>
            <a:r>
              <a:rPr lang="ja-JP" altLang="ja-JP" sz="1400" dirty="0">
                <a:solidFill>
                  <a:srgbClr val="000000"/>
                </a:solidFill>
                <a:latin typeface="Meiryo UI" panose="020B0604030504040204" pitchFamily="50" charset="-128"/>
                <a:ea typeface="Meiryo UI" panose="020B0604030504040204" pitchFamily="50" charset="-128"/>
              </a:rPr>
              <a:t>案内図</a:t>
            </a:r>
            <a:r>
              <a:rPr lang="ja-JP" altLang="en-US" sz="1400" dirty="0">
                <a:solidFill>
                  <a:srgbClr val="000000"/>
                </a:solidFill>
                <a:latin typeface="Meiryo UI" panose="020B0604030504040204" pitchFamily="50" charset="-128"/>
                <a:ea typeface="Meiryo UI" panose="020B0604030504040204" pitchFamily="50" charset="-128"/>
              </a:rPr>
              <a:t>板</a:t>
            </a:r>
            <a:r>
              <a:rPr lang="ja-JP" altLang="ja-JP" sz="1400" dirty="0">
                <a:solidFill>
                  <a:srgbClr val="000000"/>
                </a:solidFill>
                <a:latin typeface="Meiryo UI" panose="020B0604030504040204" pitchFamily="50" charset="-128"/>
                <a:ea typeface="Meiryo UI" panose="020B0604030504040204" pitchFamily="50" charset="-128"/>
              </a:rPr>
              <a:t>、公共掲示板等、公益上必要な施設又は物件に表示する屋外広告物であって、その広告料収入を当該施設又は物件の設置又は管理に要する費用に充てるものについては、知事等の許可を受けて、屋外広告物の表示禁止地域においても表示することができる旨の規定を追加。</a:t>
            </a:r>
            <a:endParaRPr lang="en-US" altLang="ja-JP" sz="1400" dirty="0">
              <a:solidFill>
                <a:srgbClr val="000000"/>
              </a:solidFill>
              <a:latin typeface="Meiryo UI" panose="020B0604030504040204" pitchFamily="50" charset="-128"/>
              <a:ea typeface="Meiryo UI" panose="020B0604030504040204" pitchFamily="50" charset="-128"/>
            </a:endParaRPr>
          </a:p>
          <a:p>
            <a:pPr algn="just" defTabSz="821874">
              <a:defRPr/>
            </a:pPr>
            <a:r>
              <a:rPr lang="ja-JP" altLang="en-US" sz="1400" dirty="0">
                <a:solidFill>
                  <a:srgbClr val="000000"/>
                </a:solidFill>
                <a:latin typeface="Meiryo UI" panose="020B0604030504040204" pitchFamily="50" charset="-128"/>
                <a:ea typeface="Meiryo UI" panose="020B0604030504040204" pitchFamily="50" charset="-128"/>
              </a:rPr>
              <a:t>   なお、「屋外広告物条例ガイドライン運用上の参考事項」に、「公益上必要な施設又は物件とは、案内　図板、公共掲示板等、地域の状況に照らし、知事が定めるものとし、デジタルサイネージも含まれる。また、同項に基づく規則においては、周囲の景観との調和等について、許可の要件を定めることが望ましい」旨を追記。</a:t>
            </a:r>
            <a:endParaRPr lang="en-US" altLang="ja-JP" sz="1400" u="sng" dirty="0">
              <a:solidFill>
                <a:srgbClr val="00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0CC77E5C-5EE8-8FD2-64CB-4BC17BDA6295}"/>
              </a:ext>
            </a:extLst>
          </p:cNvPr>
          <p:cNvSpPr/>
          <p:nvPr/>
        </p:nvSpPr>
        <p:spPr>
          <a:xfrm>
            <a:off x="120289" y="4955936"/>
            <a:ext cx="2003439" cy="307777"/>
          </a:xfrm>
          <a:prstGeom prst="rect">
            <a:avLst/>
          </a:prstGeom>
        </p:spPr>
        <p:txBody>
          <a:bodyPr wrap="square">
            <a:spAutoFit/>
          </a:bodyPr>
          <a:lstStyle/>
          <a:p>
            <a:pPr defTabSz="821874">
              <a:defRPr/>
            </a:pPr>
            <a:r>
              <a:rPr lang="ja-JP" altLang="ja-JP" sz="1400" kern="0" spc="-18"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a:t>
            </a:r>
            <a:r>
              <a:rPr lang="ja-JP" altLang="en-US" sz="1400" kern="0" spc="-18"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ガイドラインの改正</a:t>
            </a:r>
            <a:r>
              <a:rPr lang="ja-JP" altLang="ja-JP" sz="1400" kern="0" spc="-18"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概要】</a:t>
            </a:r>
            <a:endParaRPr lang="ja-JP" altLang="ja-JP" sz="1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22</a:t>
            </a:fld>
            <a:endParaRPr lang="en-US" altLang="ja-JP" dirty="0">
              <a:solidFill>
                <a:srgbClr val="000000"/>
              </a:solidFill>
            </a:endParaRPr>
          </a:p>
        </p:txBody>
      </p:sp>
    </p:spTree>
    <p:extLst>
      <p:ext uri="{BB962C8B-B14F-4D97-AF65-F5344CB8AC3E}">
        <p14:creationId xmlns:p14="http://schemas.microsoft.com/office/powerpoint/2010/main" val="3314668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23</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エリアマネジメント活動の推進</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D0FF627-5120-55F4-AEC2-AC952C0A0760}"/>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AutoShape 2">
            <a:extLst>
              <a:ext uri="{FF2B5EF4-FFF2-40B4-BE49-F238E27FC236}">
                <a16:creationId xmlns:a16="http://schemas.microsoft.com/office/drawing/2014/main" id="{90615FB6-2B65-9A2F-9E07-2E6842A84ABC}"/>
              </a:ext>
            </a:extLst>
          </p:cNvPr>
          <p:cNvSpPr>
            <a:spLocks noChangeArrowheads="1"/>
          </p:cNvSpPr>
          <p:nvPr/>
        </p:nvSpPr>
        <p:spPr>
          <a:xfrm>
            <a:off x="103927" y="677579"/>
            <a:ext cx="8928992" cy="2751422"/>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24000" indent="-324000" algn="just" defTabSz="821874">
              <a:spcBef>
                <a:spcPts val="0"/>
              </a:spcBef>
              <a:buNone/>
              <a:defRPr/>
            </a:pPr>
            <a:r>
              <a:rPr lang="ja-JP" altLang="en-US" sz="1600" dirty="0">
                <a:solidFill>
                  <a:schemeClr val="accent6">
                    <a:lumMod val="75000"/>
                  </a:schemeClr>
                </a:solidFill>
                <a:latin typeface="Meiryo UI" panose="020B0604030504040204" pitchFamily="50" charset="-128"/>
                <a:ea typeface="Meiryo UI" panose="020B0604030504040204" pitchFamily="50" charset="-128"/>
              </a:rPr>
              <a:t>○ 民間が主体となった、良好な環境の形成、エリアの魅力向上等を図るための</a:t>
            </a:r>
            <a:r>
              <a:rPr lang="ja-JP" altLang="en-US" sz="1600" u="sng" dirty="0">
                <a:solidFill>
                  <a:schemeClr val="accent6">
                    <a:lumMod val="75000"/>
                  </a:schemeClr>
                </a:solidFill>
                <a:latin typeface="Meiryo UI" panose="020B0604030504040204" pitchFamily="50" charset="-128"/>
                <a:ea typeface="Meiryo UI" panose="020B0604030504040204" pitchFamily="50" charset="-128"/>
              </a:rPr>
              <a:t>エリアマネジメント活動の取組が広がっている</a:t>
            </a:r>
            <a:r>
              <a:rPr lang="ja-JP" altLang="en-US" sz="1600" dirty="0">
                <a:solidFill>
                  <a:schemeClr val="accent6">
                    <a:lumMod val="75000"/>
                  </a:schemeClr>
                </a:solidFill>
                <a:latin typeface="Meiryo UI" panose="020B0604030504040204" pitchFamily="50" charset="-128"/>
                <a:ea typeface="Meiryo UI" panose="020B0604030504040204" pitchFamily="50" charset="-128"/>
              </a:rPr>
              <a:t>。</a:t>
            </a:r>
            <a:endParaRPr lang="en-US" altLang="ja-JP" sz="1600" dirty="0">
              <a:solidFill>
                <a:schemeClr val="accent6">
                  <a:lumMod val="75000"/>
                </a:schemeClr>
              </a:solidFill>
              <a:latin typeface="Meiryo UI" panose="020B0604030504040204" pitchFamily="50" charset="-128"/>
              <a:ea typeface="Meiryo UI" panose="020B0604030504040204" pitchFamily="50" charset="-128"/>
            </a:endParaRPr>
          </a:p>
          <a:p>
            <a:pPr marL="324000" indent="-324000" algn="dist" defTabSz="821874">
              <a:spcBef>
                <a:spcPts val="600"/>
              </a:spcBef>
              <a:buNone/>
              <a:defRPr/>
            </a:pPr>
            <a:r>
              <a:rPr lang="ja-JP" altLang="en-US" sz="1600" dirty="0">
                <a:solidFill>
                  <a:schemeClr val="accent6">
                    <a:lumMod val="75000"/>
                  </a:schemeClr>
                </a:solidFill>
                <a:latin typeface="Meiryo UI" panose="020B0604030504040204" pitchFamily="50" charset="-128"/>
                <a:ea typeface="Meiryo UI" panose="020B0604030504040204" pitchFamily="50" charset="-128"/>
              </a:rPr>
              <a:t>○ こうした取組の課題の一つとして、安定的な活動財源の確保の問題があり、その対応策として、道路、公園、広場等の</a:t>
            </a:r>
            <a:r>
              <a:rPr lang="ja-JP" altLang="en-US" sz="1600" u="sng" dirty="0">
                <a:solidFill>
                  <a:schemeClr val="accent6">
                    <a:lumMod val="75000"/>
                  </a:schemeClr>
                </a:solidFill>
                <a:latin typeface="Meiryo UI" panose="020B0604030504040204" pitchFamily="50" charset="-128"/>
                <a:ea typeface="Meiryo UI" panose="020B0604030504040204" pitchFamily="50" charset="-128"/>
              </a:rPr>
              <a:t>公共空間等において屋外広告物のスペースを販売し、自主財源としている</a:t>
            </a:r>
            <a:r>
              <a:rPr lang="ja-JP" altLang="en-US" sz="1600" dirty="0">
                <a:solidFill>
                  <a:schemeClr val="accent6">
                    <a:lumMod val="75000"/>
                  </a:schemeClr>
                </a:solidFill>
                <a:latin typeface="Meiryo UI" panose="020B0604030504040204" pitchFamily="50" charset="-128"/>
                <a:ea typeface="Meiryo UI" panose="020B0604030504040204" pitchFamily="50" charset="-128"/>
              </a:rPr>
              <a:t>例がみられる。</a:t>
            </a:r>
            <a:endParaRPr lang="en-US" altLang="ja-JP" sz="1600" dirty="0">
              <a:solidFill>
                <a:schemeClr val="accent6">
                  <a:lumMod val="75000"/>
                </a:schemeClr>
              </a:solidFill>
              <a:latin typeface="Meiryo UI" panose="020B0604030504040204" pitchFamily="50" charset="-128"/>
              <a:ea typeface="Meiryo UI" panose="020B0604030504040204" pitchFamily="50" charset="-128"/>
            </a:endParaRPr>
          </a:p>
          <a:p>
            <a:pPr marL="324000" indent="-324000" algn="just" defTabSz="821874">
              <a:spcBef>
                <a:spcPts val="600"/>
              </a:spcBef>
              <a:buNone/>
              <a:defRPr/>
            </a:pPr>
            <a:r>
              <a:rPr lang="ja-JP" altLang="en-US" sz="1600" dirty="0">
                <a:solidFill>
                  <a:schemeClr val="accent6">
                    <a:lumMod val="75000"/>
                  </a:schemeClr>
                </a:solidFill>
                <a:latin typeface="Meiryo UI" panose="020B0604030504040204" pitchFamily="50" charset="-128"/>
                <a:ea typeface="Meiryo UI" panose="020B0604030504040204" pitchFamily="50" charset="-128"/>
              </a:rPr>
              <a:t>○ </a:t>
            </a:r>
            <a:r>
              <a:rPr lang="ja-JP" altLang="en-US" sz="1600" u="sng" dirty="0">
                <a:solidFill>
                  <a:schemeClr val="accent6">
                    <a:lumMod val="75000"/>
                  </a:schemeClr>
                </a:solidFill>
                <a:latin typeface="Meiryo UI" panose="020B0604030504040204" pitchFamily="50" charset="-128"/>
                <a:ea typeface="Meiryo UI" panose="020B0604030504040204" pitchFamily="50" charset="-128"/>
              </a:rPr>
              <a:t>これに併せてエリア内の景観ルールを策定するなど、デザインの優れた屋外広告物を誘導することで、まちの景観向上に寄与することも期待される</a:t>
            </a:r>
            <a:r>
              <a:rPr lang="ja-JP" altLang="en-US" sz="1600" dirty="0">
                <a:solidFill>
                  <a:schemeClr val="accent6">
                    <a:lumMod val="75000"/>
                  </a:schemeClr>
                </a:solidFill>
                <a:latin typeface="Meiryo UI" panose="020B0604030504040204" pitchFamily="50" charset="-128"/>
                <a:ea typeface="Meiryo UI" panose="020B0604030504040204" pitchFamily="50" charset="-128"/>
              </a:rPr>
              <a:t>。</a:t>
            </a:r>
            <a:endParaRPr lang="en-US" altLang="ja-JP" sz="1600" dirty="0">
              <a:solidFill>
                <a:schemeClr val="accent6">
                  <a:lumMod val="75000"/>
                </a:schemeClr>
              </a:solidFill>
              <a:latin typeface="Meiryo UI" panose="020B0604030504040204" pitchFamily="50" charset="-128"/>
              <a:ea typeface="Meiryo UI" panose="020B0604030504040204" pitchFamily="50" charset="-128"/>
            </a:endParaRPr>
          </a:p>
          <a:p>
            <a:pPr marL="324000" indent="-324000" algn="just" defTabSz="821874">
              <a:spcBef>
                <a:spcPts val="600"/>
              </a:spcBef>
              <a:buNone/>
              <a:defRPr/>
            </a:pPr>
            <a:r>
              <a:rPr lang="ja-JP" altLang="en-US" sz="1600" dirty="0">
                <a:solidFill>
                  <a:schemeClr val="accent6">
                    <a:lumMod val="75000"/>
                  </a:schemeClr>
                </a:solidFill>
                <a:latin typeface="Meiryo UI" panose="020B0604030504040204" pitchFamily="50" charset="-128"/>
                <a:ea typeface="Meiryo UI" panose="020B0604030504040204" pitchFamily="50" charset="-128"/>
              </a:rPr>
              <a:t>○ これらを踏まえ、屋外広告物条例の参考となる屋外広告物条例ガイドラインを改正し、</a:t>
            </a:r>
            <a:r>
              <a:rPr lang="ja-JP" altLang="en-US" sz="1600" u="sng" dirty="0">
                <a:solidFill>
                  <a:schemeClr val="accent6">
                    <a:lumMod val="75000"/>
                  </a:schemeClr>
                </a:solidFill>
                <a:latin typeface="Meiryo UI" panose="020B0604030504040204" pitchFamily="50" charset="-128"/>
                <a:ea typeface="Meiryo UI" panose="020B0604030504040204" pitchFamily="50" charset="-128"/>
              </a:rPr>
              <a:t>地域の公共的な取組に要する費用に充てるため設置する屋外広告物については、許可等により、禁止地域等であっても設置できる</a:t>
            </a:r>
            <a:r>
              <a:rPr lang="ja-JP" altLang="en-US" sz="1600" dirty="0">
                <a:solidFill>
                  <a:schemeClr val="accent6">
                    <a:lumMod val="75000"/>
                  </a:schemeClr>
                </a:solidFill>
                <a:latin typeface="Meiryo UI" panose="020B0604030504040204" pitchFamily="50" charset="-128"/>
                <a:ea typeface="Meiryo UI" panose="020B0604030504040204" pitchFamily="50" charset="-128"/>
              </a:rPr>
              <a:t>旨の規定を追加</a:t>
            </a:r>
            <a:r>
              <a:rPr lang="en-US" altLang="ja-JP" sz="1400" dirty="0">
                <a:solidFill>
                  <a:schemeClr val="accent6">
                    <a:lumMod val="75000"/>
                  </a:schemeClr>
                </a:solidFill>
                <a:latin typeface="Meiryo UI" panose="020B0604030504040204" pitchFamily="50" charset="-128"/>
                <a:ea typeface="Meiryo UI" panose="020B0604030504040204" pitchFamily="50" charset="-128"/>
              </a:rPr>
              <a:t>(H29.12.19)</a:t>
            </a:r>
            <a:r>
              <a:rPr lang="ja-JP" altLang="en-US" sz="1600" dirty="0">
                <a:solidFill>
                  <a:schemeClr val="accent6">
                    <a:lumMod val="75000"/>
                  </a:schemeClr>
                </a:solidFill>
                <a:latin typeface="Meiryo UI" panose="020B0604030504040204" pitchFamily="50" charset="-128"/>
                <a:ea typeface="Meiryo UI" panose="020B0604030504040204" pitchFamily="50" charset="-128"/>
              </a:rPr>
              <a:t>。</a:t>
            </a:r>
            <a:endParaRPr lang="en-US" altLang="ja-JP" sz="1600" dirty="0">
              <a:solidFill>
                <a:schemeClr val="accent6">
                  <a:lumMod val="75000"/>
                </a:schemeClr>
              </a:solidFill>
              <a:latin typeface="Meiryo UI" panose="020B0604030504040204" pitchFamily="50" charset="-128"/>
              <a:ea typeface="Meiryo UI" panose="020B0604030504040204" pitchFamily="50" charset="-128"/>
            </a:endParaRPr>
          </a:p>
        </p:txBody>
      </p:sp>
      <p:pic>
        <p:nvPicPr>
          <p:cNvPr id="9" name="図 19">
            <a:extLst>
              <a:ext uri="{FF2B5EF4-FFF2-40B4-BE49-F238E27FC236}">
                <a16:creationId xmlns:a16="http://schemas.microsoft.com/office/drawing/2014/main" id="{DD936A11-952A-BFBC-E579-6403F459CB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838" y="3625806"/>
            <a:ext cx="2777965" cy="178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8">
            <a:extLst>
              <a:ext uri="{FF2B5EF4-FFF2-40B4-BE49-F238E27FC236}">
                <a16:creationId xmlns:a16="http://schemas.microsoft.com/office/drawing/2014/main" id="{1CF9B0B4-9DE9-5C3F-98B2-FD506CEED91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42531" y="3667904"/>
            <a:ext cx="2650897" cy="173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4">
            <a:extLst>
              <a:ext uri="{FF2B5EF4-FFF2-40B4-BE49-F238E27FC236}">
                <a16:creationId xmlns:a16="http://schemas.microsoft.com/office/drawing/2014/main" id="{7A51861D-89CA-21C7-3441-5BAD934C3478}"/>
              </a:ext>
            </a:extLst>
          </p:cNvPr>
          <p:cNvSpPr txBox="1">
            <a:spLocks noChangeArrowheads="1"/>
          </p:cNvSpPr>
          <p:nvPr/>
        </p:nvSpPr>
        <p:spPr bwMode="auto">
          <a:xfrm>
            <a:off x="251519" y="5481229"/>
            <a:ext cx="8712969" cy="101566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defTabSz="821874">
              <a:spcBef>
                <a:spcPct val="0"/>
              </a:spcBef>
              <a:buNone/>
            </a:pPr>
            <a:r>
              <a:rPr lang="en-US" altLang="ja-JP" sz="1200" b="1" dirty="0">
                <a:solidFill>
                  <a:srgbClr val="000000"/>
                </a:solidFill>
                <a:latin typeface="Meiryo UI" panose="020B0604030504040204" pitchFamily="50" charset="-128"/>
                <a:ea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rPr>
              <a:t>大阪市の事例</a:t>
            </a:r>
            <a:r>
              <a:rPr lang="en-US" altLang="ja-JP" sz="1200" b="1" dirty="0">
                <a:solidFill>
                  <a:srgbClr val="000000"/>
                </a:solidFill>
                <a:latin typeface="Meiryo UI" panose="020B0604030504040204" pitchFamily="50" charset="-128"/>
                <a:ea typeface="Meiryo UI" panose="020B0604030504040204" pitchFamily="50" charset="-128"/>
              </a:rPr>
              <a:t>】</a:t>
            </a:r>
          </a:p>
          <a:p>
            <a:pPr algn="just" defTabSz="821874">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（一社）グランフロント大阪</a:t>
            </a:r>
            <a:r>
              <a:rPr lang="en-US" altLang="ja-JP" sz="1200" dirty="0">
                <a:solidFill>
                  <a:srgbClr val="000000"/>
                </a:solidFill>
                <a:latin typeface="Meiryo UI" panose="020B0604030504040204" pitchFamily="50" charset="-128"/>
                <a:ea typeface="Meiryo UI" panose="020B0604030504040204" pitchFamily="50" charset="-128"/>
              </a:rPr>
              <a:t>TMO</a:t>
            </a:r>
            <a:r>
              <a:rPr lang="ja-JP" altLang="en-US" sz="1200" dirty="0">
                <a:solidFill>
                  <a:srgbClr val="000000"/>
                </a:solidFill>
                <a:latin typeface="Meiryo UI" panose="020B0604030504040204" pitchFamily="50" charset="-128"/>
                <a:ea typeface="Meiryo UI" panose="020B0604030504040204" pitchFamily="50" charset="-128"/>
              </a:rPr>
              <a:t>が</a:t>
            </a:r>
            <a:r>
              <a:rPr lang="zh-TW" altLang="en-US"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「うめきた地区」において、エリア内の清掃、施設の点検、巡回バスの運営、イベントの開催等を実施。</a:t>
            </a:r>
            <a:endParaRPr lang="en-US" altLang="ja-JP" sz="1200" dirty="0">
              <a:solidFill>
                <a:srgbClr val="000000"/>
              </a:solidFill>
              <a:latin typeface="Meiryo UI" panose="020B0604030504040204" pitchFamily="50" charset="-128"/>
              <a:ea typeface="Meiryo UI" panose="020B0604030504040204" pitchFamily="50" charset="-128"/>
            </a:endParaRPr>
          </a:p>
          <a:p>
            <a:pPr indent="151200" algn="just" defTabSz="821874">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大阪市屋外広告物条例では、</a:t>
            </a:r>
            <a:r>
              <a:rPr lang="en-US" altLang="ja-JP" sz="1200" dirty="0">
                <a:solidFill>
                  <a:srgbClr val="000000"/>
                </a:solidFill>
                <a:latin typeface="Meiryo UI" panose="020B0604030504040204" pitchFamily="50" charset="-128"/>
                <a:ea typeface="Meiryo UI" panose="020B0604030504040204" pitchFamily="50" charset="-128"/>
              </a:rPr>
              <a:t>NPO</a:t>
            </a:r>
            <a:r>
              <a:rPr lang="ja-JP" altLang="en-US" sz="1200" dirty="0">
                <a:solidFill>
                  <a:srgbClr val="000000"/>
                </a:solidFill>
                <a:latin typeface="Meiryo UI" panose="020B0604030504040204" pitchFamily="50" charset="-128"/>
                <a:ea typeface="Meiryo UI" panose="020B0604030504040204" pitchFamily="50" charset="-128"/>
              </a:rPr>
              <a:t>法人等が公共的な取組に要する費用の一部に充てるため表示する広告物について、禁止地域・禁止物件の規定を適用除外としており、また、</a:t>
            </a:r>
            <a:r>
              <a:rPr lang="en-US" altLang="ja-JP" sz="1200" dirty="0">
                <a:solidFill>
                  <a:srgbClr val="000000"/>
                </a:solidFill>
                <a:latin typeface="Meiryo UI" panose="020B0604030504040204" pitchFamily="50" charset="-128"/>
                <a:ea typeface="Meiryo UI" panose="020B0604030504040204" pitchFamily="50" charset="-128"/>
              </a:rPr>
              <a:t>TMO</a:t>
            </a:r>
            <a:r>
              <a:rPr lang="ja-JP" altLang="en-US" sz="1200" dirty="0">
                <a:solidFill>
                  <a:srgbClr val="000000"/>
                </a:solidFill>
                <a:latin typeface="Meiryo UI" panose="020B0604030504040204" pitchFamily="50" charset="-128"/>
                <a:ea typeface="Meiryo UI" panose="020B0604030504040204" pitchFamily="50" charset="-128"/>
              </a:rPr>
              <a:t>は景観の自主ルールを策定し、デザインの優れた</a:t>
            </a:r>
            <a:r>
              <a:rPr lang="zh-TW" altLang="en-US" sz="1200" dirty="0">
                <a:solidFill>
                  <a:srgbClr val="000000"/>
                </a:solidFill>
                <a:latin typeface="Meiryo UI" panose="020B0604030504040204" pitchFamily="50" charset="-128"/>
                <a:ea typeface="Meiryo UI" panose="020B0604030504040204" pitchFamily="50" charset="-128"/>
              </a:rPr>
              <a:t>屋外広告物</a:t>
            </a:r>
            <a:r>
              <a:rPr lang="ja-JP" altLang="en-US" sz="1200" dirty="0">
                <a:solidFill>
                  <a:srgbClr val="000000"/>
                </a:solidFill>
                <a:latin typeface="Meiryo UI" panose="020B0604030504040204" pitchFamily="50" charset="-128"/>
                <a:ea typeface="Meiryo UI" panose="020B0604030504040204" pitchFamily="50" charset="-128"/>
              </a:rPr>
              <a:t>の設置を誘導することで、良好な景観の創出と自主財源の確保を図っている。</a:t>
            </a:r>
          </a:p>
        </p:txBody>
      </p:sp>
      <p:sp>
        <p:nvSpPr>
          <p:cNvPr id="12" name="四角形: メモ 11">
            <a:extLst>
              <a:ext uri="{FF2B5EF4-FFF2-40B4-BE49-F238E27FC236}">
                <a16:creationId xmlns:a16="http://schemas.microsoft.com/office/drawing/2014/main" id="{45FF6836-E66E-A65A-F480-34E5DEC7EEA9}"/>
              </a:ext>
            </a:extLst>
          </p:cNvPr>
          <p:cNvSpPr/>
          <p:nvPr/>
        </p:nvSpPr>
        <p:spPr>
          <a:xfrm>
            <a:off x="5896156" y="3714674"/>
            <a:ext cx="3068332" cy="1276401"/>
          </a:xfrm>
          <a:prstGeom prst="foldedCorne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36000" tIns="72000" rIns="36000" bIns="0" rtlCol="0" anchor="t" anchorCtr="0"/>
          <a:lstStyle/>
          <a:p>
            <a:pPr algn="just">
              <a:spcBef>
                <a:spcPts val="600"/>
              </a:spcBef>
            </a:pPr>
            <a:r>
              <a:rPr kumimoji="1" lang="ja-JP" altLang="en-US" sz="1200" dirty="0">
                <a:solidFill>
                  <a:schemeClr val="accent6">
                    <a:lumMod val="75000"/>
                  </a:schemeClr>
                </a:solidFill>
                <a:latin typeface="Meiryo UI" panose="020B0604030504040204" pitchFamily="50" charset="-128"/>
                <a:ea typeface="Meiryo UI" panose="020B0604030504040204" pitchFamily="50" charset="-128"/>
              </a:rPr>
              <a:t>まち・ひと・しごと創生基本方針</a:t>
            </a:r>
            <a:r>
              <a:rPr kumimoji="1" lang="en-US" altLang="ja-JP" sz="1200" dirty="0">
                <a:solidFill>
                  <a:schemeClr val="accent6">
                    <a:lumMod val="75000"/>
                  </a:schemeClr>
                </a:solidFill>
                <a:latin typeface="Meiryo UI" panose="020B0604030504040204" pitchFamily="50" charset="-128"/>
                <a:ea typeface="Meiryo UI" panose="020B0604030504040204" pitchFamily="50" charset="-128"/>
              </a:rPr>
              <a:t>2017</a:t>
            </a:r>
            <a:r>
              <a:rPr kumimoji="1" lang="ja-JP" altLang="en-US" sz="900" dirty="0">
                <a:solidFill>
                  <a:schemeClr val="accent6">
                    <a:lumMod val="75000"/>
                  </a:schemeClr>
                </a:solidFill>
                <a:latin typeface="Meiryo UI" panose="020B0604030504040204" pitchFamily="50" charset="-128"/>
                <a:ea typeface="Meiryo UI" panose="020B0604030504040204" pitchFamily="50" charset="-128"/>
              </a:rPr>
              <a:t>（</a:t>
            </a:r>
            <a:r>
              <a:rPr kumimoji="1" lang="en-US" altLang="ja-JP" sz="900" dirty="0">
                <a:solidFill>
                  <a:schemeClr val="accent6">
                    <a:lumMod val="75000"/>
                  </a:schemeClr>
                </a:solidFill>
                <a:latin typeface="Meiryo UI" panose="020B0604030504040204" pitchFamily="50" charset="-128"/>
                <a:ea typeface="Meiryo UI" panose="020B0604030504040204" pitchFamily="50" charset="-128"/>
              </a:rPr>
              <a:t>H29.6.9</a:t>
            </a:r>
            <a:r>
              <a:rPr kumimoji="1" lang="ja-JP" altLang="en-US" sz="900" dirty="0">
                <a:solidFill>
                  <a:schemeClr val="accent6">
                    <a:lumMod val="75000"/>
                  </a:schemeClr>
                </a:solidFill>
                <a:latin typeface="Meiryo UI" panose="020B0604030504040204" pitchFamily="50" charset="-128"/>
                <a:ea typeface="Meiryo UI" panose="020B0604030504040204" pitchFamily="50" charset="-128"/>
              </a:rPr>
              <a:t>閣議決定）</a:t>
            </a:r>
            <a:r>
              <a:rPr kumimoji="1" lang="ja-JP" altLang="en-US" sz="1200" dirty="0">
                <a:solidFill>
                  <a:schemeClr val="accent6">
                    <a:lumMod val="75000"/>
                  </a:schemeClr>
                </a:solidFill>
                <a:latin typeface="Meiryo UI" panose="020B0604030504040204" pitchFamily="50" charset="-128"/>
                <a:ea typeface="Meiryo UI" panose="020B0604030504040204" pitchFamily="50" charset="-128"/>
              </a:rPr>
              <a:t>において、「エリアマネジメント活動の財源を確保する観点から、屋外広告物条例による広告物の掲出禁止区域であってもエリアマネジメント広告の掲出を許可するなどの規制の弾力化」が位置付けられた。</a:t>
            </a:r>
          </a:p>
        </p:txBody>
      </p:sp>
    </p:spTree>
    <p:extLst>
      <p:ext uri="{BB962C8B-B14F-4D97-AF65-F5344CB8AC3E}">
        <p14:creationId xmlns:p14="http://schemas.microsoft.com/office/powerpoint/2010/main" val="3517365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投影広告物条例ガイドライン</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13235" y="692698"/>
            <a:ext cx="8928992" cy="1866820"/>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buNone/>
              <a:defRPr/>
            </a:pPr>
            <a:r>
              <a:rPr lang="ja-JP" altLang="en-US" sz="1800" dirty="0">
                <a:latin typeface="Meiryo UI" panose="020B0604030504040204" pitchFamily="50" charset="-128"/>
                <a:ea typeface="Meiryo UI" panose="020B0604030504040204" pitchFamily="50" charset="-128"/>
              </a:rPr>
              <a:t>○ 近年、プロジェクションマッピングが世界の様々な都市において盛んに行われるようになっている。</a:t>
            </a:r>
            <a:endParaRPr lang="en-US" altLang="ja-JP" sz="1800" dirty="0">
              <a:latin typeface="Meiryo UI" panose="020B0604030504040204" pitchFamily="50" charset="-128"/>
              <a:ea typeface="Meiryo UI" panose="020B0604030504040204" pitchFamily="50" charset="-128"/>
            </a:endParaRPr>
          </a:p>
          <a:p>
            <a:pPr algn="just">
              <a:buNone/>
              <a:defRPr/>
            </a:pPr>
            <a:r>
              <a:rPr lang="ja-JP" altLang="en-US" sz="1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rPr>
              <a:t>○ また、プロジェクションマッピングを活用することで、まちの活性化や都市の魅力向上につながるこ</a:t>
            </a:r>
            <a:endParaRPr lang="en-US" altLang="ja-JP" sz="1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a:p>
            <a:pPr algn="just">
              <a:spcBef>
                <a:spcPts val="0"/>
              </a:spcBef>
              <a:buNone/>
              <a:defRPr/>
            </a:pPr>
            <a:r>
              <a:rPr lang="ja-JP" altLang="en-US" sz="1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rPr>
              <a:t>　　とが期待されるが、</a:t>
            </a:r>
            <a:r>
              <a:rPr lang="ja-JP" altLang="en-US" sz="1800" dirty="0">
                <a:latin typeface="Meiryo UI" panose="020B0604030504040204" pitchFamily="50" charset="-128"/>
                <a:ea typeface="Meiryo UI" panose="020B0604030504040204" pitchFamily="50" charset="-128"/>
                <a:cs typeface="メイリオ" panose="020B0604030504040204" pitchFamily="50" charset="-128"/>
              </a:rPr>
              <a:t>無体物であり、有体の広告物とは特性が異なる。</a:t>
            </a:r>
            <a:endParaRPr lang="en-US" altLang="ja-JP" sz="1800" dirty="0">
              <a:latin typeface="Meiryo UI" panose="020B0604030504040204" pitchFamily="50" charset="-128"/>
              <a:ea typeface="Meiryo UI" panose="020B0604030504040204" pitchFamily="50" charset="-128"/>
              <a:cs typeface="メイリオ" panose="020B0604030504040204" pitchFamily="50" charset="-128"/>
            </a:endParaRPr>
          </a:p>
          <a:p>
            <a:pPr>
              <a:spcBef>
                <a:spcPts val="600"/>
              </a:spcBef>
              <a:buNone/>
              <a:defRPr/>
            </a:pPr>
            <a:r>
              <a:rPr lang="ja-JP" altLang="en-US" sz="1800" dirty="0">
                <a:latin typeface="Meiryo UI" panose="020B0604030504040204" pitchFamily="50" charset="-128"/>
                <a:ea typeface="Meiryo UI" panose="020B0604030504040204" pitchFamily="50" charset="-128"/>
                <a:cs typeface="メイリオ" panose="020B0604030504040204" pitchFamily="50" charset="-128"/>
              </a:rPr>
              <a:t>○ これらを踏まえ、プロジェクションマッピング実施の環境整備を進めるため、「</a:t>
            </a:r>
            <a:r>
              <a:rPr lang="ja-JP" altLang="en-US" sz="1800" b="1" dirty="0">
                <a:latin typeface="Meiryo UI" panose="020B0604030504040204" pitchFamily="50" charset="-128"/>
                <a:ea typeface="Meiryo UI" panose="020B0604030504040204" pitchFamily="50" charset="-128"/>
                <a:cs typeface="メイリオ" panose="020B0604030504040204" pitchFamily="50" charset="-128"/>
              </a:rPr>
              <a:t>投影広告物条例ガ</a:t>
            </a:r>
            <a:endParaRPr lang="en-US" altLang="ja-JP" sz="1800" b="1" dirty="0">
              <a:latin typeface="Meiryo UI" panose="020B0604030504040204" pitchFamily="50" charset="-128"/>
              <a:ea typeface="Meiryo UI" panose="020B0604030504040204" pitchFamily="50" charset="-128"/>
              <a:cs typeface="メイリオ" panose="020B0604030504040204" pitchFamily="50" charset="-128"/>
            </a:endParaRPr>
          </a:p>
          <a:p>
            <a:pPr>
              <a:spcBef>
                <a:spcPts val="0"/>
              </a:spcBef>
              <a:buNone/>
              <a:defRPr/>
            </a:pPr>
            <a:r>
              <a:rPr lang="ja-JP" altLang="en-US" sz="1800" b="1" dirty="0">
                <a:latin typeface="Meiryo UI" panose="020B0604030504040204" pitchFamily="50" charset="-128"/>
                <a:ea typeface="Meiryo UI" panose="020B0604030504040204" pitchFamily="50" charset="-128"/>
                <a:cs typeface="メイリオ" panose="020B0604030504040204" pitchFamily="50" charset="-128"/>
              </a:rPr>
              <a:t>　　イドライン</a:t>
            </a:r>
            <a:r>
              <a:rPr lang="ja-JP" altLang="en-US" sz="1800" dirty="0">
                <a:latin typeface="Meiryo UI" panose="020B0604030504040204" pitchFamily="50" charset="-128"/>
                <a:ea typeface="Meiryo UI" panose="020B0604030504040204" pitchFamily="50" charset="-128"/>
                <a:cs typeface="メイリオ" panose="020B0604030504040204" pitchFamily="50" charset="-128"/>
              </a:rPr>
              <a:t>」を策定・公表</a:t>
            </a:r>
            <a:r>
              <a:rPr lang="en-US" altLang="ja-JP" sz="1400" dirty="0">
                <a:solidFill>
                  <a:srgbClr val="000000"/>
                </a:solidFill>
                <a:latin typeface="Meiryo UI" panose="020B0604030504040204" pitchFamily="50" charset="-128"/>
                <a:ea typeface="Meiryo UI" panose="020B0604030504040204" pitchFamily="50" charset="-128"/>
              </a:rPr>
              <a:t>(H30.3.30)</a:t>
            </a:r>
            <a:r>
              <a:rPr lang="ja-JP" altLang="en-US" sz="1800" dirty="0">
                <a:solidFill>
                  <a:srgbClr val="000000"/>
                </a:solidFill>
                <a:latin typeface="Meiryo UI" panose="020B0604030504040204" pitchFamily="50" charset="-128"/>
                <a:ea typeface="Meiryo UI" panose="020B0604030504040204" pitchFamily="50" charset="-128"/>
              </a:rPr>
              <a:t>。</a:t>
            </a:r>
            <a:endParaRPr lang="en-US" altLang="ja-JP" sz="1800" dirty="0">
              <a:solidFill>
                <a:srgbClr val="00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BB88F90E-BA65-A203-D67E-C88E7DC46B91}"/>
              </a:ext>
            </a:extLst>
          </p:cNvPr>
          <p:cNvGrpSpPr/>
          <p:nvPr/>
        </p:nvGrpSpPr>
        <p:grpSpPr>
          <a:xfrm>
            <a:off x="4607415" y="4924894"/>
            <a:ext cx="4444579" cy="1751390"/>
            <a:chOff x="1227666" y="848894"/>
            <a:chExt cx="7592484" cy="2877857"/>
          </a:xfrm>
        </p:grpSpPr>
        <p:pic>
          <p:nvPicPr>
            <p:cNvPr id="10" name="図 9">
              <a:extLst>
                <a:ext uri="{FF2B5EF4-FFF2-40B4-BE49-F238E27FC236}">
                  <a16:creationId xmlns:a16="http://schemas.microsoft.com/office/drawing/2014/main" id="{52838864-03C9-0D40-CE35-AFB5C667D3B6}"/>
                </a:ext>
              </a:extLst>
            </p:cNvPr>
            <p:cNvPicPr>
              <a:picLocks noChangeAspect="1"/>
            </p:cNvPicPr>
            <p:nvPr/>
          </p:nvPicPr>
          <p:blipFill rotWithShape="1">
            <a:blip r:embed="rId2"/>
            <a:srcRect l="14950" t="51032" r="12363" b="2991"/>
            <a:stretch/>
          </p:blipFill>
          <p:spPr>
            <a:xfrm>
              <a:off x="1227666" y="880815"/>
              <a:ext cx="7450667" cy="2845936"/>
            </a:xfrm>
            <a:prstGeom prst="rect">
              <a:avLst/>
            </a:prstGeom>
          </p:spPr>
        </p:pic>
        <p:pic>
          <p:nvPicPr>
            <p:cNvPr id="11" name="図 10">
              <a:extLst>
                <a:ext uri="{FF2B5EF4-FFF2-40B4-BE49-F238E27FC236}">
                  <a16:creationId xmlns:a16="http://schemas.microsoft.com/office/drawing/2014/main" id="{285D5E73-983E-9618-0AB7-0923C03A10E6}"/>
                </a:ext>
              </a:extLst>
            </p:cNvPr>
            <p:cNvPicPr>
              <a:picLocks noChangeAspect="1"/>
            </p:cNvPicPr>
            <p:nvPr/>
          </p:nvPicPr>
          <p:blipFill rotWithShape="1">
            <a:blip r:embed="rId2"/>
            <a:srcRect l="61778" t="1215" r="10716" b="80869"/>
            <a:stretch/>
          </p:blipFill>
          <p:spPr>
            <a:xfrm>
              <a:off x="6025753" y="848894"/>
              <a:ext cx="2794397" cy="1108981"/>
            </a:xfrm>
            <a:prstGeom prst="rect">
              <a:avLst/>
            </a:prstGeom>
          </p:spPr>
        </p:pic>
        <p:pic>
          <p:nvPicPr>
            <p:cNvPr id="12" name="図 11">
              <a:extLst>
                <a:ext uri="{FF2B5EF4-FFF2-40B4-BE49-F238E27FC236}">
                  <a16:creationId xmlns:a16="http://schemas.microsoft.com/office/drawing/2014/main" id="{4AA11E1C-D2A8-89C3-5FB9-EB4DA451978F}"/>
                </a:ext>
              </a:extLst>
            </p:cNvPr>
            <p:cNvPicPr>
              <a:picLocks noChangeAspect="1"/>
            </p:cNvPicPr>
            <p:nvPr/>
          </p:nvPicPr>
          <p:blipFill rotWithShape="1">
            <a:blip r:embed="rId2"/>
            <a:srcRect l="41291" t="58355" r="52646" b="39106"/>
            <a:stretch/>
          </p:blipFill>
          <p:spPr>
            <a:xfrm>
              <a:off x="5394722" y="1335121"/>
              <a:ext cx="621506" cy="157163"/>
            </a:xfrm>
            <a:prstGeom prst="rect">
              <a:avLst/>
            </a:prstGeom>
          </p:spPr>
        </p:pic>
        <p:sp>
          <p:nvSpPr>
            <p:cNvPr id="13" name="正方形/長方形 12">
              <a:extLst>
                <a:ext uri="{FF2B5EF4-FFF2-40B4-BE49-F238E27FC236}">
                  <a16:creationId xmlns:a16="http://schemas.microsoft.com/office/drawing/2014/main" id="{AB5F7ED4-B7F5-3573-75C6-D9C7E21E46FD}"/>
                </a:ext>
              </a:extLst>
            </p:cNvPr>
            <p:cNvSpPr/>
            <p:nvPr/>
          </p:nvSpPr>
          <p:spPr>
            <a:xfrm>
              <a:off x="8593119" y="1276351"/>
              <a:ext cx="89976" cy="718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a:extLst>
              <a:ext uri="{FF2B5EF4-FFF2-40B4-BE49-F238E27FC236}">
                <a16:creationId xmlns:a16="http://schemas.microsoft.com/office/drawing/2014/main" id="{030CB2AF-092D-CD89-E459-F402FC1DB73E}"/>
              </a:ext>
            </a:extLst>
          </p:cNvPr>
          <p:cNvPicPr>
            <a:picLocks noChangeAspect="1"/>
          </p:cNvPicPr>
          <p:nvPr/>
        </p:nvPicPr>
        <p:blipFill rotWithShape="1">
          <a:blip r:embed="rId2"/>
          <a:srcRect l="15276" t="2006" r="12532" b="53153"/>
          <a:stretch/>
        </p:blipFill>
        <p:spPr>
          <a:xfrm>
            <a:off x="4624780" y="2957373"/>
            <a:ext cx="4344195" cy="1629486"/>
          </a:xfrm>
          <a:prstGeom prst="rect">
            <a:avLst/>
          </a:prstGeom>
        </p:spPr>
      </p:pic>
      <p:sp>
        <p:nvSpPr>
          <p:cNvPr id="15" name="テキスト ボックス 14">
            <a:extLst>
              <a:ext uri="{FF2B5EF4-FFF2-40B4-BE49-F238E27FC236}">
                <a16:creationId xmlns:a16="http://schemas.microsoft.com/office/drawing/2014/main" id="{571BD447-B53A-E42A-2B06-CF483B9F3046}"/>
              </a:ext>
            </a:extLst>
          </p:cNvPr>
          <p:cNvSpPr txBox="1"/>
          <p:nvPr/>
        </p:nvSpPr>
        <p:spPr>
          <a:xfrm>
            <a:off x="4705939" y="4821413"/>
            <a:ext cx="1733414" cy="169277"/>
          </a:xfrm>
          <a:prstGeom prst="rect">
            <a:avLst/>
          </a:prstGeom>
          <a:solidFill>
            <a:srgbClr val="FF0000"/>
          </a:solidFill>
          <a:ln>
            <a:noFill/>
          </a:ln>
        </p:spPr>
        <p:txBody>
          <a:bodyPr wrap="square" lIns="36000" tIns="0" rIns="36000" bIns="0" rtlCol="0">
            <a:noAutofit/>
          </a:bodyPr>
          <a:lstStyle/>
          <a:p>
            <a:pPr algn="ct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投影広告物条例ガイドライン</a:t>
            </a:r>
            <a:endParaRPr kumimoji="1"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C07F3EFF-E67F-91BD-F364-BBB295FDF4E2}"/>
              </a:ext>
            </a:extLst>
          </p:cNvPr>
          <p:cNvSpPr txBox="1"/>
          <p:nvPr/>
        </p:nvSpPr>
        <p:spPr>
          <a:xfrm>
            <a:off x="4705939" y="2852926"/>
            <a:ext cx="1678919" cy="169277"/>
          </a:xfrm>
          <a:prstGeom prst="rect">
            <a:avLst/>
          </a:prstGeom>
          <a:solidFill>
            <a:schemeClr val="tx2"/>
          </a:solidFill>
          <a:ln>
            <a:noFill/>
          </a:ln>
        </p:spPr>
        <p:txBody>
          <a:bodyPr wrap="square" lIns="36000" tIns="0" rIns="36000" bIns="0" rtlCol="0">
            <a:noAutofit/>
          </a:bodyPr>
          <a:lstStyle/>
          <a:p>
            <a:pPr algn="ctr"/>
            <a:r>
              <a:rPr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屋外広告物条例ガイドライン</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7BBAB1A2-D8E1-22D1-7DF4-E8744EA8BF3C}"/>
              </a:ext>
            </a:extLst>
          </p:cNvPr>
          <p:cNvPicPr>
            <a:picLocks noChangeAspect="1"/>
          </p:cNvPicPr>
          <p:nvPr/>
        </p:nvPicPr>
        <p:blipFill rotWithShape="1">
          <a:blip r:embed="rId2"/>
          <a:srcRect l="1569" t="66190" r="85793" b="2212"/>
          <a:stretch/>
        </p:blipFill>
        <p:spPr>
          <a:xfrm>
            <a:off x="8322811" y="3290210"/>
            <a:ext cx="568370" cy="858128"/>
          </a:xfrm>
          <a:prstGeom prst="rect">
            <a:avLst/>
          </a:prstGeom>
          <a:solidFill>
            <a:schemeClr val="bg1"/>
          </a:solidFill>
        </p:spPr>
      </p:pic>
      <p:sp>
        <p:nvSpPr>
          <p:cNvPr id="18" name="フローチャート: 組合せ 17">
            <a:extLst>
              <a:ext uri="{FF2B5EF4-FFF2-40B4-BE49-F238E27FC236}">
                <a16:creationId xmlns:a16="http://schemas.microsoft.com/office/drawing/2014/main" id="{E66DD510-5890-CECD-4F92-BB6B21DC439E}"/>
              </a:ext>
            </a:extLst>
          </p:cNvPr>
          <p:cNvSpPr/>
          <p:nvPr/>
        </p:nvSpPr>
        <p:spPr>
          <a:xfrm>
            <a:off x="6255946" y="4689386"/>
            <a:ext cx="1239841" cy="182140"/>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7711551-D9BC-8386-E5EC-C7535A6F9310}"/>
              </a:ext>
            </a:extLst>
          </p:cNvPr>
          <p:cNvSpPr txBox="1"/>
          <p:nvPr/>
        </p:nvSpPr>
        <p:spPr>
          <a:xfrm>
            <a:off x="4565171" y="2595292"/>
            <a:ext cx="2304256" cy="265760"/>
          </a:xfrm>
          <a:prstGeom prst="rect">
            <a:avLst/>
          </a:prstGeom>
          <a:noFill/>
        </p:spPr>
        <p:txBody>
          <a:bodyPr wrap="square" rtlCol="0">
            <a:noAutofit/>
          </a:bodyPr>
          <a:lstStyle/>
          <a:p>
            <a:r>
              <a:rPr kumimoji="1" lang="en-US" altLang="ja-JP" sz="1400" b="1"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禁止地域のイメージ</a:t>
            </a:r>
            <a:r>
              <a:rPr kumimoji="1" lang="en-US" altLang="ja-JP" sz="1400" b="1" dirty="0">
                <a:solidFill>
                  <a:schemeClr val="accent6">
                    <a:lumMod val="75000"/>
                  </a:schemeClr>
                </a:solidFill>
                <a:latin typeface="Meiryo UI" panose="020B0604030504040204" pitchFamily="50" charset="-128"/>
                <a:ea typeface="Meiryo UI" panose="020B0604030504040204" pitchFamily="50" charset="-128"/>
              </a:rPr>
              <a:t>】</a:t>
            </a:r>
            <a:endParaRPr kumimoji="1" lang="ja-JP" altLang="en-US" sz="1400" b="1" dirty="0">
              <a:solidFill>
                <a:schemeClr val="accent6">
                  <a:lumMod val="75000"/>
                </a:schemeClr>
              </a:solidFill>
              <a:latin typeface="Meiryo UI" panose="020B0604030504040204" pitchFamily="50" charset="-128"/>
              <a:ea typeface="Meiryo UI" panose="020B0604030504040204" pitchFamily="50" charset="-128"/>
            </a:endParaRPr>
          </a:p>
        </p:txBody>
      </p:sp>
      <p:sp>
        <p:nvSpPr>
          <p:cNvPr id="21" name="AutoShape 2">
            <a:extLst>
              <a:ext uri="{FF2B5EF4-FFF2-40B4-BE49-F238E27FC236}">
                <a16:creationId xmlns:a16="http://schemas.microsoft.com/office/drawing/2014/main" id="{B7AF9719-AFB8-D32C-E61E-79D667D896F2}"/>
              </a:ext>
            </a:extLst>
          </p:cNvPr>
          <p:cNvSpPr>
            <a:spLocks noChangeArrowheads="1"/>
          </p:cNvSpPr>
          <p:nvPr/>
        </p:nvSpPr>
        <p:spPr>
          <a:xfrm>
            <a:off x="118822" y="2708920"/>
            <a:ext cx="4432533" cy="3967364"/>
          </a:xfrm>
          <a:prstGeom prst="roundRect">
            <a:avLst>
              <a:gd name="adj" fmla="val 5634"/>
            </a:avLst>
          </a:prstGeom>
          <a:solidFill>
            <a:schemeClr val="accent3">
              <a:lumMod val="95000"/>
            </a:schemeClr>
          </a:solidFill>
          <a:ln w="38100" cmpd="sng">
            <a:solidFill>
              <a:schemeClr val="accent6">
                <a:lumMod val="75000"/>
              </a:schemeClr>
            </a:solidFill>
            <a:round/>
            <a:headEnd/>
            <a:tailEnd/>
          </a:ln>
        </p:spPr>
        <p:txBody>
          <a:bodyPr wrap="square" lIns="36000" tIns="36000" rIns="36000" bIns="36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0"/>
              </a:spcBef>
              <a:buNone/>
            </a:pPr>
            <a:r>
              <a:rPr kumimoji="1" lang="en-US" altLang="ja-JP" sz="1400" b="1"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投影広告物ガイドラインの概要</a:t>
            </a:r>
            <a:r>
              <a:rPr kumimoji="1" lang="en-US" altLang="ja-JP" sz="1400" b="1"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定義</a:t>
            </a: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建築物等に光で投影する方法により表示される広告物</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禁止地域</a:t>
            </a: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r>
              <a:rPr lang="ja-JP" altLang="en-US" sz="1400" b="1" dirty="0">
                <a:solidFill>
                  <a:schemeClr val="accent6">
                    <a:lumMod val="75000"/>
                  </a:schemeClr>
                </a:solidFill>
                <a:latin typeface="Meiryo UI" panose="020B0604030504040204" pitchFamily="50" charset="-128"/>
                <a:ea typeface="Meiryo UI" panose="020B0604030504040204" pitchFamily="50" charset="-128"/>
              </a:rPr>
              <a:t>  </a:t>
            </a: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住居系用途地域、道路関係の区域、自然環境保全法　</a:t>
            </a:r>
            <a:endParaRPr kumimoji="1" lang="en-US" altLang="ja-JP" sz="1400" b="1"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　関係の区域、その他知事等が定める地域又は場所</a:t>
            </a:r>
            <a:endParaRPr kumimoji="1" lang="en-US" altLang="ja-JP" sz="1400" b="1"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禁止物件</a:t>
            </a: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投影広告物の表示禁止を道路交通に支障を及ぼしうる物</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件に限定</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適用除外</a:t>
            </a: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a:t>
            </a: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まちの活性化等に資するイベント</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のため、公益性があり期</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間限定で表示される投影広告物及びこれを表示するため</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に設置される投影機については適用除外</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lgn="just">
              <a:buNone/>
              <a:defRPr/>
            </a:pPr>
            <a:endParaRPr lang="ja-JP" altLang="ja-JP" sz="1400" u="sng" dirty="0">
              <a:solidFill>
                <a:srgbClr val="000000"/>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24</a:t>
            </a:fld>
            <a:endParaRPr lang="en-US" altLang="ja-JP" dirty="0">
              <a:solidFill>
                <a:srgbClr val="000000"/>
              </a:solidFill>
            </a:endParaRPr>
          </a:p>
        </p:txBody>
      </p:sp>
    </p:spTree>
    <p:extLst>
      <p:ext uri="{BB962C8B-B14F-4D97-AF65-F5344CB8AC3E}">
        <p14:creationId xmlns:p14="http://schemas.microsoft.com/office/powerpoint/2010/main" val="2339331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6" name="正方形/長方形 3"/>
          <p:cNvSpPr>
            <a:spLocks noChangeArrowheads="1"/>
          </p:cNvSpPr>
          <p:nvPr/>
        </p:nvSpPr>
        <p:spPr>
          <a:xfrm>
            <a:off x="1547664" y="2636912"/>
            <a:ext cx="8243813" cy="646331"/>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3600" b="1" dirty="0">
                <a:solidFill>
                  <a:srgbClr val="4087C8"/>
                </a:solidFill>
                <a:latin typeface="Meiryo UI" panose="020B0604030504040204" pitchFamily="50" charset="-128"/>
                <a:ea typeface="Meiryo UI" panose="020B0604030504040204" pitchFamily="50" charset="-128"/>
              </a:rPr>
              <a:t>(3)</a:t>
            </a:r>
            <a:r>
              <a:rPr lang="ja-JP" altLang="en-US" sz="3600" b="1" dirty="0">
                <a:solidFill>
                  <a:srgbClr val="4087C8"/>
                </a:solidFill>
                <a:latin typeface="Meiryo UI" panose="020B0604030504040204" pitchFamily="50" charset="-128"/>
                <a:ea typeface="Meiryo UI" panose="020B0604030504040204" pitchFamily="50" charset="-128"/>
              </a:rPr>
              <a:t>屋外広告物の安全管理等</a:t>
            </a:r>
          </a:p>
        </p:txBody>
      </p:sp>
      <p:sp>
        <p:nvSpPr>
          <p:cNvPr id="180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0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25</a:t>
            </a:fld>
            <a:endParaRPr lang="en-US" altLang="ja-JP" sz="1200" dirty="0">
              <a:solidFill>
                <a:srgbClr val="000000"/>
              </a:solidFill>
            </a:endParaRPr>
          </a:p>
        </p:txBody>
      </p:sp>
    </p:spTree>
    <p:extLst>
      <p:ext uri="{BB962C8B-B14F-4D97-AF65-F5344CB8AC3E}">
        <p14:creationId xmlns:p14="http://schemas.microsoft.com/office/powerpoint/2010/main" val="1849657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屋外広告物の安全管理の取組</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C5C859-3EB6-B09F-D1D7-7A8C9DA4103F}"/>
              </a:ext>
            </a:extLst>
          </p:cNvPr>
          <p:cNvSpPr/>
          <p:nvPr/>
        </p:nvSpPr>
        <p:spPr>
          <a:xfrm>
            <a:off x="6444208" y="5056064"/>
            <a:ext cx="1015984" cy="157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コンテンツ プレースホルダー 3">
            <a:extLst>
              <a:ext uri="{FF2B5EF4-FFF2-40B4-BE49-F238E27FC236}">
                <a16:creationId xmlns:a16="http://schemas.microsoft.com/office/drawing/2014/main" id="{1C5264F2-6A36-426F-4BF3-94F250F43C0D}"/>
              </a:ext>
            </a:extLst>
          </p:cNvPr>
          <p:cNvSpPr txBox="1">
            <a:spLocks/>
          </p:cNvSpPr>
          <p:nvPr/>
        </p:nvSpPr>
        <p:spPr>
          <a:xfrm>
            <a:off x="124931" y="3884736"/>
            <a:ext cx="7392183" cy="1938181"/>
          </a:xfrm>
          <a:prstGeom prst="rect">
            <a:avLst/>
          </a:prstGeom>
          <a:solidFill>
            <a:schemeClr val="bg1"/>
          </a:solidFill>
          <a:ln w="12700" cmpd="thickThin">
            <a:solidFill>
              <a:schemeClr val="tx2"/>
            </a:solidFill>
          </a:ln>
        </p:spPr>
        <p:txBody>
          <a:bodyPr vert="horz" wrap="square" lIns="36000" tIns="36000" rIns="36000" bIns="36000" numCol="1" rtlCol="0"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marL="0" indent="0" algn="just">
              <a:spcBef>
                <a:spcPts val="0"/>
              </a:spcBef>
              <a:buFontTx/>
              <a:buNone/>
              <a:defRPr/>
            </a:pPr>
            <a:r>
              <a:rPr lang="ja-JP" altLang="en-US" sz="1100" b="1" kern="0" dirty="0">
                <a:latin typeface="Meiryo UI" panose="020B0604030504040204" pitchFamily="50" charset="-128"/>
                <a:ea typeface="Meiryo UI" panose="020B0604030504040204" pitchFamily="50" charset="-128"/>
              </a:rPr>
              <a:t>＜屋外広告物条例ガイドラインの改正等＞</a:t>
            </a:r>
            <a:endParaRPr lang="en-US" altLang="ja-JP" sz="1100" b="1"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ja-JP" altLang="en-US" sz="1100" kern="0" dirty="0">
                <a:latin typeface="Meiryo UI" panose="020B0604030504040204" pitchFamily="50" charset="-128"/>
                <a:ea typeface="Meiryo UI" panose="020B0604030504040204" pitchFamily="50" charset="-128"/>
              </a:rPr>
              <a:t>   平成</a:t>
            </a:r>
            <a:r>
              <a:rPr lang="en-US" altLang="ja-JP" sz="1100" kern="0" dirty="0">
                <a:latin typeface="Meiryo UI" panose="020B0604030504040204" pitchFamily="50" charset="-128"/>
                <a:ea typeface="Meiryo UI" panose="020B0604030504040204" pitchFamily="50" charset="-128"/>
              </a:rPr>
              <a:t>28</a:t>
            </a:r>
            <a:r>
              <a:rPr lang="ja-JP" altLang="en-US" sz="1100" kern="0" dirty="0">
                <a:latin typeface="Meiryo UI" panose="020B0604030504040204" pitchFamily="50" charset="-128"/>
                <a:ea typeface="Meiryo UI" panose="020B0604030504040204" pitchFamily="50" charset="-128"/>
              </a:rPr>
              <a:t>年</a:t>
            </a:r>
            <a:r>
              <a:rPr lang="en-US" altLang="ja-JP" sz="1100" kern="0" dirty="0">
                <a:latin typeface="Meiryo UI" panose="020B0604030504040204" pitchFamily="50" charset="-128"/>
                <a:ea typeface="Meiryo UI" panose="020B0604030504040204" pitchFamily="50" charset="-128"/>
              </a:rPr>
              <a:t>4</a:t>
            </a:r>
            <a:r>
              <a:rPr lang="ja-JP" altLang="en-US" sz="1100" kern="0" dirty="0">
                <a:latin typeface="Meiryo UI" panose="020B0604030504040204" pitchFamily="50" charset="-128"/>
                <a:ea typeface="Meiryo UI" panose="020B0604030504040204" pitchFamily="50" charset="-128"/>
              </a:rPr>
              <a:t>月、国において、有識者等の検討委員会による検討を踏まえ、</a:t>
            </a:r>
            <a:endParaRPr lang="en-US" altLang="ja-JP" sz="1100"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en-US" altLang="ja-JP" sz="1100" kern="0" dirty="0">
                <a:latin typeface="Meiryo UI" panose="020B0604030504040204" pitchFamily="50" charset="-128"/>
                <a:ea typeface="Meiryo UI" panose="020B0604030504040204" pitchFamily="50" charset="-128"/>
              </a:rPr>
              <a:t>   </a:t>
            </a:r>
            <a:r>
              <a:rPr lang="ja-JP" altLang="en-US" sz="1100" kern="0" dirty="0">
                <a:latin typeface="Meiryo UI" panose="020B0604030504040204" pitchFamily="50" charset="-128"/>
                <a:ea typeface="Meiryo UI" panose="020B0604030504040204" pitchFamily="50" charset="-128"/>
              </a:rPr>
              <a:t>屋外広告物の</a:t>
            </a:r>
            <a:r>
              <a:rPr lang="ja-JP" altLang="en-US" sz="1100" b="1" kern="0" dirty="0">
                <a:latin typeface="Meiryo UI" panose="020B0604030504040204" pitchFamily="50" charset="-128"/>
                <a:ea typeface="Meiryo UI" panose="020B0604030504040204" pitchFamily="50" charset="-128"/>
              </a:rPr>
              <a:t>所有者等</a:t>
            </a:r>
            <a:r>
              <a:rPr lang="en-US" altLang="ja-JP" sz="1000" b="1" kern="0" baseline="50000" dirty="0">
                <a:latin typeface="Meiryo UI" panose="020B0604030504040204" pitchFamily="50" charset="-128"/>
                <a:ea typeface="Meiryo UI" panose="020B0604030504040204" pitchFamily="50" charset="-128"/>
              </a:rPr>
              <a:t>※</a:t>
            </a:r>
            <a:r>
              <a:rPr lang="ja-JP" altLang="en-US" sz="1100" b="1" kern="0" dirty="0">
                <a:latin typeface="Meiryo UI" panose="020B0604030504040204" pitchFamily="50" charset="-128"/>
                <a:ea typeface="Meiryo UI" panose="020B0604030504040204" pitchFamily="50" charset="-128"/>
              </a:rPr>
              <a:t>による点検の促進等を内容とする屋外広告物</a:t>
            </a:r>
            <a:endParaRPr lang="en-US" altLang="ja-JP" sz="1100" b="1"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en-US" altLang="ja-JP" sz="1100" b="1" kern="0" dirty="0">
                <a:latin typeface="Meiryo UI" panose="020B0604030504040204" pitchFamily="50" charset="-128"/>
                <a:ea typeface="Meiryo UI" panose="020B0604030504040204" pitchFamily="50" charset="-128"/>
              </a:rPr>
              <a:t>   </a:t>
            </a:r>
            <a:r>
              <a:rPr lang="ja-JP" altLang="en-US" sz="1100" b="1" kern="0" dirty="0">
                <a:latin typeface="Meiryo UI" panose="020B0604030504040204" pitchFamily="50" charset="-128"/>
                <a:ea typeface="Meiryo UI" panose="020B0604030504040204" pitchFamily="50" charset="-128"/>
              </a:rPr>
              <a:t>条例ガイドライン</a:t>
            </a:r>
            <a:r>
              <a:rPr lang="ja-JP" altLang="en-US" sz="1100" kern="0" dirty="0">
                <a:latin typeface="Meiryo UI" panose="020B0604030504040204" pitchFamily="50" charset="-128"/>
                <a:ea typeface="Meiryo UI" panose="020B0604030504040204" pitchFamily="50" charset="-128"/>
              </a:rPr>
              <a:t>に改正し、各自治体に通知。</a:t>
            </a:r>
            <a:endParaRPr lang="en-US" altLang="ja-JP" sz="1100" kern="0" dirty="0">
              <a:latin typeface="Meiryo UI" panose="020B0604030504040204" pitchFamily="50" charset="-128"/>
              <a:ea typeface="Meiryo UI" panose="020B0604030504040204" pitchFamily="50" charset="-128"/>
            </a:endParaRPr>
          </a:p>
          <a:p>
            <a:pPr marL="0" indent="0" algn="just">
              <a:spcBef>
                <a:spcPts val="600"/>
              </a:spcBef>
              <a:buFontTx/>
              <a:buNone/>
              <a:defRPr/>
            </a:pPr>
            <a:r>
              <a:rPr lang="ja-JP" altLang="en-US" sz="1100" kern="0" dirty="0">
                <a:latin typeface="Meiryo UI" panose="020B0604030504040204" pitchFamily="50" charset="-128"/>
                <a:ea typeface="Meiryo UI" panose="020B0604030504040204" pitchFamily="50" charset="-128"/>
              </a:rPr>
              <a:t>　</a:t>
            </a:r>
            <a:r>
              <a:rPr lang="en-US" altLang="ja-JP" sz="1100" kern="0" dirty="0">
                <a:latin typeface="Meiryo UI" panose="020B0604030504040204" pitchFamily="50" charset="-128"/>
                <a:ea typeface="Meiryo UI" panose="020B0604030504040204" pitchFamily="50" charset="-128"/>
              </a:rPr>
              <a:t>【</a:t>
            </a:r>
            <a:r>
              <a:rPr lang="ja-JP" altLang="en-US" sz="1100" kern="0" dirty="0">
                <a:latin typeface="Meiryo UI" panose="020B0604030504040204" pitchFamily="50" charset="-128"/>
                <a:ea typeface="Meiryo UI" panose="020B0604030504040204" pitchFamily="50" charset="-128"/>
              </a:rPr>
              <a:t>改正のポイント</a:t>
            </a:r>
            <a:r>
              <a:rPr lang="en-US" altLang="ja-JP" sz="1100" kern="0" dirty="0">
                <a:latin typeface="Meiryo UI" panose="020B0604030504040204" pitchFamily="50" charset="-128"/>
                <a:ea typeface="Meiryo UI" panose="020B0604030504040204" pitchFamily="50" charset="-128"/>
              </a:rPr>
              <a:t>】</a:t>
            </a:r>
            <a:r>
              <a:rPr lang="ja-JP" altLang="en-US" sz="1100" kern="0" dirty="0">
                <a:latin typeface="Meiryo UI" panose="020B0604030504040204" pitchFamily="50" charset="-128"/>
                <a:ea typeface="Meiryo UI" panose="020B0604030504040204" pitchFamily="50" charset="-128"/>
              </a:rPr>
              <a:t>屋外広告物の</a:t>
            </a:r>
            <a:r>
              <a:rPr lang="ja-JP" altLang="en-US" sz="1100" b="1" kern="0" dirty="0">
                <a:solidFill>
                  <a:srgbClr val="FF0000"/>
                </a:solidFill>
                <a:latin typeface="Meiryo UI" panose="020B0604030504040204" pitchFamily="50" charset="-128"/>
                <a:ea typeface="Meiryo UI" panose="020B0604030504040204" pitchFamily="50" charset="-128"/>
              </a:rPr>
              <a:t>所有者等</a:t>
            </a:r>
            <a:r>
              <a:rPr lang="ja-JP" altLang="en-US" sz="1100" kern="0" dirty="0">
                <a:solidFill>
                  <a:srgbClr val="FF0000"/>
                </a:solidFill>
                <a:latin typeface="Meiryo UI" panose="020B0604030504040204" pitchFamily="50" charset="-128"/>
                <a:ea typeface="Meiryo UI" panose="020B0604030504040204" pitchFamily="50" charset="-128"/>
              </a:rPr>
              <a:t>は</a:t>
            </a:r>
            <a:r>
              <a:rPr lang="ja-JP" altLang="en-US" sz="1100" kern="0" dirty="0">
                <a:latin typeface="Meiryo UI" panose="020B0604030504040204" pitchFamily="50" charset="-128"/>
                <a:ea typeface="Meiryo UI" panose="020B0604030504040204" pitchFamily="50" charset="-128"/>
              </a:rPr>
              <a:t>、</a:t>
            </a:r>
            <a:endParaRPr lang="en-US" altLang="ja-JP" sz="1100"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ja-JP" altLang="en-US" sz="1100" kern="0" dirty="0">
                <a:latin typeface="Meiryo UI" panose="020B0604030504040204" pitchFamily="50" charset="-128"/>
                <a:ea typeface="Meiryo UI" panose="020B0604030504040204" pitchFamily="50" charset="-128"/>
              </a:rPr>
              <a:t>　　　　              　・</a:t>
            </a:r>
            <a:r>
              <a:rPr lang="ja-JP" altLang="en-US" sz="1100" u="sng" kern="0" dirty="0">
                <a:latin typeface="Meiryo UI" panose="020B0604030504040204" pitchFamily="50" charset="-128"/>
                <a:ea typeface="Meiryo UI" panose="020B0604030504040204" pitchFamily="50" charset="-128"/>
              </a:rPr>
              <a:t>屋外広告物の補修、除却等を怠らないようにし、</a:t>
            </a:r>
            <a:r>
              <a:rPr lang="ja-JP" altLang="en-US" sz="1100" b="1" u="sng" kern="0" dirty="0">
                <a:solidFill>
                  <a:srgbClr val="FF0000"/>
                </a:solidFill>
                <a:latin typeface="Meiryo UI" panose="020B0604030504040204" pitchFamily="50" charset="-128"/>
                <a:ea typeface="Meiryo UI" panose="020B0604030504040204" pitchFamily="50" charset="-128"/>
              </a:rPr>
              <a:t>良好な状態に保持する責務</a:t>
            </a:r>
            <a:r>
              <a:rPr lang="ja-JP" altLang="en-US" sz="1100" u="sng" kern="0" dirty="0">
                <a:latin typeface="Meiryo UI" panose="020B0604030504040204" pitchFamily="50" charset="-128"/>
                <a:ea typeface="Meiryo UI" panose="020B0604030504040204" pitchFamily="50" charset="-128"/>
              </a:rPr>
              <a:t>がある。</a:t>
            </a:r>
            <a:endParaRPr lang="en-US" altLang="ja-JP" sz="1100" u="sng" kern="0" dirty="0">
              <a:latin typeface="Meiryo UI" panose="020B0604030504040204" pitchFamily="50" charset="-128"/>
              <a:ea typeface="Meiryo UI" panose="020B0604030504040204" pitchFamily="50" charset="-128"/>
            </a:endParaRPr>
          </a:p>
          <a:p>
            <a:pPr marL="0" indent="0" algn="just">
              <a:spcBef>
                <a:spcPts val="300"/>
              </a:spcBef>
              <a:buFontTx/>
              <a:buNone/>
              <a:defRPr/>
            </a:pPr>
            <a:r>
              <a:rPr lang="ja-JP" altLang="en-US" sz="1100" kern="0" dirty="0">
                <a:latin typeface="Meiryo UI" panose="020B0604030504040204" pitchFamily="50" charset="-128"/>
                <a:ea typeface="Meiryo UI" panose="020B0604030504040204" pitchFamily="50" charset="-128"/>
              </a:rPr>
              <a:t>     　　               ・</a:t>
            </a:r>
            <a:r>
              <a:rPr lang="ja-JP" altLang="en-US" sz="1100" u="sng" kern="0" dirty="0">
                <a:latin typeface="Meiryo UI" panose="020B0604030504040204" pitchFamily="50" charset="-128"/>
                <a:ea typeface="Meiryo UI" panose="020B0604030504040204" pitchFamily="50" charset="-128"/>
              </a:rPr>
              <a:t>専門的知識を有する者に屋外広告物の劣化、損傷の状況を</a:t>
            </a:r>
            <a:r>
              <a:rPr lang="ja-JP" altLang="en-US" sz="1100" b="1" u="sng" kern="0" dirty="0">
                <a:solidFill>
                  <a:srgbClr val="FF0000"/>
                </a:solidFill>
                <a:latin typeface="Meiryo UI" panose="020B0604030504040204" pitchFamily="50" charset="-128"/>
                <a:ea typeface="Meiryo UI" panose="020B0604030504040204" pitchFamily="50" charset="-128"/>
              </a:rPr>
              <a:t>点検させなければならない</a:t>
            </a:r>
            <a:r>
              <a:rPr lang="ja-JP" altLang="en-US" sz="1100" u="sng" kern="0" dirty="0">
                <a:latin typeface="Meiryo UI" panose="020B0604030504040204" pitchFamily="50" charset="-128"/>
                <a:ea typeface="Meiryo UI" panose="020B0604030504040204" pitchFamily="50" charset="-128"/>
              </a:rPr>
              <a:t>。</a:t>
            </a:r>
            <a:endParaRPr lang="en-US" altLang="ja-JP" sz="1100" u="sng" kern="0" dirty="0">
              <a:latin typeface="Meiryo UI" panose="020B0604030504040204" pitchFamily="50" charset="-128"/>
              <a:ea typeface="Meiryo UI" panose="020B0604030504040204" pitchFamily="50" charset="-128"/>
            </a:endParaRPr>
          </a:p>
          <a:p>
            <a:pPr marL="0" indent="0" algn="just">
              <a:spcBef>
                <a:spcPts val="300"/>
              </a:spcBef>
              <a:buFontTx/>
              <a:buNone/>
              <a:defRPr/>
            </a:pPr>
            <a:r>
              <a:rPr lang="ja-JP" altLang="en-US" sz="1100" kern="0" dirty="0">
                <a:latin typeface="Meiryo UI" panose="020B0604030504040204" pitchFamily="50" charset="-128"/>
                <a:ea typeface="Meiryo UI" panose="020B0604030504040204" pitchFamily="50" charset="-128"/>
              </a:rPr>
              <a:t>                        ・</a:t>
            </a:r>
            <a:r>
              <a:rPr lang="ja-JP" altLang="en-US" sz="1100" u="sng" kern="0" dirty="0">
                <a:latin typeface="Meiryo UI" panose="020B0604030504040204" pitchFamily="50" charset="-128"/>
                <a:ea typeface="Meiryo UI" panose="020B0604030504040204" pitchFamily="50" charset="-128"/>
              </a:rPr>
              <a:t>許可の更新等の申請を行う場合に、</a:t>
            </a:r>
            <a:r>
              <a:rPr lang="ja-JP" altLang="en-US" sz="1100" b="1" u="sng" kern="0" dirty="0">
                <a:solidFill>
                  <a:srgbClr val="FF0000"/>
                </a:solidFill>
                <a:latin typeface="Meiryo UI" panose="020B0604030504040204" pitchFamily="50" charset="-128"/>
                <a:ea typeface="Meiryo UI" panose="020B0604030504040204" pitchFamily="50" charset="-128"/>
              </a:rPr>
              <a:t>点検結果を都道府県知事に提出</a:t>
            </a:r>
            <a:r>
              <a:rPr lang="ja-JP" altLang="en-US" sz="1100" u="sng" kern="0" dirty="0">
                <a:latin typeface="Meiryo UI" panose="020B0604030504040204" pitchFamily="50" charset="-128"/>
                <a:ea typeface="Meiryo UI" panose="020B0604030504040204" pitchFamily="50" charset="-128"/>
              </a:rPr>
              <a:t>しなければならない。</a:t>
            </a:r>
            <a:r>
              <a:rPr lang="ja-JP" altLang="en-US" sz="1100" kern="0" dirty="0">
                <a:latin typeface="Meiryo UI" panose="020B0604030504040204" pitchFamily="50" charset="-128"/>
                <a:ea typeface="Meiryo UI" panose="020B0604030504040204" pitchFamily="50" charset="-128"/>
              </a:rPr>
              <a:t>　　</a:t>
            </a:r>
            <a:endParaRPr lang="en-US" altLang="ja-JP" sz="1100" kern="0" dirty="0">
              <a:latin typeface="Meiryo UI" panose="020B0604030504040204" pitchFamily="50" charset="-128"/>
              <a:ea typeface="Meiryo UI" panose="020B0604030504040204" pitchFamily="50" charset="-128"/>
            </a:endParaRPr>
          </a:p>
          <a:p>
            <a:pPr marL="0" indent="0" algn="just">
              <a:spcBef>
                <a:spcPts val="0"/>
              </a:spcBef>
              <a:buFontTx/>
              <a:buNone/>
              <a:defRPr/>
            </a:pPr>
            <a:endParaRPr lang="en-US" altLang="ja-JP" sz="900"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en-US" altLang="ja-JP" sz="900" kern="0" dirty="0">
                <a:latin typeface="Meiryo UI" panose="020B0604030504040204" pitchFamily="50" charset="-128"/>
                <a:ea typeface="Meiryo UI" panose="020B0604030504040204" pitchFamily="50" charset="-128"/>
              </a:rPr>
              <a:t>※</a:t>
            </a:r>
            <a:r>
              <a:rPr lang="ja-JP" altLang="en-US" sz="900" kern="0" dirty="0">
                <a:latin typeface="Meiryo UI" panose="020B0604030504040204" pitchFamily="50" charset="-128"/>
                <a:ea typeface="Meiryo UI" panose="020B0604030504040204" pitchFamily="50" charset="-128"/>
              </a:rPr>
              <a:t>上記ガイドラインと併せて、（一社）日本屋外広告業団体連合会、（公社）日本サイン協会、（一社）サインの森の３団体が共同で、屋外広告物の統一的　</a:t>
            </a:r>
            <a:endParaRPr lang="en-US" altLang="ja-JP" sz="900"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ja-JP" altLang="en-US" sz="900" kern="0" dirty="0">
                <a:latin typeface="Meiryo UI" panose="020B0604030504040204" pitchFamily="50" charset="-128"/>
                <a:ea typeface="Meiryo UI" panose="020B0604030504040204" pitchFamily="50" charset="-128"/>
              </a:rPr>
              <a:t>　 な点検基準等を策定し、事業者に周知。</a:t>
            </a:r>
            <a:endParaRPr lang="en-US" altLang="ja-JP" sz="900" kern="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B2E00460-6CF1-B0AF-E78D-B6BD00D2EE62}"/>
              </a:ext>
            </a:extLst>
          </p:cNvPr>
          <p:cNvSpPr txBox="1"/>
          <p:nvPr/>
        </p:nvSpPr>
        <p:spPr>
          <a:xfrm>
            <a:off x="134104" y="6039220"/>
            <a:ext cx="8884526" cy="600164"/>
          </a:xfrm>
          <a:prstGeom prst="rect">
            <a:avLst/>
          </a:prstGeom>
          <a:solidFill>
            <a:schemeClr val="bg1"/>
          </a:solidFill>
          <a:ln w="12700" cap="flat" cmpd="tri">
            <a:solidFill>
              <a:schemeClr val="tx1"/>
            </a:solidFill>
            <a:prstDash val="solid"/>
            <a:miter lim="800000"/>
          </a:ln>
        </p:spPr>
        <p:txBody>
          <a:bodyPr wrap="square">
            <a:spAutoFit/>
          </a:bodyPr>
          <a:lstStyle/>
          <a:p>
            <a:pPr algn="just">
              <a:defRPr/>
            </a:pPr>
            <a:r>
              <a:rPr lang="ja-JP" altLang="en-US" sz="1100" b="1" dirty="0">
                <a:latin typeface="Meiryo UI" panose="020B0604030504040204" pitchFamily="50" charset="-128"/>
                <a:ea typeface="Meiryo UI" panose="020B0604030504040204" pitchFamily="50" charset="-128"/>
              </a:rPr>
              <a:t>＜屋外広告物の安全点検に関する指針（案）の作成等＞</a:t>
            </a:r>
            <a:endParaRPr lang="en-US" altLang="ja-JP" sz="1100" b="1" dirty="0">
              <a:latin typeface="Meiryo UI" panose="020B0604030504040204" pitchFamily="50" charset="-128"/>
              <a:ea typeface="Meiryo UI" panose="020B0604030504040204" pitchFamily="50" charset="-128"/>
            </a:endParaRPr>
          </a:p>
          <a:p>
            <a:pPr algn="just">
              <a:defRPr/>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屋外広告物の点検の実効性を高めるため、</a:t>
            </a:r>
            <a:r>
              <a:rPr lang="ja-JP" altLang="ja-JP" sz="1100" dirty="0">
                <a:latin typeface="Meiryo UI" panose="020B0604030504040204" pitchFamily="50" charset="-128"/>
                <a:ea typeface="Meiryo UI" panose="020B0604030504040204" pitchFamily="50" charset="-128"/>
              </a:rPr>
              <a:t>許可更新の際の安全点検報告書における点検箇所や点検項目等を盛り込んだ</a:t>
            </a:r>
            <a:r>
              <a:rPr lang="ja-JP" altLang="en-US" sz="1100"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屋外広告物の安全点検に関</a:t>
            </a:r>
            <a:endParaRPr lang="en-US" altLang="ja-JP" sz="1100" b="1" dirty="0">
              <a:latin typeface="Meiryo UI" panose="020B0604030504040204" pitchFamily="50" charset="-128"/>
              <a:ea typeface="Meiryo UI" panose="020B0604030504040204" pitchFamily="50" charset="-128"/>
            </a:endParaRPr>
          </a:p>
          <a:p>
            <a:pPr algn="just">
              <a:defRPr/>
            </a:pPr>
            <a:r>
              <a:rPr lang="en-US" altLang="ja-JP" sz="1100" b="1"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する指針</a:t>
            </a:r>
            <a:r>
              <a:rPr lang="ja-JP" altLang="en-US" sz="1100"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案</a:t>
            </a:r>
            <a:r>
              <a:rPr lang="ja-JP" altLang="en-US" sz="1100"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を作成</a:t>
            </a:r>
            <a:r>
              <a:rPr lang="ja-JP" altLang="en-US" sz="1100" dirty="0">
                <a:latin typeface="Meiryo UI" panose="020B0604030504040204" pitchFamily="50" charset="-128"/>
                <a:ea typeface="Meiryo UI" panose="020B0604030504040204" pitchFamily="50" charset="-128"/>
              </a:rPr>
              <a:t>し、各自治体に通知</a:t>
            </a:r>
            <a:r>
              <a:rPr lang="en-US" altLang="ja-JP" sz="1100" dirty="0">
                <a:latin typeface="Meiryo UI" panose="020B0604030504040204" pitchFamily="50" charset="-128"/>
                <a:ea typeface="Meiryo UI" panose="020B0604030504040204" pitchFamily="50" charset="-128"/>
              </a:rPr>
              <a:t>(H29.7.28)</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
        <p:nvSpPr>
          <p:cNvPr id="113" name="テキスト ボックス 112">
            <a:extLst>
              <a:ext uri="{FF2B5EF4-FFF2-40B4-BE49-F238E27FC236}">
                <a16:creationId xmlns:a16="http://schemas.microsoft.com/office/drawing/2014/main" id="{63F693C5-37EF-A1A9-F0F4-C212385DF929}"/>
              </a:ext>
            </a:extLst>
          </p:cNvPr>
          <p:cNvSpPr txBox="1"/>
          <p:nvPr/>
        </p:nvSpPr>
        <p:spPr>
          <a:xfrm>
            <a:off x="140929" y="3063380"/>
            <a:ext cx="7390481" cy="562353"/>
          </a:xfrm>
          <a:prstGeom prst="rect">
            <a:avLst/>
          </a:prstGeom>
          <a:solidFill>
            <a:schemeClr val="bg1"/>
          </a:solidFill>
          <a:ln w="12700">
            <a:solidFill>
              <a:schemeClr val="tx2"/>
            </a:solidFill>
          </a:ln>
        </p:spPr>
        <p:txBody>
          <a:bodyPr lIns="36000" tIns="36000" bIns="36000">
            <a:noAutofit/>
          </a:bodyPr>
          <a:lstStyle/>
          <a:p>
            <a:pPr algn="just">
              <a:defRPr/>
            </a:pPr>
            <a:r>
              <a:rPr lang="ja-JP" altLang="en-US" sz="1100" b="1" dirty="0">
                <a:latin typeface="Meiryo UI" panose="020B0604030504040204" pitchFamily="50" charset="-128"/>
                <a:ea typeface="Meiryo UI" panose="020B0604030504040204" pitchFamily="50" charset="-128"/>
              </a:rPr>
              <a:t>平成</a:t>
            </a:r>
            <a:r>
              <a:rPr lang="en-US" altLang="ja-JP" sz="1100" b="1" dirty="0">
                <a:latin typeface="Meiryo UI" panose="020B0604030504040204" pitchFamily="50" charset="-128"/>
                <a:ea typeface="Meiryo UI" panose="020B0604030504040204" pitchFamily="50" charset="-128"/>
              </a:rPr>
              <a:t>27</a:t>
            </a:r>
            <a:r>
              <a:rPr lang="ja-JP" altLang="en-US" sz="1100" b="1" dirty="0">
                <a:latin typeface="Meiryo UI" panose="020B0604030504040204" pitchFamily="50" charset="-128"/>
                <a:ea typeface="Meiryo UI" panose="020B0604030504040204" pitchFamily="50" charset="-128"/>
              </a:rPr>
              <a:t>年</a:t>
            </a:r>
            <a:r>
              <a:rPr lang="en-US" altLang="ja-JP" sz="1100" b="1" dirty="0">
                <a:latin typeface="Meiryo UI" panose="020B0604030504040204" pitchFamily="50" charset="-128"/>
                <a:ea typeface="Meiryo UI" panose="020B0604030504040204" pitchFamily="50" charset="-128"/>
              </a:rPr>
              <a:t>9</a:t>
            </a:r>
            <a:r>
              <a:rPr lang="ja-JP" altLang="en-US" sz="1100" b="1" dirty="0">
                <a:latin typeface="Meiryo UI" panose="020B0604030504040204" pitchFamily="50" charset="-128"/>
                <a:ea typeface="Meiryo UI" panose="020B0604030504040204" pitchFamily="50" charset="-128"/>
              </a:rPr>
              <a:t>月</a:t>
            </a:r>
            <a:endParaRPr lang="en-US" altLang="ja-JP" sz="1100" b="1" dirty="0">
              <a:latin typeface="Meiryo UI" panose="020B0604030504040204" pitchFamily="50" charset="-128"/>
              <a:ea typeface="Meiryo UI" panose="020B0604030504040204" pitchFamily="50" charset="-128"/>
            </a:endParaRPr>
          </a:p>
          <a:p>
            <a:pPr algn="just">
              <a:defRPr/>
            </a:pPr>
            <a:r>
              <a:rPr lang="ja-JP" altLang="en-US" sz="1100" dirty="0">
                <a:latin typeface="Meiryo UI" panose="020B0604030504040204" pitchFamily="50" charset="-128"/>
                <a:ea typeface="Meiryo UI" panose="020B0604030504040204" pitchFamily="50" charset="-128"/>
              </a:rPr>
              <a:t>国、自治体、業界団体、有識者による検討委員会を設置し、屋外広告物の所有者向けに、日常管理の留意事項や日常点検のチェックポイント等をとりまとめた「</a:t>
            </a:r>
            <a:r>
              <a:rPr lang="ja-JP" altLang="en-US" sz="1100" b="1" dirty="0">
                <a:latin typeface="Meiryo UI" panose="020B0604030504040204" pitchFamily="50" charset="-128"/>
                <a:ea typeface="Meiryo UI" panose="020B0604030504040204" pitchFamily="50" charset="-128"/>
              </a:rPr>
              <a:t>オーナーさんのための看板の安全管理ガイドブック</a:t>
            </a:r>
            <a:r>
              <a:rPr lang="ja-JP" altLang="en-US" sz="1100" dirty="0">
                <a:latin typeface="Meiryo UI" panose="020B0604030504040204" pitchFamily="50" charset="-128"/>
                <a:ea typeface="Meiryo UI" panose="020B0604030504040204" pitchFamily="50" charset="-128"/>
              </a:rPr>
              <a:t>」を策定し周知。</a:t>
            </a:r>
            <a:endParaRPr lang="en-US" altLang="ja-JP" sz="1100" dirty="0">
              <a:latin typeface="Meiryo UI" panose="020B0604030504040204" pitchFamily="50" charset="-128"/>
              <a:ea typeface="Meiryo UI" panose="020B0604030504040204" pitchFamily="50" charset="-128"/>
            </a:endParaRPr>
          </a:p>
        </p:txBody>
      </p:sp>
      <p:grpSp>
        <p:nvGrpSpPr>
          <p:cNvPr id="81" name="グループ化 80">
            <a:extLst>
              <a:ext uri="{FF2B5EF4-FFF2-40B4-BE49-F238E27FC236}">
                <a16:creationId xmlns:a16="http://schemas.microsoft.com/office/drawing/2014/main" id="{12E85C00-8502-7050-19C2-CAC9C6AD84C1}"/>
              </a:ext>
            </a:extLst>
          </p:cNvPr>
          <p:cNvGrpSpPr/>
          <p:nvPr/>
        </p:nvGrpSpPr>
        <p:grpSpPr>
          <a:xfrm>
            <a:off x="6924339" y="699846"/>
            <a:ext cx="2085556" cy="2520700"/>
            <a:chOff x="5580112" y="2276872"/>
            <a:chExt cx="3333376" cy="4154827"/>
          </a:xfrm>
        </p:grpSpPr>
        <p:pic>
          <p:nvPicPr>
            <p:cNvPr id="82" name="図 8" descr="C:\Users\s959393\Desktop\かに本家　看板\IMG_9101.JPG">
              <a:extLst>
                <a:ext uri="{FF2B5EF4-FFF2-40B4-BE49-F238E27FC236}">
                  <a16:creationId xmlns:a16="http://schemas.microsoft.com/office/drawing/2014/main" id="{69055D2F-F802-93D5-488D-C0D6B67DD09A}"/>
                </a:ext>
              </a:extLst>
            </p:cNvPr>
            <p:cNvPicPr>
              <a:picLocks noChangeAspect="1" noChangeArrowheads="1"/>
            </p:cNvPicPr>
            <p:nvPr/>
          </p:nvPicPr>
          <p:blipFill>
            <a:blip r:embed="rId2"/>
            <a:stretch>
              <a:fillRect/>
            </a:stretch>
          </p:blipFill>
          <p:spPr>
            <a:xfrm>
              <a:off x="5611963" y="2276872"/>
              <a:ext cx="3301525" cy="4154827"/>
            </a:xfrm>
            <a:prstGeom prst="rect">
              <a:avLst/>
            </a:prstGeom>
            <a:noFill/>
            <a:ln>
              <a:noFill/>
            </a:ln>
          </p:spPr>
        </p:pic>
        <p:sp>
          <p:nvSpPr>
            <p:cNvPr id="83" name="正方形/長方形 82">
              <a:extLst>
                <a:ext uri="{FF2B5EF4-FFF2-40B4-BE49-F238E27FC236}">
                  <a16:creationId xmlns:a16="http://schemas.microsoft.com/office/drawing/2014/main" id="{AAA58FCD-7772-296B-9621-19A68E7BE2B2}"/>
                </a:ext>
              </a:extLst>
            </p:cNvPr>
            <p:cNvSpPr/>
            <p:nvPr/>
          </p:nvSpPr>
          <p:spPr>
            <a:xfrm rot="19759394">
              <a:off x="5844511" y="2309592"/>
              <a:ext cx="399086" cy="48105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4" name="正方形/長方形 83">
              <a:extLst>
                <a:ext uri="{FF2B5EF4-FFF2-40B4-BE49-F238E27FC236}">
                  <a16:creationId xmlns:a16="http://schemas.microsoft.com/office/drawing/2014/main" id="{8BFB47AE-B09E-16E5-3FBA-8D3189E90329}"/>
                </a:ext>
              </a:extLst>
            </p:cNvPr>
            <p:cNvSpPr/>
            <p:nvPr/>
          </p:nvSpPr>
          <p:spPr>
            <a:xfrm>
              <a:off x="5580112" y="2276872"/>
              <a:ext cx="426188" cy="115212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5" name="正方形/長方形 84">
              <a:extLst>
                <a:ext uri="{FF2B5EF4-FFF2-40B4-BE49-F238E27FC236}">
                  <a16:creationId xmlns:a16="http://schemas.microsoft.com/office/drawing/2014/main" id="{7ADB0E2F-7121-5988-9640-E32ED56C589F}"/>
                </a:ext>
              </a:extLst>
            </p:cNvPr>
            <p:cNvSpPr/>
            <p:nvPr/>
          </p:nvSpPr>
          <p:spPr>
            <a:xfrm rot="19670067">
              <a:off x="5911906" y="3138504"/>
              <a:ext cx="469838" cy="1421456"/>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6" name="正方形/長方形 85">
              <a:extLst>
                <a:ext uri="{FF2B5EF4-FFF2-40B4-BE49-F238E27FC236}">
                  <a16:creationId xmlns:a16="http://schemas.microsoft.com/office/drawing/2014/main" id="{614F9501-0347-591C-2DA6-3376A112BE9E}"/>
                </a:ext>
              </a:extLst>
            </p:cNvPr>
            <p:cNvSpPr/>
            <p:nvPr/>
          </p:nvSpPr>
          <p:spPr>
            <a:xfrm rot="19628745">
              <a:off x="6058371" y="3005329"/>
              <a:ext cx="399086" cy="100117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7" name="正方形/長方形 86">
              <a:extLst>
                <a:ext uri="{FF2B5EF4-FFF2-40B4-BE49-F238E27FC236}">
                  <a16:creationId xmlns:a16="http://schemas.microsoft.com/office/drawing/2014/main" id="{30FD5DD4-5B7E-FE7A-FD82-A655D957B348}"/>
                </a:ext>
              </a:extLst>
            </p:cNvPr>
            <p:cNvSpPr/>
            <p:nvPr/>
          </p:nvSpPr>
          <p:spPr>
            <a:xfrm>
              <a:off x="7161130" y="3283260"/>
              <a:ext cx="275453" cy="254492"/>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8" name="正方形/長方形 87">
              <a:extLst>
                <a:ext uri="{FF2B5EF4-FFF2-40B4-BE49-F238E27FC236}">
                  <a16:creationId xmlns:a16="http://schemas.microsoft.com/office/drawing/2014/main" id="{9F4ED021-AD38-8DA3-4EEE-6CECEFB5F01A}"/>
                </a:ext>
              </a:extLst>
            </p:cNvPr>
            <p:cNvSpPr/>
            <p:nvPr/>
          </p:nvSpPr>
          <p:spPr>
            <a:xfrm>
              <a:off x="7161130" y="3605961"/>
              <a:ext cx="310824" cy="274306"/>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9" name="正方形/長方形 88">
              <a:extLst>
                <a:ext uri="{FF2B5EF4-FFF2-40B4-BE49-F238E27FC236}">
                  <a16:creationId xmlns:a16="http://schemas.microsoft.com/office/drawing/2014/main" id="{B113EE68-110D-146E-FBF3-59F59DDD280D}"/>
                </a:ext>
              </a:extLst>
            </p:cNvPr>
            <p:cNvSpPr/>
            <p:nvPr/>
          </p:nvSpPr>
          <p:spPr>
            <a:xfrm>
              <a:off x="7161130" y="3950435"/>
              <a:ext cx="310823" cy="285946"/>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0" name="正方形/長方形 89">
              <a:extLst>
                <a:ext uri="{FF2B5EF4-FFF2-40B4-BE49-F238E27FC236}">
                  <a16:creationId xmlns:a16="http://schemas.microsoft.com/office/drawing/2014/main" id="{B20D6E01-DDEB-3C03-DCCB-A630B622B2A5}"/>
                </a:ext>
              </a:extLst>
            </p:cNvPr>
            <p:cNvSpPr/>
            <p:nvPr/>
          </p:nvSpPr>
          <p:spPr>
            <a:xfrm>
              <a:off x="7176456" y="4306549"/>
              <a:ext cx="295498" cy="315549"/>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1" name="正方形/長方形 90">
              <a:extLst>
                <a:ext uri="{FF2B5EF4-FFF2-40B4-BE49-F238E27FC236}">
                  <a16:creationId xmlns:a16="http://schemas.microsoft.com/office/drawing/2014/main" id="{D25F3E1D-0D74-8A8B-C05A-D719703F645D}"/>
                </a:ext>
              </a:extLst>
            </p:cNvPr>
            <p:cNvSpPr/>
            <p:nvPr/>
          </p:nvSpPr>
          <p:spPr>
            <a:xfrm>
              <a:off x="7176455" y="3004743"/>
              <a:ext cx="237599" cy="21030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pic>
          <p:nvPicPr>
            <p:cNvPr id="92" name="図 3">
              <a:extLst>
                <a:ext uri="{FF2B5EF4-FFF2-40B4-BE49-F238E27FC236}">
                  <a16:creationId xmlns:a16="http://schemas.microsoft.com/office/drawing/2014/main" id="{E9D49E2E-EEEA-F24B-604D-4F111F24F4CD}"/>
                </a:ext>
              </a:extLst>
            </p:cNvPr>
            <p:cNvPicPr>
              <a:picLocks noChangeAspect="1"/>
            </p:cNvPicPr>
            <p:nvPr/>
          </p:nvPicPr>
          <p:blipFill>
            <a:blip r:embed="rId4"/>
            <a:stretch>
              <a:fillRect/>
            </a:stretch>
          </p:blipFill>
          <p:spPr>
            <a:xfrm>
              <a:off x="6903322" y="2705219"/>
              <a:ext cx="701675" cy="312737"/>
            </a:xfrm>
            <a:prstGeom prst="rect">
              <a:avLst/>
            </a:prstGeom>
            <a:noFill/>
            <a:ln>
              <a:noFill/>
            </a:ln>
          </p:spPr>
        </p:pic>
        <p:sp>
          <p:nvSpPr>
            <p:cNvPr id="93" name="正方形/長方形 92">
              <a:extLst>
                <a:ext uri="{FF2B5EF4-FFF2-40B4-BE49-F238E27FC236}">
                  <a16:creationId xmlns:a16="http://schemas.microsoft.com/office/drawing/2014/main" id="{428EE827-21F2-F7C9-50DB-87E0AC82AD6A}"/>
                </a:ext>
              </a:extLst>
            </p:cNvPr>
            <p:cNvSpPr/>
            <p:nvPr/>
          </p:nvSpPr>
          <p:spPr>
            <a:xfrm rot="3377862">
              <a:off x="6316629" y="3871735"/>
              <a:ext cx="518131" cy="31669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4" name="正方形/長方形 93">
              <a:extLst>
                <a:ext uri="{FF2B5EF4-FFF2-40B4-BE49-F238E27FC236}">
                  <a16:creationId xmlns:a16="http://schemas.microsoft.com/office/drawing/2014/main" id="{E4BD74A8-BCA0-DF73-6F60-C2E26D11E69E}"/>
                </a:ext>
              </a:extLst>
            </p:cNvPr>
            <p:cNvSpPr/>
            <p:nvPr/>
          </p:nvSpPr>
          <p:spPr>
            <a:xfrm rot="2946985">
              <a:off x="6086513" y="3020752"/>
              <a:ext cx="591220" cy="404490"/>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5" name="正方形/長方形 94">
              <a:extLst>
                <a:ext uri="{FF2B5EF4-FFF2-40B4-BE49-F238E27FC236}">
                  <a16:creationId xmlns:a16="http://schemas.microsoft.com/office/drawing/2014/main" id="{0DE6868D-8AD0-E431-E0B3-06EAE80CE019}"/>
                </a:ext>
              </a:extLst>
            </p:cNvPr>
            <p:cNvSpPr/>
            <p:nvPr/>
          </p:nvSpPr>
          <p:spPr>
            <a:xfrm rot="3509980">
              <a:off x="6383006" y="4258716"/>
              <a:ext cx="289095" cy="363294"/>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6" name="正方形/長方形 95">
              <a:extLst>
                <a:ext uri="{FF2B5EF4-FFF2-40B4-BE49-F238E27FC236}">
                  <a16:creationId xmlns:a16="http://schemas.microsoft.com/office/drawing/2014/main" id="{1C329F74-7CAE-6232-370C-296C96B17D59}"/>
                </a:ext>
              </a:extLst>
            </p:cNvPr>
            <p:cNvSpPr/>
            <p:nvPr/>
          </p:nvSpPr>
          <p:spPr>
            <a:xfrm rot="19759394">
              <a:off x="5875606" y="2692762"/>
              <a:ext cx="542440" cy="48105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grpSp>
      <p:sp>
        <p:nvSpPr>
          <p:cNvPr id="97" name="正方形/長方形 96">
            <a:extLst>
              <a:ext uri="{FF2B5EF4-FFF2-40B4-BE49-F238E27FC236}">
                <a16:creationId xmlns:a16="http://schemas.microsoft.com/office/drawing/2014/main" id="{5933A836-C140-F003-4A4B-72CAE7F3D405}"/>
              </a:ext>
            </a:extLst>
          </p:cNvPr>
          <p:cNvSpPr/>
          <p:nvPr/>
        </p:nvSpPr>
        <p:spPr>
          <a:xfrm>
            <a:off x="7078649" y="2768650"/>
            <a:ext cx="1800201" cy="31531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ビル別面の同型の看板</a:t>
            </a:r>
          </a:p>
        </p:txBody>
      </p:sp>
      <p:grpSp>
        <p:nvGrpSpPr>
          <p:cNvPr id="98" name="グループ化 97">
            <a:extLst>
              <a:ext uri="{FF2B5EF4-FFF2-40B4-BE49-F238E27FC236}">
                <a16:creationId xmlns:a16="http://schemas.microsoft.com/office/drawing/2014/main" id="{2D98C128-376C-2EC1-0861-D3A5F7066DDB}"/>
              </a:ext>
            </a:extLst>
          </p:cNvPr>
          <p:cNvGrpSpPr/>
          <p:nvPr/>
        </p:nvGrpSpPr>
        <p:grpSpPr>
          <a:xfrm>
            <a:off x="4570534" y="676301"/>
            <a:ext cx="2320673" cy="2524383"/>
            <a:chOff x="179512" y="1158138"/>
            <a:chExt cx="5251521" cy="5511221"/>
          </a:xfrm>
        </p:grpSpPr>
        <p:pic>
          <p:nvPicPr>
            <p:cNvPr id="99" name="図 3" descr="C:\Users\s959393\Desktop\かに本家　看板\IMG_9118.JPG">
              <a:extLst>
                <a:ext uri="{FF2B5EF4-FFF2-40B4-BE49-F238E27FC236}">
                  <a16:creationId xmlns:a16="http://schemas.microsoft.com/office/drawing/2014/main" id="{FFA751E9-EFC8-DDC7-6B9C-9BA3BBA5CB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158138"/>
              <a:ext cx="5251521" cy="551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正方形/長方形 99">
              <a:extLst>
                <a:ext uri="{FF2B5EF4-FFF2-40B4-BE49-F238E27FC236}">
                  <a16:creationId xmlns:a16="http://schemas.microsoft.com/office/drawing/2014/main" id="{29A27CCB-AD88-CC19-BA20-99AA30C05B4A}"/>
                </a:ext>
              </a:extLst>
            </p:cNvPr>
            <p:cNvSpPr/>
            <p:nvPr/>
          </p:nvSpPr>
          <p:spPr>
            <a:xfrm>
              <a:off x="1606720" y="2289960"/>
              <a:ext cx="396000" cy="15502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ja-JP" altLang="en-US" sz="1706"/>
            </a:p>
          </p:txBody>
        </p:sp>
        <p:sp>
          <p:nvSpPr>
            <p:cNvPr id="101" name="正方形/長方形 100">
              <a:extLst>
                <a:ext uri="{FF2B5EF4-FFF2-40B4-BE49-F238E27FC236}">
                  <a16:creationId xmlns:a16="http://schemas.microsoft.com/office/drawing/2014/main" id="{33423CA2-C12C-6B07-4D19-BDCA5E73B8AC}"/>
                </a:ext>
              </a:extLst>
            </p:cNvPr>
            <p:cNvSpPr/>
            <p:nvPr/>
          </p:nvSpPr>
          <p:spPr>
            <a:xfrm rot="21296957">
              <a:off x="1707773" y="2510549"/>
              <a:ext cx="155103" cy="159046"/>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2" name="正方形/長方形 101">
              <a:extLst>
                <a:ext uri="{FF2B5EF4-FFF2-40B4-BE49-F238E27FC236}">
                  <a16:creationId xmlns:a16="http://schemas.microsoft.com/office/drawing/2014/main" id="{5EF42350-1133-2EEA-2192-C98CA0EF5CDF}"/>
                </a:ext>
              </a:extLst>
            </p:cNvPr>
            <p:cNvSpPr/>
            <p:nvPr/>
          </p:nvSpPr>
          <p:spPr>
            <a:xfrm rot="21160617">
              <a:off x="1690718" y="2784812"/>
              <a:ext cx="174923" cy="155029"/>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3" name="正方形/長方形 102">
              <a:extLst>
                <a:ext uri="{FF2B5EF4-FFF2-40B4-BE49-F238E27FC236}">
                  <a16:creationId xmlns:a16="http://schemas.microsoft.com/office/drawing/2014/main" id="{EFF0C5CE-06FE-DE82-11FC-FE1919D92627}"/>
                </a:ext>
              </a:extLst>
            </p:cNvPr>
            <p:cNvSpPr/>
            <p:nvPr/>
          </p:nvSpPr>
          <p:spPr>
            <a:xfrm rot="21098304">
              <a:off x="1668750" y="3046074"/>
              <a:ext cx="187599" cy="162345"/>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4" name="正方形/長方形 103">
              <a:extLst>
                <a:ext uri="{FF2B5EF4-FFF2-40B4-BE49-F238E27FC236}">
                  <a16:creationId xmlns:a16="http://schemas.microsoft.com/office/drawing/2014/main" id="{BA854311-FDD1-7037-687E-8831D9ED029D}"/>
                </a:ext>
              </a:extLst>
            </p:cNvPr>
            <p:cNvSpPr/>
            <p:nvPr/>
          </p:nvSpPr>
          <p:spPr>
            <a:xfrm rot="21214856">
              <a:off x="1652785" y="3311851"/>
              <a:ext cx="192476" cy="182790"/>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5" name="正方形/長方形 104">
              <a:extLst>
                <a:ext uri="{FF2B5EF4-FFF2-40B4-BE49-F238E27FC236}">
                  <a16:creationId xmlns:a16="http://schemas.microsoft.com/office/drawing/2014/main" id="{86146271-AFB3-E345-86CA-090745F2CAB9}"/>
                </a:ext>
              </a:extLst>
            </p:cNvPr>
            <p:cNvSpPr/>
            <p:nvPr/>
          </p:nvSpPr>
          <p:spPr>
            <a:xfrm>
              <a:off x="1623177" y="5460490"/>
              <a:ext cx="186018" cy="203164"/>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6" name="正方形/長方形 105">
              <a:extLst>
                <a:ext uri="{FF2B5EF4-FFF2-40B4-BE49-F238E27FC236}">
                  <a16:creationId xmlns:a16="http://schemas.microsoft.com/office/drawing/2014/main" id="{568F25E9-A9A6-4B16-A88A-BC12006DBE31}"/>
                </a:ext>
              </a:extLst>
            </p:cNvPr>
            <p:cNvSpPr/>
            <p:nvPr/>
          </p:nvSpPr>
          <p:spPr>
            <a:xfrm>
              <a:off x="3967307" y="4899345"/>
              <a:ext cx="183345" cy="254980"/>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7" name="正方形/長方形 106">
              <a:extLst>
                <a:ext uri="{FF2B5EF4-FFF2-40B4-BE49-F238E27FC236}">
                  <a16:creationId xmlns:a16="http://schemas.microsoft.com/office/drawing/2014/main" id="{0EE24A4D-48FA-90BF-3296-1222E116E785}"/>
                </a:ext>
              </a:extLst>
            </p:cNvPr>
            <p:cNvSpPr/>
            <p:nvPr/>
          </p:nvSpPr>
          <p:spPr>
            <a:xfrm rot="21247746">
              <a:off x="1663238" y="3601426"/>
              <a:ext cx="190051" cy="169347"/>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8" name="正方形/長方形 107">
              <a:extLst>
                <a:ext uri="{FF2B5EF4-FFF2-40B4-BE49-F238E27FC236}">
                  <a16:creationId xmlns:a16="http://schemas.microsoft.com/office/drawing/2014/main" id="{842E0E5B-D0B2-51E5-D5B0-5593157087C7}"/>
                </a:ext>
              </a:extLst>
            </p:cNvPr>
            <p:cNvSpPr/>
            <p:nvPr/>
          </p:nvSpPr>
          <p:spPr>
            <a:xfrm rot="279108">
              <a:off x="1898815" y="4581293"/>
              <a:ext cx="512283" cy="339662"/>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9" name="正方形/長方形 108">
              <a:extLst>
                <a:ext uri="{FF2B5EF4-FFF2-40B4-BE49-F238E27FC236}">
                  <a16:creationId xmlns:a16="http://schemas.microsoft.com/office/drawing/2014/main" id="{43685A70-DC81-4B22-4B1F-1048CB744221}"/>
                </a:ext>
              </a:extLst>
            </p:cNvPr>
            <p:cNvSpPr/>
            <p:nvPr/>
          </p:nvSpPr>
          <p:spPr>
            <a:xfrm rot="681793">
              <a:off x="2770559" y="4542499"/>
              <a:ext cx="630100" cy="624971"/>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10" name="正方形/長方形 109">
              <a:extLst>
                <a:ext uri="{FF2B5EF4-FFF2-40B4-BE49-F238E27FC236}">
                  <a16:creationId xmlns:a16="http://schemas.microsoft.com/office/drawing/2014/main" id="{E5C98861-932C-1610-DD36-838F9D4780C9}"/>
                </a:ext>
              </a:extLst>
            </p:cNvPr>
            <p:cNvSpPr/>
            <p:nvPr/>
          </p:nvSpPr>
          <p:spPr>
            <a:xfrm rot="279108">
              <a:off x="452323" y="4778829"/>
              <a:ext cx="713554" cy="487917"/>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11" name="正方形/長方形 110">
              <a:extLst>
                <a:ext uri="{FF2B5EF4-FFF2-40B4-BE49-F238E27FC236}">
                  <a16:creationId xmlns:a16="http://schemas.microsoft.com/office/drawing/2014/main" id="{B25DD2C4-79C7-681E-25F0-B03627664778}"/>
                </a:ext>
              </a:extLst>
            </p:cNvPr>
            <p:cNvSpPr/>
            <p:nvPr/>
          </p:nvSpPr>
          <p:spPr>
            <a:xfrm>
              <a:off x="3106832" y="4622098"/>
              <a:ext cx="404084" cy="554494"/>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grpSp>
      <p:sp>
        <p:nvSpPr>
          <p:cNvPr id="112" name="正方形/長方形 111">
            <a:extLst>
              <a:ext uri="{FF2B5EF4-FFF2-40B4-BE49-F238E27FC236}">
                <a16:creationId xmlns:a16="http://schemas.microsoft.com/office/drawing/2014/main" id="{76D09B16-2E19-26F3-3CA5-FDC8326D5A26}"/>
              </a:ext>
            </a:extLst>
          </p:cNvPr>
          <p:cNvSpPr/>
          <p:nvPr/>
        </p:nvSpPr>
        <p:spPr>
          <a:xfrm>
            <a:off x="126130" y="692460"/>
            <a:ext cx="4383369" cy="70472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札幌市の看板落下事故</a:t>
            </a:r>
            <a:r>
              <a:rPr kumimoji="1" lang="en-US" altLang="ja-JP" sz="1200" b="1" dirty="0">
                <a:solidFill>
                  <a:schemeClr val="tx1"/>
                </a:solidFill>
                <a:latin typeface="Meiryo UI" panose="020B0604030504040204" pitchFamily="50" charset="-128"/>
                <a:ea typeface="Meiryo UI" panose="020B0604030504040204" pitchFamily="50" charset="-128"/>
              </a:rPr>
              <a:t>》</a:t>
            </a: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rPr>
              <a:t>平成</a:t>
            </a:r>
            <a:r>
              <a:rPr lang="en-US" altLang="ja-JP" sz="1200" dirty="0">
                <a:solidFill>
                  <a:schemeClr val="tx1"/>
                </a:solidFill>
                <a:latin typeface="Meiryo UI" panose="020B0604030504040204" pitchFamily="50" charset="-128"/>
                <a:ea typeface="Meiryo UI" panose="020B0604030504040204" pitchFamily="50" charset="-128"/>
              </a:rPr>
              <a:t>27</a:t>
            </a:r>
            <a:r>
              <a:rPr lang="ja-JP" altLang="en-US" sz="1200" dirty="0">
                <a:solidFill>
                  <a:schemeClr val="tx1"/>
                </a:solidFill>
                <a:latin typeface="Meiryo UI" panose="020B0604030504040204" pitchFamily="50" charset="-128"/>
                <a:ea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rPr>
              <a:t>2</a:t>
            </a:r>
            <a:r>
              <a:rPr lang="ja-JP" altLang="en-US" sz="1200" dirty="0">
                <a:solidFill>
                  <a:schemeClr val="tx1"/>
                </a:solidFill>
                <a:latin typeface="Meiryo UI" panose="020B0604030504040204" pitchFamily="50" charset="-128"/>
                <a:ea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rPr>
              <a:t>15</a:t>
            </a:r>
            <a:r>
              <a:rPr lang="ja-JP" altLang="en-US" sz="1200" dirty="0">
                <a:solidFill>
                  <a:schemeClr val="tx1"/>
                </a:solidFill>
                <a:latin typeface="Meiryo UI" panose="020B0604030504040204" pitchFamily="50" charset="-128"/>
                <a:ea typeface="Meiryo UI" panose="020B0604030504040204" pitchFamily="50" charset="-128"/>
              </a:rPr>
              <a:t>日、飲食店ビルの外壁に緊結された看板の一部が落下。歩行中の女性１名の頭部に当たり重体。</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3D653BD8-03C6-9490-3105-26A616D4FE29}"/>
              </a:ext>
            </a:extLst>
          </p:cNvPr>
          <p:cNvSpPr txBox="1"/>
          <p:nvPr/>
        </p:nvSpPr>
        <p:spPr>
          <a:xfrm>
            <a:off x="156233" y="2431088"/>
            <a:ext cx="4398998" cy="553896"/>
          </a:xfrm>
          <a:prstGeom prst="rect">
            <a:avLst/>
          </a:prstGeom>
          <a:solidFill>
            <a:schemeClr val="bg1"/>
          </a:solidFill>
          <a:ln w="12700">
            <a:solidFill>
              <a:schemeClr val="tx2"/>
            </a:solidFill>
          </a:ln>
        </p:spPr>
        <p:txBody>
          <a:bodyPr lIns="36000" tIns="36000" bIns="36000">
            <a:noAutofit/>
          </a:bodyPr>
          <a:lstStyle/>
          <a:p>
            <a:pPr algn="just">
              <a:defRPr/>
            </a:pPr>
            <a:r>
              <a:rPr lang="ja-JP" altLang="en-US" sz="1100" b="1" dirty="0">
                <a:latin typeface="Meiryo UI" panose="020B0604030504040204" pitchFamily="50" charset="-128"/>
                <a:ea typeface="Meiryo UI" panose="020B0604030504040204" pitchFamily="50" charset="-128"/>
              </a:rPr>
              <a:t>平成</a:t>
            </a:r>
            <a:r>
              <a:rPr lang="en-US" altLang="ja-JP" sz="1100" b="1" dirty="0">
                <a:latin typeface="Meiryo UI" panose="020B0604030504040204" pitchFamily="50" charset="-128"/>
                <a:ea typeface="Meiryo UI" panose="020B0604030504040204" pitchFamily="50" charset="-128"/>
              </a:rPr>
              <a:t>27</a:t>
            </a:r>
            <a:r>
              <a:rPr lang="ja-JP" altLang="en-US" sz="1100" b="1" dirty="0">
                <a:latin typeface="Meiryo UI" panose="020B0604030504040204" pitchFamily="50" charset="-128"/>
                <a:ea typeface="Meiryo UI" panose="020B0604030504040204" pitchFamily="50" charset="-128"/>
              </a:rPr>
              <a:t>年</a:t>
            </a:r>
            <a:r>
              <a:rPr lang="en-US" altLang="ja-JP" sz="1100" b="1" dirty="0">
                <a:latin typeface="Meiryo UI" panose="020B0604030504040204" pitchFamily="50" charset="-128"/>
                <a:ea typeface="Meiryo UI" panose="020B0604030504040204" pitchFamily="50" charset="-128"/>
              </a:rPr>
              <a:t>6</a:t>
            </a:r>
            <a:r>
              <a:rPr lang="ja-JP" altLang="en-US" sz="1100" b="1" dirty="0">
                <a:latin typeface="Meiryo UI" panose="020B0604030504040204" pitchFamily="50" charset="-128"/>
                <a:ea typeface="Meiryo UI" panose="020B0604030504040204" pitchFamily="50" charset="-128"/>
              </a:rPr>
              <a:t>月</a:t>
            </a:r>
            <a:endParaRPr lang="en-US" altLang="ja-JP" sz="1100" b="1" dirty="0">
              <a:latin typeface="Meiryo UI" panose="020B0604030504040204" pitchFamily="50" charset="-128"/>
              <a:ea typeface="Meiryo UI" panose="020B0604030504040204" pitchFamily="50" charset="-128"/>
            </a:endParaRPr>
          </a:p>
          <a:p>
            <a:pPr algn="just">
              <a:defRPr/>
            </a:pPr>
            <a:r>
              <a:rPr lang="ja-JP" altLang="en-US" sz="1100" dirty="0">
                <a:latin typeface="Meiryo UI" panose="020B0604030504040204" pitchFamily="50" charset="-128"/>
                <a:ea typeface="Meiryo UI" panose="020B0604030504040204" pitchFamily="50" charset="-128"/>
              </a:rPr>
              <a:t>屋外広告物の落下等の事故が発生した場合の緊急連絡体制を構築し、自治体に周知。</a:t>
            </a:r>
            <a:endParaRPr lang="en-US" altLang="ja-JP" sz="1100" dirty="0">
              <a:latin typeface="Meiryo UI" panose="020B0604030504040204" pitchFamily="50" charset="-128"/>
              <a:ea typeface="Meiryo UI" panose="020B0604030504040204" pitchFamily="50" charset="-128"/>
            </a:endParaRPr>
          </a:p>
        </p:txBody>
      </p:sp>
      <p:sp>
        <p:nvSpPr>
          <p:cNvPr id="114" name="テキスト ボックス 113">
            <a:extLst>
              <a:ext uri="{FF2B5EF4-FFF2-40B4-BE49-F238E27FC236}">
                <a16:creationId xmlns:a16="http://schemas.microsoft.com/office/drawing/2014/main" id="{E95AA719-DCF4-BFDB-4BD6-4841F7310404}"/>
              </a:ext>
            </a:extLst>
          </p:cNvPr>
          <p:cNvSpPr txBox="1"/>
          <p:nvPr/>
        </p:nvSpPr>
        <p:spPr>
          <a:xfrm>
            <a:off x="143327" y="1600406"/>
            <a:ext cx="4407586" cy="752209"/>
          </a:xfrm>
          <a:prstGeom prst="rect">
            <a:avLst/>
          </a:prstGeom>
          <a:solidFill>
            <a:schemeClr val="bg1"/>
          </a:solidFill>
          <a:ln w="12700">
            <a:solidFill>
              <a:schemeClr val="tx2"/>
            </a:solidFill>
          </a:ln>
        </p:spPr>
        <p:txBody>
          <a:bodyPr lIns="36000" tIns="36000" bIns="36000">
            <a:noAutofit/>
          </a:bodyPr>
          <a:lstStyle/>
          <a:p>
            <a:pPr algn="just">
              <a:defRPr/>
            </a:pPr>
            <a:r>
              <a:rPr lang="ja-JP" altLang="en-US" sz="1100" b="1" dirty="0">
                <a:latin typeface="Meiryo UI" panose="020B0604030504040204" pitchFamily="50" charset="-128"/>
                <a:ea typeface="Meiryo UI" panose="020B0604030504040204" pitchFamily="50" charset="-128"/>
              </a:rPr>
              <a:t>平成</a:t>
            </a:r>
            <a:r>
              <a:rPr lang="en-US" altLang="ja-JP" sz="1100" b="1" dirty="0">
                <a:latin typeface="Meiryo UI" panose="020B0604030504040204" pitchFamily="50" charset="-128"/>
                <a:ea typeface="Meiryo UI" panose="020B0604030504040204" pitchFamily="50" charset="-128"/>
              </a:rPr>
              <a:t>27</a:t>
            </a:r>
            <a:r>
              <a:rPr lang="ja-JP" altLang="en-US" sz="1100" b="1" dirty="0">
                <a:latin typeface="Meiryo UI" panose="020B0604030504040204" pitchFamily="50" charset="-128"/>
                <a:ea typeface="Meiryo UI" panose="020B0604030504040204" pitchFamily="50" charset="-128"/>
              </a:rPr>
              <a:t>年</a:t>
            </a:r>
            <a:r>
              <a:rPr lang="en-US" altLang="ja-JP" sz="1100" b="1" dirty="0">
                <a:latin typeface="Meiryo UI" panose="020B0604030504040204" pitchFamily="50" charset="-128"/>
                <a:ea typeface="Meiryo UI" panose="020B0604030504040204" pitchFamily="50" charset="-128"/>
              </a:rPr>
              <a:t>2</a:t>
            </a:r>
            <a:r>
              <a:rPr lang="ja-JP" altLang="en-US" sz="1100" b="1" dirty="0">
                <a:latin typeface="Meiryo UI" panose="020B0604030504040204" pitchFamily="50" charset="-128"/>
                <a:ea typeface="Meiryo UI" panose="020B0604030504040204" pitchFamily="50" charset="-128"/>
              </a:rPr>
              <a:t>月</a:t>
            </a:r>
            <a:endParaRPr lang="en-US" altLang="ja-JP" sz="1100" b="1" dirty="0">
              <a:latin typeface="Meiryo UI" panose="020B0604030504040204" pitchFamily="50" charset="-128"/>
              <a:ea typeface="Meiryo UI" panose="020B0604030504040204" pitchFamily="50" charset="-128"/>
            </a:endParaRPr>
          </a:p>
          <a:p>
            <a:pPr algn="just">
              <a:defRPr/>
            </a:pPr>
            <a:r>
              <a:rPr lang="ja-JP" altLang="en-US" sz="1100" dirty="0">
                <a:latin typeface="Meiryo UI" panose="020B0604030504040204" pitchFamily="50" charset="-128"/>
                <a:ea typeface="Meiryo UI" panose="020B0604030504040204" pitchFamily="50" charset="-128"/>
              </a:rPr>
              <a:t>屋外広告物の所有者等に対し、実効性のある点検の実施と、老朽化による倒壊・落下のおそれがある広告物の速やかな撤去、改修等、適切な措置を講ずるよう指導することを自治体に依頼。</a:t>
            </a:r>
            <a:endParaRPr lang="en-US" altLang="ja-JP" sz="1100" dirty="0">
              <a:latin typeface="Meiryo UI" panose="020B0604030504040204" pitchFamily="50" charset="-128"/>
              <a:ea typeface="Meiryo UI" panose="020B0604030504040204" pitchFamily="50" charset="-128"/>
            </a:endParaRPr>
          </a:p>
        </p:txBody>
      </p:sp>
      <p:sp>
        <p:nvSpPr>
          <p:cNvPr id="115" name="下矢印 11">
            <a:extLst>
              <a:ext uri="{FF2B5EF4-FFF2-40B4-BE49-F238E27FC236}">
                <a16:creationId xmlns:a16="http://schemas.microsoft.com/office/drawing/2014/main" id="{3F785BF3-B68F-357E-2F06-769E8F8F4591}"/>
              </a:ext>
            </a:extLst>
          </p:cNvPr>
          <p:cNvSpPr/>
          <p:nvPr/>
        </p:nvSpPr>
        <p:spPr>
          <a:xfrm>
            <a:off x="2679578" y="3638083"/>
            <a:ext cx="2335380" cy="248874"/>
          </a:xfrm>
          <a:prstGeom prst="downArrow">
            <a:avLst>
              <a:gd name="adj1" fmla="val 36501"/>
              <a:gd name="adj2" fmla="val 61482"/>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26</a:t>
            </a:fld>
            <a:endParaRPr lang="en-US" altLang="ja-JP" dirty="0">
              <a:solidFill>
                <a:srgbClr val="000000"/>
              </a:solidFill>
            </a:endParaRPr>
          </a:p>
        </p:txBody>
      </p:sp>
      <p:cxnSp>
        <p:nvCxnSpPr>
          <p:cNvPr id="117" name="直線矢印コネクタ 116">
            <a:extLst>
              <a:ext uri="{FF2B5EF4-FFF2-40B4-BE49-F238E27FC236}">
                <a16:creationId xmlns:a16="http://schemas.microsoft.com/office/drawing/2014/main" id="{89624614-BFC9-C81D-391F-F518EEC54EBD}"/>
              </a:ext>
            </a:extLst>
          </p:cNvPr>
          <p:cNvCxnSpPr>
            <a:cxnSpLocks/>
          </p:cNvCxnSpPr>
          <p:nvPr/>
        </p:nvCxnSpPr>
        <p:spPr>
          <a:xfrm>
            <a:off x="5436096" y="1269031"/>
            <a:ext cx="0" cy="1873439"/>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9" name="正方形/長方形 118">
            <a:extLst>
              <a:ext uri="{FF2B5EF4-FFF2-40B4-BE49-F238E27FC236}">
                <a16:creationId xmlns:a16="http://schemas.microsoft.com/office/drawing/2014/main" id="{FB26B4EF-B127-5722-E5E2-35F8E869E4CF}"/>
              </a:ext>
            </a:extLst>
          </p:cNvPr>
          <p:cNvSpPr/>
          <p:nvPr/>
        </p:nvSpPr>
        <p:spPr>
          <a:xfrm>
            <a:off x="5488064" y="1956166"/>
            <a:ext cx="762732" cy="296893"/>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400" b="1" dirty="0">
                <a:solidFill>
                  <a:srgbClr val="FF0000"/>
                </a:solidFill>
                <a:latin typeface="Meiryo UI" panose="020B0604030504040204" pitchFamily="50" charset="-128"/>
                <a:ea typeface="Meiryo UI" panose="020B0604030504040204" pitchFamily="50" charset="-128"/>
              </a:rPr>
              <a:t>約</a:t>
            </a:r>
            <a:r>
              <a:rPr kumimoji="1" lang="en-US" altLang="ja-JP" sz="1400" b="1" dirty="0">
                <a:solidFill>
                  <a:srgbClr val="FF0000"/>
                </a:solidFill>
                <a:latin typeface="Meiryo UI" panose="020B0604030504040204" pitchFamily="50" charset="-128"/>
                <a:ea typeface="Meiryo UI" panose="020B0604030504040204" pitchFamily="50" charset="-128"/>
              </a:rPr>
              <a:t>15m</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sp>
        <p:nvSpPr>
          <p:cNvPr id="120" name="下矢印 11">
            <a:extLst>
              <a:ext uri="{FF2B5EF4-FFF2-40B4-BE49-F238E27FC236}">
                <a16:creationId xmlns:a16="http://schemas.microsoft.com/office/drawing/2014/main" id="{C3BCF5A1-7B65-63E2-6A1A-8FFFAE5A7FB8}"/>
              </a:ext>
            </a:extLst>
          </p:cNvPr>
          <p:cNvSpPr/>
          <p:nvPr/>
        </p:nvSpPr>
        <p:spPr>
          <a:xfrm>
            <a:off x="2771800" y="5826802"/>
            <a:ext cx="2335380" cy="248874"/>
          </a:xfrm>
          <a:prstGeom prst="downArrow">
            <a:avLst>
              <a:gd name="adj1" fmla="val 36501"/>
              <a:gd name="adj2" fmla="val 61482"/>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121" name="正方形/長方形 120">
            <a:extLst>
              <a:ext uri="{FF2B5EF4-FFF2-40B4-BE49-F238E27FC236}">
                <a16:creationId xmlns:a16="http://schemas.microsoft.com/office/drawing/2014/main" id="{112F7134-552A-C322-676A-C6ADAEC6352A}"/>
              </a:ext>
            </a:extLst>
          </p:cNvPr>
          <p:cNvSpPr/>
          <p:nvPr/>
        </p:nvSpPr>
        <p:spPr bwMode="auto">
          <a:xfrm>
            <a:off x="7545707" y="3242610"/>
            <a:ext cx="1519005" cy="2507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pic>
        <p:nvPicPr>
          <p:cNvPr id="122" name="図 1">
            <a:extLst>
              <a:ext uri="{FF2B5EF4-FFF2-40B4-BE49-F238E27FC236}">
                <a16:creationId xmlns:a16="http://schemas.microsoft.com/office/drawing/2014/main" id="{9200D069-01A8-58F9-5A98-6C491253C0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73533" y="3330453"/>
            <a:ext cx="1345097" cy="1754839"/>
          </a:xfrm>
          <a:prstGeom prst="rect">
            <a:avLst/>
          </a:prstGeom>
          <a:noFill/>
          <a:ln w="3175">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3" name="正方形/長方形 18">
            <a:extLst>
              <a:ext uri="{FF2B5EF4-FFF2-40B4-BE49-F238E27FC236}">
                <a16:creationId xmlns:a16="http://schemas.microsoft.com/office/drawing/2014/main" id="{140B80F8-580C-1E87-C009-947F45C0B734}"/>
              </a:ext>
            </a:extLst>
          </p:cNvPr>
          <p:cNvSpPr>
            <a:spLocks noChangeArrowheads="1"/>
          </p:cNvSpPr>
          <p:nvPr/>
        </p:nvSpPr>
        <p:spPr bwMode="auto">
          <a:xfrm>
            <a:off x="7522393" y="5110890"/>
            <a:ext cx="1584176" cy="66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b="1" dirty="0">
                <a:solidFill>
                  <a:srgbClr val="000000"/>
                </a:solidFill>
                <a:latin typeface="メイリオ" panose="020B0604030504040204" pitchFamily="50" charset="-128"/>
                <a:ea typeface="メイリオ" panose="020B0604030504040204" pitchFamily="50" charset="-128"/>
              </a:rPr>
              <a:t>・看板の種類ごとの</a:t>
            </a:r>
            <a:r>
              <a:rPr lang="ja-JP" altLang="en-US" sz="900" dirty="0">
                <a:solidFill>
                  <a:srgbClr val="000000"/>
                </a:solidFill>
                <a:latin typeface="メイリオ" panose="020B0604030504040204" pitchFamily="50" charset="-128"/>
                <a:ea typeface="メイリオ" panose="020B0604030504040204" pitchFamily="50" charset="-128"/>
              </a:rPr>
              <a:t>留意事項</a:t>
            </a:r>
            <a:endParaRPr lang="en-US" altLang="ja-JP" sz="9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900" dirty="0">
                <a:solidFill>
                  <a:srgbClr val="000000"/>
                </a:solidFill>
                <a:latin typeface="メイリオ" panose="020B0604030504040204" pitchFamily="50" charset="-128"/>
                <a:ea typeface="メイリオ" panose="020B0604030504040204" pitchFamily="50" charset="-128"/>
              </a:rPr>
              <a:t>・オーナーがすべき</a:t>
            </a:r>
            <a:r>
              <a:rPr lang="ja-JP" altLang="en-US" sz="900" b="1" dirty="0">
                <a:solidFill>
                  <a:srgbClr val="000000"/>
                </a:solidFill>
                <a:latin typeface="メイリオ" panose="020B0604030504040204" pitchFamily="50" charset="-128"/>
                <a:ea typeface="メイリオ" panose="020B0604030504040204" pitchFamily="50" charset="-128"/>
              </a:rPr>
              <a:t>日常点検</a:t>
            </a:r>
            <a:endParaRPr lang="en-US" altLang="ja-JP" sz="900" b="1"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900" b="1" dirty="0">
                <a:solidFill>
                  <a:srgbClr val="000000"/>
                </a:solidFill>
                <a:latin typeface="メイリオ" panose="020B0604030504040204" pitchFamily="50" charset="-128"/>
                <a:ea typeface="メイリオ" panose="020B0604030504040204" pitchFamily="50" charset="-128"/>
              </a:rPr>
              <a:t>　項目</a:t>
            </a:r>
            <a:endParaRPr lang="en-US" altLang="ja-JP" sz="900" b="1" dirty="0">
              <a:solidFill>
                <a:srgbClr val="000000"/>
              </a:solidFill>
              <a:latin typeface="メイリオ" panose="020B0604030504040204" pitchFamily="50" charset="-128"/>
              <a:ea typeface="メイリオ" panose="020B0604030504040204" pitchFamily="50" charset="-128"/>
            </a:endParaRPr>
          </a:p>
          <a:p>
            <a:pPr eaLnBrk="1" hangingPunct="1">
              <a:spcBef>
                <a:spcPts val="300"/>
              </a:spcBef>
              <a:buFontTx/>
              <a:buNone/>
            </a:pPr>
            <a:r>
              <a:rPr lang="ja-JP" altLang="en-US" sz="900" dirty="0">
                <a:solidFill>
                  <a:srgbClr val="000000"/>
                </a:solidFill>
                <a:latin typeface="メイリオ" panose="020B0604030504040204" pitchFamily="50" charset="-128"/>
                <a:ea typeface="メイリオ" panose="020B0604030504040204" pitchFamily="50" charset="-128"/>
              </a:rPr>
              <a:t>等を掲載</a:t>
            </a:r>
            <a:endParaRPr lang="en-US" altLang="ja-JP" sz="900" dirty="0">
              <a:solidFill>
                <a:srgbClr val="000000"/>
              </a:solidFill>
              <a:latin typeface="メイリオ" panose="020B0604030504040204" pitchFamily="50" charset="-128"/>
              <a:ea typeface="メイリオ" panose="020B0604030504040204" pitchFamily="50" charset="-128"/>
            </a:endParaRPr>
          </a:p>
        </p:txBody>
      </p:sp>
      <p:sp>
        <p:nvSpPr>
          <p:cNvPr id="47" name="下矢印 11">
            <a:extLst>
              <a:ext uri="{FF2B5EF4-FFF2-40B4-BE49-F238E27FC236}">
                <a16:creationId xmlns:a16="http://schemas.microsoft.com/office/drawing/2014/main" id="{824D4E58-2E16-7FDE-D4FC-41B592CDDF7C}"/>
              </a:ext>
            </a:extLst>
          </p:cNvPr>
          <p:cNvSpPr/>
          <p:nvPr/>
        </p:nvSpPr>
        <p:spPr>
          <a:xfrm>
            <a:off x="1268635" y="1443791"/>
            <a:ext cx="1975665" cy="224889"/>
          </a:xfrm>
          <a:prstGeom prst="downArrow">
            <a:avLst>
              <a:gd name="adj1" fmla="val 36501"/>
              <a:gd name="adj2" fmla="val 61482"/>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2" name="四角形: メモ 1">
            <a:extLst>
              <a:ext uri="{FF2B5EF4-FFF2-40B4-BE49-F238E27FC236}">
                <a16:creationId xmlns:a16="http://schemas.microsoft.com/office/drawing/2014/main" id="{82F7956B-D271-BA36-C471-201706BA1887}"/>
              </a:ext>
            </a:extLst>
          </p:cNvPr>
          <p:cNvSpPr/>
          <p:nvPr/>
        </p:nvSpPr>
        <p:spPr>
          <a:xfrm>
            <a:off x="5048587" y="3933336"/>
            <a:ext cx="2433207" cy="606398"/>
          </a:xfrm>
          <a:prstGeom prst="foldedCorner">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0" rtlCol="0" anchor="t" anchorCtr="0"/>
          <a:lstStyle/>
          <a:p>
            <a:pPr>
              <a:spcBef>
                <a:spcPts val="600"/>
              </a:spcBef>
            </a:pP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　広告物の所有者等</a:t>
            </a:r>
            <a:endParaRPr lang="en-US" altLang="ja-JP" sz="800" dirty="0">
              <a:solidFill>
                <a:schemeClr val="tx1"/>
              </a:solidFill>
              <a:latin typeface="Meiryo UI" panose="020B0604030504040204" pitchFamily="50" charset="-128"/>
              <a:ea typeface="Meiryo UI" panose="020B0604030504040204" pitchFamily="50" charset="-128"/>
            </a:endParaRPr>
          </a:p>
          <a:p>
            <a:pPr marL="180000" indent="-457200" algn="just">
              <a:spcBef>
                <a:spcPts val="300"/>
              </a:spcBef>
            </a:pPr>
            <a:r>
              <a:rPr kumimoji="1" lang="ja-JP" altLang="en-US" sz="800" dirty="0">
                <a:solidFill>
                  <a:schemeClr val="tx1"/>
                </a:solidFill>
                <a:latin typeface="Meiryo UI" panose="020B0604030504040204" pitchFamily="50" charset="-128"/>
                <a:ea typeface="Meiryo UI" panose="020B0604030504040204" pitchFamily="50" charset="-128"/>
              </a:rPr>
              <a:t>     広告物を表示し、若しくは掲出物件を設置する者若しくはこれらを管理する者又は広告物若しくは掲出物件の所有者若しくは占有者</a:t>
            </a:r>
          </a:p>
        </p:txBody>
      </p:sp>
    </p:spTree>
    <p:extLst>
      <p:ext uri="{BB962C8B-B14F-4D97-AF65-F5344CB8AC3E}">
        <p14:creationId xmlns:p14="http://schemas.microsoft.com/office/powerpoint/2010/main" val="1565757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事業者団体における安全管理の取組</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9387" y="692697"/>
            <a:ext cx="8857109" cy="1151705"/>
          </a:xfrm>
          <a:prstGeom prst="roundRect">
            <a:avLst>
              <a:gd name="adj" fmla="val 13337"/>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00" indent="216000" algn="just">
              <a:spcBef>
                <a:spcPts val="0"/>
              </a:spcBef>
              <a:buNone/>
              <a:defRPr/>
            </a:pPr>
            <a:r>
              <a:rPr lang="ja-JP" altLang="en-US" sz="1800" dirty="0">
                <a:latin typeface="Meiryo UI" panose="020B0604030504040204" pitchFamily="50" charset="-128"/>
                <a:ea typeface="Meiryo UI" panose="020B0604030504040204" pitchFamily="50" charset="-128"/>
              </a:rPr>
              <a:t>事業者３団体</a:t>
            </a:r>
            <a:r>
              <a:rPr lang="ja-JP" altLang="en-US" sz="1600" dirty="0">
                <a:latin typeface="Meiryo UI" panose="020B0604030504040204" pitchFamily="50" charset="-128"/>
                <a:ea typeface="Meiryo UI" panose="020B0604030504040204" pitchFamily="50" charset="-128"/>
              </a:rPr>
              <a:t>（一般社団法人日本屋外広告業団体連合会、公益社団法人日本サイン協会、一般社団法人サインの森）</a:t>
            </a:r>
            <a:r>
              <a:rPr lang="ja-JP" altLang="en-US" sz="1800" dirty="0">
                <a:latin typeface="Meiryo UI" panose="020B0604030504040204" pitchFamily="50" charset="-128"/>
                <a:ea typeface="Meiryo UI" panose="020B0604030504040204" pitchFamily="50" charset="-128"/>
              </a:rPr>
              <a:t>が共同で、「屋外広告物の</a:t>
            </a:r>
            <a:r>
              <a:rPr lang="ja-JP" altLang="en-US" sz="1800" b="1" dirty="0">
                <a:latin typeface="Meiryo UI" panose="020B0604030504040204" pitchFamily="50" charset="-128"/>
                <a:ea typeface="Meiryo UI" panose="020B0604030504040204" pitchFamily="50" charset="-128"/>
              </a:rPr>
              <a:t>点検基準案</a:t>
            </a:r>
            <a:r>
              <a:rPr lang="ja-JP" altLang="en-US" sz="1800" dirty="0">
                <a:latin typeface="Meiryo UI" panose="020B0604030504040204" pitchFamily="50" charset="-128"/>
                <a:ea typeface="Meiryo UI" panose="020B0604030504040204" pitchFamily="50" charset="-128"/>
              </a:rPr>
              <a:t>」「点検結果の</a:t>
            </a:r>
            <a:r>
              <a:rPr lang="ja-JP" altLang="en-US" sz="1800" b="1" dirty="0">
                <a:latin typeface="Meiryo UI" panose="020B0604030504040204" pitchFamily="50" charset="-128"/>
                <a:ea typeface="Meiryo UI" panose="020B0604030504040204" pitchFamily="50" charset="-128"/>
              </a:rPr>
              <a:t>記録様式案</a:t>
            </a:r>
            <a:r>
              <a:rPr lang="ja-JP" altLang="en-US" sz="1800" dirty="0">
                <a:latin typeface="Meiryo UI" panose="020B0604030504040204" pitchFamily="50" charset="-128"/>
                <a:ea typeface="Meiryo UI" panose="020B0604030504040204" pitchFamily="50" charset="-128"/>
              </a:rPr>
              <a:t>」「点検業務を受託する際の</a:t>
            </a:r>
            <a:r>
              <a:rPr lang="ja-JP" altLang="en-US" sz="1800" b="1" dirty="0">
                <a:latin typeface="Meiryo UI" panose="020B0604030504040204" pitchFamily="50" charset="-128"/>
                <a:ea typeface="Meiryo UI" panose="020B0604030504040204" pitchFamily="50" charset="-128"/>
              </a:rPr>
              <a:t>標準契約書案</a:t>
            </a:r>
            <a:r>
              <a:rPr lang="ja-JP" altLang="en-US" sz="1800" dirty="0">
                <a:latin typeface="Meiryo UI" panose="020B0604030504040204" pitchFamily="50" charset="-128"/>
                <a:ea typeface="Meiryo UI" panose="020B0604030504040204" pitchFamily="50" charset="-128"/>
              </a:rPr>
              <a:t>」を策定</a:t>
            </a:r>
            <a:r>
              <a:rPr lang="en-US" altLang="ja-JP" sz="1400" dirty="0">
                <a:latin typeface="Meiryo UI" panose="020B0604030504040204" pitchFamily="50" charset="-128"/>
                <a:ea typeface="Meiryo UI" panose="020B0604030504040204" pitchFamily="50" charset="-128"/>
              </a:rPr>
              <a:t>(H28.4.27)</a:t>
            </a:r>
            <a:r>
              <a:rPr lang="ja-JP" altLang="en-US" sz="1600" dirty="0">
                <a:latin typeface="Meiryo UI" panose="020B0604030504040204" pitchFamily="50" charset="-128"/>
                <a:ea typeface="Meiryo UI" panose="020B0604030504040204" pitchFamily="50" charset="-128"/>
              </a:rPr>
              <a:t>。</a:t>
            </a: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27</a:t>
            </a:fld>
            <a:endParaRPr lang="en-US" altLang="ja-JP" dirty="0">
              <a:solidFill>
                <a:srgbClr val="000000"/>
              </a:solidFill>
            </a:endParaRPr>
          </a:p>
        </p:txBody>
      </p:sp>
      <p:sp>
        <p:nvSpPr>
          <p:cNvPr id="24" name="正方形/長方形 23">
            <a:extLst>
              <a:ext uri="{FF2B5EF4-FFF2-40B4-BE49-F238E27FC236}">
                <a16:creationId xmlns:a16="http://schemas.microsoft.com/office/drawing/2014/main" id="{62C5C859-3EB6-B09F-D1D7-7A8C9DA4103F}"/>
              </a:ext>
            </a:extLst>
          </p:cNvPr>
          <p:cNvSpPr/>
          <p:nvPr/>
        </p:nvSpPr>
        <p:spPr>
          <a:xfrm>
            <a:off x="6444208" y="5056064"/>
            <a:ext cx="1015984" cy="157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1AADFE62-6B9A-6151-5B74-A89C9769DB34}"/>
              </a:ext>
            </a:extLst>
          </p:cNvPr>
          <p:cNvSpPr/>
          <p:nvPr/>
        </p:nvSpPr>
        <p:spPr>
          <a:xfrm>
            <a:off x="179387" y="1961381"/>
            <a:ext cx="4248000" cy="4439677"/>
          </a:xfrm>
          <a:prstGeom prst="rect">
            <a:avLst/>
          </a:prstGeom>
        </p:spPr>
        <p:txBody>
          <a:bodyPr wrap="square">
            <a:spAutoFit/>
          </a:bodyPr>
          <a:lstStyle/>
          <a:p>
            <a:pPr algn="just">
              <a:defRPr/>
            </a:pPr>
            <a:r>
              <a:rPr lang="ja-JP" altLang="en-US" b="1" u="sng" dirty="0">
                <a:latin typeface="Meiryo UI" panose="020B0604030504040204" pitchFamily="50" charset="-128"/>
                <a:ea typeface="Meiryo UI" panose="020B0604030504040204" pitchFamily="50" charset="-128"/>
              </a:rPr>
              <a:t>○屋外広告物点検基準</a:t>
            </a:r>
            <a:r>
              <a:rPr lang="ja-JP" altLang="en-US" u="sng" dirty="0">
                <a:latin typeface="Meiryo UI" panose="020B0604030504040204" pitchFamily="50" charset="-128"/>
                <a:ea typeface="Meiryo UI" panose="020B0604030504040204" pitchFamily="50" charset="-128"/>
              </a:rPr>
              <a:t> </a:t>
            </a:r>
            <a:r>
              <a:rPr lang="en-US" altLang="ja-JP" u="sng" dirty="0">
                <a:latin typeface="Meiryo UI" panose="020B0604030504040204" pitchFamily="50" charset="-128"/>
                <a:ea typeface="Meiryo UI" panose="020B0604030504040204" pitchFamily="50" charset="-128"/>
              </a:rPr>
              <a:t>(</a:t>
            </a:r>
            <a:r>
              <a:rPr lang="ja-JP" altLang="en-US" b="1" u="sng" dirty="0">
                <a:latin typeface="Meiryo UI" panose="020B0604030504040204" pitchFamily="50" charset="-128"/>
                <a:ea typeface="Meiryo UI" panose="020B0604030504040204" pitchFamily="50" charset="-128"/>
              </a:rPr>
              <a:t>案</a:t>
            </a:r>
            <a:r>
              <a:rPr lang="en-US" altLang="ja-JP" u="sng" dirty="0">
                <a:latin typeface="Meiryo UI" panose="020B0604030504040204" pitchFamily="50" charset="-128"/>
                <a:ea typeface="Meiryo UI" panose="020B0604030504040204" pitchFamily="50" charset="-128"/>
              </a:rPr>
              <a:t>)</a:t>
            </a:r>
          </a:p>
          <a:p>
            <a:pPr marL="216000" indent="216000" algn="just">
              <a:spcBef>
                <a:spcPts val="600"/>
              </a:spcBef>
              <a:defRPr/>
            </a:pPr>
            <a:r>
              <a:rPr lang="ja-JP" altLang="en-US" sz="1600" dirty="0">
                <a:latin typeface="Meiryo UI" panose="020B0604030504040204" pitchFamily="50" charset="-128"/>
                <a:ea typeface="Meiryo UI" panose="020B0604030504040204" pitchFamily="50" charset="-128"/>
              </a:rPr>
              <a:t>屋外広告物の点検方法についての標準的な基準として策定。</a:t>
            </a:r>
          </a:p>
          <a:p>
            <a:pPr algn="just">
              <a:defRPr/>
            </a:pPr>
            <a:endParaRPr lang="en-US" altLang="ja-JP" sz="1700" b="1" dirty="0">
              <a:latin typeface="Meiryo UI" panose="020B0604030504040204" pitchFamily="50" charset="-128"/>
              <a:ea typeface="Meiryo UI" panose="020B0604030504040204" pitchFamily="50" charset="-128"/>
            </a:endParaRPr>
          </a:p>
          <a:p>
            <a:pPr algn="just">
              <a:defRPr/>
            </a:pPr>
            <a:endParaRPr lang="en-US" altLang="ja-JP" sz="1700" b="1" dirty="0">
              <a:latin typeface="Meiryo UI" panose="020B0604030504040204" pitchFamily="50" charset="-128"/>
              <a:ea typeface="Meiryo UI" panose="020B0604030504040204" pitchFamily="50" charset="-128"/>
            </a:endParaRPr>
          </a:p>
          <a:p>
            <a:pPr algn="just">
              <a:defRPr/>
            </a:pPr>
            <a:r>
              <a:rPr lang="ja-JP" altLang="en-US" b="1" u="sng" dirty="0">
                <a:latin typeface="Meiryo UI" panose="020B0604030504040204" pitchFamily="50" charset="-128"/>
                <a:ea typeface="Meiryo UI" panose="020B0604030504040204" pitchFamily="50" charset="-128"/>
              </a:rPr>
              <a:t>○安全点検報告書（看板カルテ）様式案　　　　　　</a:t>
            </a:r>
            <a:endParaRPr lang="en-US" altLang="ja-JP" b="1" u="sng" dirty="0">
              <a:latin typeface="Meiryo UI" panose="020B0604030504040204" pitchFamily="50" charset="-128"/>
              <a:ea typeface="Meiryo UI" panose="020B0604030504040204" pitchFamily="50" charset="-128"/>
            </a:endParaRPr>
          </a:p>
          <a:p>
            <a:pPr marL="216000" indent="216000" algn="just">
              <a:spcBef>
                <a:spcPts val="600"/>
              </a:spcBef>
              <a:defRPr/>
            </a:pPr>
            <a:r>
              <a:rPr lang="ja-JP" altLang="en-US" sz="1600" dirty="0">
                <a:latin typeface="Meiryo UI" panose="020B0604030504040204" pitchFamily="50" charset="-128"/>
                <a:ea typeface="Meiryo UI" panose="020B0604030504040204" pitchFamily="50" charset="-128"/>
              </a:rPr>
              <a:t>点検の結果を記録し、履歴として残すことで屋外広告物の所有者と点検者との情報共有を図り、改修などの判断材料とするもの。</a:t>
            </a:r>
          </a:p>
          <a:p>
            <a:pPr algn="just">
              <a:defRPr/>
            </a:pPr>
            <a:endParaRPr lang="en-US" altLang="ja-JP" sz="1700" b="1" dirty="0">
              <a:latin typeface="Meiryo UI" panose="020B0604030504040204" pitchFamily="50" charset="-128"/>
              <a:ea typeface="Meiryo UI" panose="020B0604030504040204" pitchFamily="50" charset="-128"/>
            </a:endParaRPr>
          </a:p>
          <a:p>
            <a:pPr algn="just">
              <a:defRPr/>
            </a:pPr>
            <a:endParaRPr lang="en-US" altLang="ja-JP" sz="1700" b="1" dirty="0">
              <a:latin typeface="Meiryo UI" panose="020B0604030504040204" pitchFamily="50" charset="-128"/>
              <a:ea typeface="Meiryo UI" panose="020B0604030504040204" pitchFamily="50" charset="-128"/>
            </a:endParaRPr>
          </a:p>
          <a:p>
            <a:pPr algn="just">
              <a:defRPr/>
            </a:pPr>
            <a:r>
              <a:rPr lang="ja-JP" altLang="en-US" b="1" u="sng" dirty="0">
                <a:latin typeface="Meiryo UI" panose="020B0604030504040204" pitchFamily="50" charset="-128"/>
                <a:ea typeface="Meiryo UI" panose="020B0604030504040204" pitchFamily="50" charset="-128"/>
              </a:rPr>
              <a:t>○屋外広告物の点検・保守に関する標準</a:t>
            </a:r>
            <a:endParaRPr lang="en-US" altLang="ja-JP" b="1" u="sng" dirty="0">
              <a:latin typeface="Meiryo UI" panose="020B0604030504040204" pitchFamily="50" charset="-128"/>
              <a:ea typeface="Meiryo UI" panose="020B0604030504040204" pitchFamily="50" charset="-128"/>
            </a:endParaRPr>
          </a:p>
          <a:p>
            <a:pPr algn="just">
              <a:defRPr/>
            </a:pPr>
            <a:r>
              <a:rPr lang="ja-JP" altLang="en-US" b="1" dirty="0">
                <a:latin typeface="Meiryo UI" panose="020B0604030504040204" pitchFamily="50" charset="-128"/>
                <a:ea typeface="Meiryo UI" panose="020B0604030504040204" pitchFamily="50" charset="-128"/>
              </a:rPr>
              <a:t>　 </a:t>
            </a:r>
            <a:r>
              <a:rPr lang="ja-JP" altLang="en-US" b="1" u="sng" dirty="0">
                <a:latin typeface="Meiryo UI" panose="020B0604030504040204" pitchFamily="50" charset="-128"/>
                <a:ea typeface="Meiryo UI" panose="020B0604030504040204" pitchFamily="50" charset="-128"/>
              </a:rPr>
              <a:t>契約書</a:t>
            </a:r>
            <a:r>
              <a:rPr lang="ja-JP" altLang="en-US" u="sng" dirty="0">
                <a:latin typeface="Meiryo UI" panose="020B0604030504040204" pitchFamily="50" charset="-128"/>
                <a:ea typeface="Meiryo UI" panose="020B0604030504040204" pitchFamily="50" charset="-128"/>
              </a:rPr>
              <a:t> </a:t>
            </a:r>
            <a:r>
              <a:rPr lang="en-US" altLang="ja-JP" u="sng" dirty="0">
                <a:latin typeface="Meiryo UI" panose="020B0604030504040204" pitchFamily="50" charset="-128"/>
                <a:ea typeface="Meiryo UI" panose="020B0604030504040204" pitchFamily="50" charset="-128"/>
              </a:rPr>
              <a:t>(</a:t>
            </a:r>
            <a:r>
              <a:rPr lang="ja-JP" altLang="en-US" b="1" u="sng" dirty="0">
                <a:latin typeface="Meiryo UI" panose="020B0604030504040204" pitchFamily="50" charset="-128"/>
                <a:ea typeface="Meiryo UI" panose="020B0604030504040204" pitchFamily="50" charset="-128"/>
              </a:rPr>
              <a:t>案</a:t>
            </a:r>
            <a:r>
              <a:rPr lang="en-US" altLang="ja-JP" u="sng" dirty="0">
                <a:latin typeface="Meiryo UI" panose="020B0604030504040204" pitchFamily="50" charset="-128"/>
                <a:ea typeface="Meiryo UI" panose="020B0604030504040204" pitchFamily="50" charset="-128"/>
              </a:rPr>
              <a:t>)</a:t>
            </a:r>
          </a:p>
          <a:p>
            <a:pPr marL="216000" indent="216000" algn="just">
              <a:spcBef>
                <a:spcPts val="600"/>
              </a:spcBef>
              <a:defRPr/>
            </a:pPr>
            <a:r>
              <a:rPr lang="ja-JP" altLang="en-US" sz="1600" dirty="0">
                <a:latin typeface="Meiryo UI" panose="020B0604030504040204" pitchFamily="50" charset="-128"/>
                <a:ea typeface="Meiryo UI" panose="020B0604030504040204" pitchFamily="50" charset="-128"/>
              </a:rPr>
              <a:t>点検を確実に推進するためには契約に基づいた業務として実施することが必須であるとの観点から策定。</a:t>
            </a:r>
          </a:p>
        </p:txBody>
      </p:sp>
      <p:pic>
        <p:nvPicPr>
          <p:cNvPr id="41" name="図 9">
            <a:extLst>
              <a:ext uri="{FF2B5EF4-FFF2-40B4-BE49-F238E27FC236}">
                <a16:creationId xmlns:a16="http://schemas.microsoft.com/office/drawing/2014/main" id="{35C290FE-5CB8-B61C-4621-9D881F4DE51E}"/>
              </a:ext>
            </a:extLst>
          </p:cNvPr>
          <p:cNvPicPr>
            <a:picLocks noChangeAspect="1"/>
          </p:cNvPicPr>
          <p:nvPr/>
        </p:nvPicPr>
        <p:blipFill>
          <a:blip r:embed="rId2">
            <a:extLst>
              <a:ext uri="{28A0092B-C50C-407E-A947-70E740481C1C}">
                <a14:useLocalDpi xmlns:a14="http://schemas.microsoft.com/office/drawing/2010/main" val="0"/>
              </a:ext>
            </a:extLst>
          </a:blip>
          <a:srcRect l="19484" t="17902" r="9641" b="31183"/>
          <a:stretch>
            <a:fillRect/>
          </a:stretch>
        </p:blipFill>
        <p:spPr bwMode="auto">
          <a:xfrm>
            <a:off x="5011504" y="2041035"/>
            <a:ext cx="3622887" cy="462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四角形吹き出し 1">
            <a:extLst>
              <a:ext uri="{FF2B5EF4-FFF2-40B4-BE49-F238E27FC236}">
                <a16:creationId xmlns:a16="http://schemas.microsoft.com/office/drawing/2014/main" id="{69743982-8309-1166-EE0B-0CE5860B099D}"/>
              </a:ext>
            </a:extLst>
          </p:cNvPr>
          <p:cNvSpPr/>
          <p:nvPr/>
        </p:nvSpPr>
        <p:spPr>
          <a:xfrm rot="5400000">
            <a:off x="4486960" y="2419580"/>
            <a:ext cx="4676489" cy="3823071"/>
          </a:xfrm>
          <a:prstGeom prst="wedgeRectCallout">
            <a:avLst>
              <a:gd name="adj1" fmla="val -18464"/>
              <a:gd name="adj2" fmla="val 63622"/>
            </a:avLst>
          </a:prstGeom>
          <a:noFill/>
          <a:ln w="3175">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Tree>
    <p:extLst>
      <p:ext uri="{BB962C8B-B14F-4D97-AF65-F5344CB8AC3E}">
        <p14:creationId xmlns:p14="http://schemas.microsoft.com/office/powerpoint/2010/main" val="398292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a:extLst>
              <a:ext uri="{FF2B5EF4-FFF2-40B4-BE49-F238E27FC236}">
                <a16:creationId xmlns:a16="http://schemas.microsoft.com/office/drawing/2014/main" id="{8272ED17-41BD-4C56-C33D-9CEA96993D43}"/>
              </a:ext>
            </a:extLst>
          </p:cNvPr>
          <p:cNvGraphicFramePr>
            <a:graphicFrameLocks noGrp="1"/>
          </p:cNvGraphicFramePr>
          <p:nvPr>
            <p:extLst>
              <p:ext uri="{D42A27DB-BD31-4B8C-83A1-F6EECF244321}">
                <p14:modId xmlns:p14="http://schemas.microsoft.com/office/powerpoint/2010/main" val="26648129"/>
              </p:ext>
            </p:extLst>
          </p:nvPr>
        </p:nvGraphicFramePr>
        <p:xfrm>
          <a:off x="4919009" y="5248610"/>
          <a:ext cx="3587960" cy="1190733"/>
        </p:xfrm>
        <a:graphic>
          <a:graphicData uri="http://schemas.openxmlformats.org/drawingml/2006/table">
            <a:tbl>
              <a:tblPr firstRow="1" bandRow="1">
                <a:tableStyleId>{5C22544A-7EE6-4342-B048-85BDC9FD1C3A}</a:tableStyleId>
              </a:tblPr>
              <a:tblGrid>
                <a:gridCol w="1489778">
                  <a:extLst>
                    <a:ext uri="{9D8B030D-6E8A-4147-A177-3AD203B41FA5}">
                      <a16:colId xmlns:a16="http://schemas.microsoft.com/office/drawing/2014/main" val="20000"/>
                    </a:ext>
                  </a:extLst>
                </a:gridCol>
                <a:gridCol w="939297">
                  <a:extLst>
                    <a:ext uri="{9D8B030D-6E8A-4147-A177-3AD203B41FA5}">
                      <a16:colId xmlns:a16="http://schemas.microsoft.com/office/drawing/2014/main" val="20001"/>
                    </a:ext>
                  </a:extLst>
                </a:gridCol>
                <a:gridCol w="1158885">
                  <a:extLst>
                    <a:ext uri="{9D8B030D-6E8A-4147-A177-3AD203B41FA5}">
                      <a16:colId xmlns:a16="http://schemas.microsoft.com/office/drawing/2014/main" val="20002"/>
                    </a:ext>
                  </a:extLst>
                </a:gridCol>
              </a:tblGrid>
              <a:tr h="905883">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実施年度</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a:solidFill>
                            <a:schemeClr val="tx1"/>
                          </a:solidFill>
                        </a:rPr>
                        <a:t>調査</a:t>
                      </a:r>
                      <a:endParaRPr kumimoji="1" lang="en-US" altLang="ja-JP" sz="1300" b="0" baseline="0" dirty="0">
                        <a:solidFill>
                          <a:schemeClr val="tx1"/>
                        </a:solidFill>
                      </a:endParaRPr>
                    </a:p>
                    <a:p>
                      <a:pPr algn="ctr"/>
                      <a:r>
                        <a:rPr kumimoji="1" lang="ja-JP" altLang="en-US" sz="1300" b="0" baseline="0" dirty="0">
                          <a:solidFill>
                            <a:schemeClr val="tx1"/>
                          </a:solidFill>
                        </a:rPr>
                        <a:t>件数</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a:solidFill>
                            <a:schemeClr val="tx1"/>
                          </a:solidFill>
                        </a:rPr>
                        <a:t>うち</a:t>
                      </a:r>
                      <a:r>
                        <a:rPr kumimoji="1" lang="ja-JP" altLang="en-US" sz="1300" b="1" baseline="0" dirty="0">
                          <a:solidFill>
                            <a:schemeClr val="tx1"/>
                          </a:solidFill>
                        </a:rPr>
                        <a:t>危険度</a:t>
                      </a:r>
                      <a:r>
                        <a:rPr kumimoji="1" lang="en-US" altLang="ja-JP" sz="1300" b="0" baseline="0" dirty="0">
                          <a:solidFill>
                            <a:schemeClr val="tx1"/>
                          </a:solidFill>
                        </a:rPr>
                        <a:t>｢</a:t>
                      </a:r>
                      <a:r>
                        <a:rPr kumimoji="1" lang="ja-JP" altLang="en-US" sz="1300" b="1" baseline="0" dirty="0">
                          <a:solidFill>
                            <a:schemeClr val="tx1"/>
                          </a:solidFill>
                        </a:rPr>
                        <a:t>Ｃ</a:t>
                      </a:r>
                      <a:r>
                        <a:rPr kumimoji="1" lang="en-US" altLang="ja-JP" sz="1300" b="0" baseline="0" dirty="0">
                          <a:solidFill>
                            <a:schemeClr val="tx1"/>
                          </a:solidFill>
                        </a:rPr>
                        <a:t>｣</a:t>
                      </a:r>
                      <a:r>
                        <a:rPr kumimoji="1" lang="ja-JP" altLang="en-US" sz="1300" b="1" baseline="0" dirty="0">
                          <a:solidFill>
                            <a:schemeClr val="tx1"/>
                          </a:solidFill>
                        </a:rPr>
                        <a:t>と判定</a:t>
                      </a:r>
                      <a:r>
                        <a:rPr kumimoji="1" lang="ja-JP" altLang="en-US" sz="1300" b="0" baseline="0" dirty="0">
                          <a:solidFill>
                            <a:schemeClr val="tx1"/>
                          </a:solidFill>
                        </a:rPr>
                        <a:t>されたもの</a:t>
                      </a:r>
                      <a:endParaRPr kumimoji="1" lang="en-US" altLang="ja-JP" sz="1300" b="0" baseline="0" dirty="0">
                        <a:solidFill>
                          <a:schemeClr val="tx1"/>
                        </a:solidFill>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64686">
                <a:tc>
                  <a:txBody>
                    <a:bodyPr/>
                    <a:lstStyle/>
                    <a:p>
                      <a:pPr algn="ctr"/>
                      <a:r>
                        <a:rPr kumimoji="1" lang="en-US" altLang="ja-JP" sz="1300" dirty="0">
                          <a:latin typeface="Meiryo UI" panose="020B0604030504040204" pitchFamily="50" charset="-128"/>
                          <a:ea typeface="Meiryo UI" panose="020B0604030504040204" pitchFamily="50" charset="-128"/>
                        </a:rPr>
                        <a:t>H27</a:t>
                      </a:r>
                      <a:r>
                        <a:rPr kumimoji="1" lang="ja-JP" altLang="en-US" sz="1300" dirty="0">
                          <a:latin typeface="Meiryo UI" panose="020B0604030504040204" pitchFamily="50" charset="-128"/>
                          <a:ea typeface="Meiryo UI" panose="020B0604030504040204" pitchFamily="50" charset="-128"/>
                        </a:rPr>
                        <a:t>～</a:t>
                      </a:r>
                      <a:r>
                        <a:rPr kumimoji="1" lang="en-US" altLang="ja-JP" sz="1300" dirty="0">
                          <a:latin typeface="Meiryo UI" panose="020B0604030504040204" pitchFamily="50" charset="-128"/>
                          <a:ea typeface="Meiryo UI" panose="020B0604030504040204" pitchFamily="50" charset="-128"/>
                        </a:rPr>
                        <a:t>H30</a:t>
                      </a:r>
                      <a:endParaRPr kumimoji="1" lang="ja-JP" altLang="en-US" sz="1300" dirty="0">
                        <a:latin typeface="Meiryo UI" panose="020B0604030504040204" pitchFamily="50" charset="-128"/>
                        <a:ea typeface="Meiryo UI" panose="020B0604030504040204" pitchFamily="50" charset="-128"/>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a:t>2,351</a:t>
                      </a:r>
                      <a:r>
                        <a:rPr kumimoji="1" lang="ja-JP" altLang="en-US" sz="1300" dirty="0"/>
                        <a:t>件</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a:t>167</a:t>
                      </a:r>
                      <a:r>
                        <a:rPr kumimoji="1" lang="ja-JP" altLang="en-US" sz="1300" dirty="0"/>
                        <a:t>件</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bl>
          </a:graphicData>
        </a:graphic>
      </p:graphicFrame>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安全対策の取組事例（１）</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9387" y="692697"/>
            <a:ext cx="8785101" cy="1296144"/>
          </a:xfrm>
          <a:prstGeom prst="roundRect">
            <a:avLst>
              <a:gd name="adj" fmla="val 13337"/>
            </a:avLst>
          </a:prstGeom>
          <a:solidFill>
            <a:srgbClr val="FFFFCC"/>
          </a:solidFill>
          <a:ln w="63500" cmpd="dbl">
            <a:solidFill>
              <a:srgbClr val="CC330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defRPr/>
            </a:pPr>
            <a:r>
              <a:rPr lang="ja-JP" altLang="en-US" sz="1800" b="1" dirty="0">
                <a:solidFill>
                  <a:srgbClr val="000000"/>
                </a:solidFill>
                <a:uFill>
                  <a:solidFill>
                    <a:srgbClr val="C00000"/>
                  </a:solidFill>
                </a:uFill>
                <a:latin typeface="Meiryo UI" panose="020B0604030504040204" pitchFamily="50" charset="-128"/>
                <a:ea typeface="Meiryo UI" panose="020B0604030504040204" pitchFamily="50" charset="-128"/>
              </a:rPr>
              <a:t>危険度判定の実施による屋外広告物の安全強化</a:t>
            </a:r>
            <a:endParaRPr lang="en-US" altLang="ja-JP" sz="1800" b="1" dirty="0">
              <a:solidFill>
                <a:srgbClr val="000000"/>
              </a:solidFill>
              <a:uFill>
                <a:solidFill>
                  <a:srgbClr val="C00000"/>
                </a:solidFill>
              </a:uFill>
              <a:latin typeface="Meiryo UI" panose="020B0604030504040204" pitchFamily="50" charset="-128"/>
              <a:ea typeface="Meiryo UI" panose="020B0604030504040204" pitchFamily="50" charset="-128"/>
            </a:endParaRPr>
          </a:p>
          <a:p>
            <a:pPr algn="just">
              <a:buNone/>
              <a:defRPr/>
            </a:pPr>
            <a:r>
              <a:rPr lang="ja-JP" altLang="en-US" sz="1600" dirty="0">
                <a:solidFill>
                  <a:srgbClr val="000000"/>
                </a:solidFill>
                <a:latin typeface="Meiryo UI" panose="020B0604030504040204" pitchFamily="50" charset="-128"/>
                <a:ea typeface="Meiryo UI" panose="020B0604030504040204" pitchFamily="50" charset="-128"/>
              </a:rPr>
              <a:t>   金沢市では、市内中心部の屋外広告物落下事故を未然に防ぐことを目的に、広告物の専門家である石川県屋外広告業協同組合に屋外広告物危険度判定業務を委託し、</a:t>
            </a:r>
            <a:r>
              <a:rPr lang="ja-JP" altLang="en-US" sz="1600" b="1" u="sng" dirty="0">
                <a:solidFill>
                  <a:srgbClr val="000000"/>
                </a:solidFill>
                <a:latin typeface="Meiryo UI" panose="020B0604030504040204" pitchFamily="50" charset="-128"/>
                <a:ea typeface="Meiryo UI" panose="020B0604030504040204" pitchFamily="50" charset="-128"/>
              </a:rPr>
              <a:t>危険度が高いと判定されたものは、市が改修等の是正指導</a:t>
            </a:r>
            <a:r>
              <a:rPr lang="ja-JP" altLang="en-US" sz="1600" u="sng" dirty="0">
                <a:solidFill>
                  <a:srgbClr val="000000"/>
                </a:solidFill>
                <a:latin typeface="Meiryo UI" panose="020B0604030504040204" pitchFamily="50" charset="-128"/>
                <a:ea typeface="Meiryo UI" panose="020B0604030504040204" pitchFamily="50" charset="-128"/>
              </a:rPr>
              <a:t>を行い、屋外広告物の安全強化</a:t>
            </a:r>
            <a:r>
              <a:rPr lang="ja-JP" altLang="en-US" sz="1600" dirty="0">
                <a:solidFill>
                  <a:srgbClr val="000000"/>
                </a:solidFill>
                <a:latin typeface="Meiryo UI" panose="020B0604030504040204" pitchFamily="50" charset="-128"/>
                <a:ea typeface="Meiryo UI" panose="020B0604030504040204" pitchFamily="50" charset="-128"/>
              </a:rPr>
              <a:t>を図った。</a:t>
            </a:r>
            <a:endParaRPr lang="ja-JP" altLang="ja-JP" sz="1400" u="sng" dirty="0">
              <a:solidFill>
                <a:srgbClr val="00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28</a:t>
            </a:fld>
            <a:endParaRPr lang="en-US" altLang="ja-JP" dirty="0">
              <a:solidFill>
                <a:srgbClr val="000000"/>
              </a:solidFill>
            </a:endParaRPr>
          </a:p>
        </p:txBody>
      </p:sp>
      <p:sp>
        <p:nvSpPr>
          <p:cNvPr id="2" name="正方形/長方形 1">
            <a:extLst>
              <a:ext uri="{FF2B5EF4-FFF2-40B4-BE49-F238E27FC236}">
                <a16:creationId xmlns:a16="http://schemas.microsoft.com/office/drawing/2014/main" id="{9FF406F2-D3DD-AB84-DD54-6ABB41EAEFA1}"/>
              </a:ext>
            </a:extLst>
          </p:cNvPr>
          <p:cNvSpPr/>
          <p:nvPr/>
        </p:nvSpPr>
        <p:spPr>
          <a:xfrm>
            <a:off x="371156" y="3356992"/>
            <a:ext cx="6172996" cy="140461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27">
            <a:extLst>
              <a:ext uri="{FF2B5EF4-FFF2-40B4-BE49-F238E27FC236}">
                <a16:creationId xmlns:a16="http://schemas.microsoft.com/office/drawing/2014/main" id="{83DF29D9-139A-CAA8-2DAE-4BD99834B23F}"/>
              </a:ext>
            </a:extLst>
          </p:cNvPr>
          <p:cNvSpPr txBox="1">
            <a:spLocks noChangeArrowheads="1"/>
          </p:cNvSpPr>
          <p:nvPr/>
        </p:nvSpPr>
        <p:spPr bwMode="auto">
          <a:xfrm>
            <a:off x="379046" y="3454542"/>
            <a:ext cx="6333943" cy="125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調査した結果を、以下の</a:t>
            </a:r>
            <a:r>
              <a:rPr lang="ja-JP" altLang="ja-JP" sz="1517" dirty="0">
                <a:solidFill>
                  <a:srgbClr val="000000"/>
                </a:solidFill>
                <a:latin typeface="Meiryo UI" panose="020B0604030504040204" pitchFamily="50" charset="-128"/>
                <a:ea typeface="Meiryo UI" panose="020B0604030504040204" pitchFamily="50" charset="-128"/>
              </a:rPr>
              <a:t>危険度</a:t>
            </a:r>
            <a:r>
              <a:rPr lang="en-US" altLang="ja-JP" sz="1517" dirty="0">
                <a:solidFill>
                  <a:srgbClr val="000000"/>
                </a:solidFill>
                <a:latin typeface="Meiryo UI" panose="020B0604030504040204" pitchFamily="50" charset="-128"/>
                <a:ea typeface="Meiryo UI" panose="020B0604030504040204" pitchFamily="50" charset="-128"/>
              </a:rPr>
              <a:t>A</a:t>
            </a:r>
            <a:r>
              <a:rPr lang="ja-JP" altLang="ja-JP" sz="1517" dirty="0">
                <a:solidFill>
                  <a:srgbClr val="000000"/>
                </a:solidFill>
                <a:latin typeface="Meiryo UI" panose="020B0604030504040204" pitchFamily="50" charset="-128"/>
                <a:ea typeface="Meiryo UI" panose="020B0604030504040204" pitchFamily="50" charset="-128"/>
              </a:rPr>
              <a:t>～</a:t>
            </a:r>
            <a:r>
              <a:rPr lang="en-US" altLang="ja-JP" sz="1517" dirty="0">
                <a:solidFill>
                  <a:srgbClr val="000000"/>
                </a:solidFill>
                <a:latin typeface="Meiryo UI" panose="020B0604030504040204" pitchFamily="50" charset="-128"/>
                <a:ea typeface="Meiryo UI" panose="020B0604030504040204" pitchFamily="50" charset="-128"/>
              </a:rPr>
              <a:t>C</a:t>
            </a:r>
            <a:r>
              <a:rPr lang="ja-JP" altLang="ja-JP" sz="1517" dirty="0">
                <a:solidFill>
                  <a:srgbClr val="000000"/>
                </a:solidFill>
                <a:latin typeface="Meiryo UI" panose="020B0604030504040204" pitchFamily="50" charset="-128"/>
                <a:ea typeface="Meiryo UI" panose="020B0604030504040204" pitchFamily="50" charset="-128"/>
              </a:rPr>
              <a:t>に区分</a:t>
            </a:r>
            <a:r>
              <a:rPr lang="ja-JP" altLang="en-US" sz="1517" dirty="0">
                <a:solidFill>
                  <a:srgbClr val="000000"/>
                </a:solidFill>
                <a:latin typeface="Meiryo UI" panose="020B0604030504040204" pitchFamily="50" charset="-128"/>
                <a:ea typeface="Meiryo UI" panose="020B0604030504040204" pitchFamily="50" charset="-128"/>
              </a:rPr>
              <a:t>。</a:t>
            </a:r>
            <a:endParaRPr lang="en-US" altLang="ja-JP" sz="1517" dirty="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　　・危険度Ａ・・・落下等の恐れがなく、安全上問題ない。</a:t>
            </a:r>
            <a:endParaRPr lang="en-US" altLang="ja-JP" sz="1517" dirty="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477" dirty="0">
                <a:solidFill>
                  <a:srgbClr val="000000"/>
                </a:solidFill>
                <a:latin typeface="Meiryo UI" panose="020B0604030504040204" pitchFamily="50" charset="-128"/>
                <a:ea typeface="Meiryo UI" panose="020B0604030504040204" pitchFamily="50" charset="-128"/>
              </a:rPr>
              <a:t>　    </a:t>
            </a:r>
            <a:r>
              <a:rPr lang="ja-JP" altLang="en-US" sz="1517" dirty="0">
                <a:solidFill>
                  <a:srgbClr val="000000"/>
                </a:solidFill>
                <a:latin typeface="Meiryo UI" panose="020B0604030504040204" pitchFamily="50" charset="-128"/>
                <a:ea typeface="Meiryo UI" panose="020B0604030504040204" pitchFamily="50" charset="-128"/>
              </a:rPr>
              <a:t>　・危険度Ｂ・・・多少の劣化が見られ、詳細な安全点検が必要である。</a:t>
            </a:r>
            <a:endParaRPr lang="en-US" altLang="ja-JP" sz="1517" dirty="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　　・</a:t>
            </a:r>
            <a:r>
              <a:rPr lang="ja-JP" altLang="en-US" sz="1517" u="sng" dirty="0">
                <a:solidFill>
                  <a:srgbClr val="000000"/>
                </a:solidFill>
                <a:latin typeface="Meiryo UI" panose="020B0604030504040204" pitchFamily="50" charset="-128"/>
                <a:ea typeface="Meiryo UI" panose="020B0604030504040204" pitchFamily="50" charset="-128"/>
              </a:rPr>
              <a:t>危険度Ｃ</a:t>
            </a:r>
            <a:r>
              <a:rPr lang="ja-JP" altLang="en-US" sz="1517" dirty="0">
                <a:solidFill>
                  <a:srgbClr val="000000"/>
                </a:solidFill>
                <a:latin typeface="Meiryo UI" panose="020B0604030504040204" pitchFamily="50" charset="-128"/>
                <a:ea typeface="Meiryo UI" panose="020B0604030504040204" pitchFamily="50" charset="-128"/>
              </a:rPr>
              <a:t>・・・</a:t>
            </a:r>
            <a:r>
              <a:rPr lang="ja-JP" altLang="en-US" sz="1517" u="sng" dirty="0">
                <a:solidFill>
                  <a:srgbClr val="000000"/>
                </a:solidFill>
                <a:latin typeface="Meiryo UI" panose="020B0604030504040204" pitchFamily="50" charset="-128"/>
                <a:ea typeface="Meiryo UI" panose="020B0604030504040204" pitchFamily="50" charset="-128"/>
              </a:rPr>
              <a:t>当該広告物に重大な欠陥が見られ、即座に修繕もしくは</a:t>
            </a:r>
            <a:endParaRPr lang="en-US" altLang="ja-JP" sz="1517" u="sng" dirty="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　　　　　　　　　    </a:t>
            </a:r>
            <a:r>
              <a:rPr lang="ja-JP" altLang="en-US" sz="1517" u="sng" dirty="0">
                <a:solidFill>
                  <a:srgbClr val="000000"/>
                </a:solidFill>
                <a:latin typeface="Meiryo UI" panose="020B0604030504040204" pitchFamily="50" charset="-128"/>
                <a:ea typeface="Meiryo UI" panose="020B0604030504040204" pitchFamily="50" charset="-128"/>
              </a:rPr>
              <a:t>撤去が必要である。</a:t>
            </a:r>
          </a:p>
        </p:txBody>
      </p:sp>
      <p:sp>
        <p:nvSpPr>
          <p:cNvPr id="20" name="テキスト ボックス 19">
            <a:extLst>
              <a:ext uri="{FF2B5EF4-FFF2-40B4-BE49-F238E27FC236}">
                <a16:creationId xmlns:a16="http://schemas.microsoft.com/office/drawing/2014/main" id="{9A594582-0D4E-5616-A80E-6585A61795E4}"/>
              </a:ext>
            </a:extLst>
          </p:cNvPr>
          <p:cNvSpPr txBox="1">
            <a:spLocks noChangeArrowheads="1"/>
          </p:cNvSpPr>
          <p:nvPr/>
        </p:nvSpPr>
        <p:spPr bwMode="auto">
          <a:xfrm>
            <a:off x="271008" y="2101662"/>
            <a:ext cx="864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400" b="1" dirty="0">
                <a:solidFill>
                  <a:srgbClr val="000000"/>
                </a:solidFill>
                <a:latin typeface="Meiryo UI" panose="020B0604030504040204" pitchFamily="50" charset="-128"/>
                <a:ea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rPr>
              <a:t>委託業務内容</a:t>
            </a:r>
            <a:r>
              <a:rPr lang="en-US" altLang="ja-JP" sz="1400" b="1" dirty="0">
                <a:solidFill>
                  <a:srgbClr val="000000"/>
                </a:solidFill>
                <a:latin typeface="Meiryo UI" panose="020B0604030504040204" pitchFamily="50" charset="-128"/>
                <a:ea typeface="Meiryo UI" panose="020B0604030504040204" pitchFamily="50" charset="-128"/>
              </a:rPr>
              <a:t>】</a:t>
            </a:r>
          </a:p>
          <a:p>
            <a:pPr indent="180000" algn="just" eaLnBrk="1" hangingPunct="1">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落下の可能性のある全ての突出看板（許可申請不要な看板を含む）を中心に、ボルトの緩み、取付部の劣化及び看板面の破損等を目視により点検する。点検の結果、即座に修繕又は撤去が必要なものについては即日、石川県屋外広告業協同組合より金沢市に報告。</a:t>
            </a:r>
            <a:endParaRPr lang="ja-JP" altLang="en-US" sz="1400" u="sng" dirty="0">
              <a:solidFill>
                <a:srgbClr val="000000"/>
              </a:solidFill>
              <a:latin typeface="Meiryo UI" panose="020B0604030504040204" pitchFamily="50" charset="-128"/>
              <a:ea typeface="Meiryo UI" panose="020B0604030504040204" pitchFamily="50" charset="-128"/>
            </a:endParaRPr>
          </a:p>
        </p:txBody>
      </p:sp>
      <p:graphicFrame>
        <p:nvGraphicFramePr>
          <p:cNvPr id="21" name="表 20">
            <a:extLst>
              <a:ext uri="{FF2B5EF4-FFF2-40B4-BE49-F238E27FC236}">
                <a16:creationId xmlns:a16="http://schemas.microsoft.com/office/drawing/2014/main" id="{21E46BDF-1224-7BDD-FC6D-6781CC0A1C50}"/>
              </a:ext>
            </a:extLst>
          </p:cNvPr>
          <p:cNvGraphicFramePr>
            <a:graphicFrameLocks noGrp="1"/>
          </p:cNvGraphicFramePr>
          <p:nvPr>
            <p:extLst>
              <p:ext uri="{D42A27DB-BD31-4B8C-83A1-F6EECF244321}">
                <p14:modId xmlns:p14="http://schemas.microsoft.com/office/powerpoint/2010/main" val="265928411"/>
              </p:ext>
            </p:extLst>
          </p:nvPr>
        </p:nvGraphicFramePr>
        <p:xfrm>
          <a:off x="455331" y="5248610"/>
          <a:ext cx="4469336" cy="1190733"/>
        </p:xfrm>
        <a:graphic>
          <a:graphicData uri="http://schemas.openxmlformats.org/drawingml/2006/table">
            <a:tbl>
              <a:tblPr firstRow="1" bandRow="1">
                <a:tableStyleId>{5C22544A-7EE6-4342-B048-85BDC9FD1C3A}</a:tableStyleId>
              </a:tblPr>
              <a:tblGrid>
                <a:gridCol w="939297">
                  <a:extLst>
                    <a:ext uri="{9D8B030D-6E8A-4147-A177-3AD203B41FA5}">
                      <a16:colId xmlns:a16="http://schemas.microsoft.com/office/drawing/2014/main" val="20001"/>
                    </a:ext>
                  </a:extLst>
                </a:gridCol>
                <a:gridCol w="1158885">
                  <a:extLst>
                    <a:ext uri="{9D8B030D-6E8A-4147-A177-3AD203B41FA5}">
                      <a16:colId xmlns:a16="http://schemas.microsoft.com/office/drawing/2014/main" val="20002"/>
                    </a:ext>
                  </a:extLst>
                </a:gridCol>
                <a:gridCol w="2371154">
                  <a:extLst>
                    <a:ext uri="{9D8B030D-6E8A-4147-A177-3AD203B41FA5}">
                      <a16:colId xmlns:a16="http://schemas.microsoft.com/office/drawing/2014/main" val="20003"/>
                    </a:ext>
                  </a:extLst>
                </a:gridCol>
              </a:tblGrid>
              <a:tr h="905883">
                <a:tc>
                  <a:txBody>
                    <a:bodyPr/>
                    <a:lstStyle/>
                    <a:p>
                      <a:pPr algn="ctr"/>
                      <a:r>
                        <a:rPr kumimoji="1" lang="ja-JP" altLang="en-US" sz="1300" b="0" baseline="0" dirty="0">
                          <a:solidFill>
                            <a:schemeClr val="tx1"/>
                          </a:solidFill>
                          <a:latin typeface="Meiryo UI" panose="020B0604030504040204" pitchFamily="50" charset="-128"/>
                          <a:ea typeface="Meiryo UI" panose="020B0604030504040204" pitchFamily="50" charset="-128"/>
                        </a:rPr>
                        <a:t>調査</a:t>
                      </a:r>
                      <a:endParaRPr kumimoji="1" lang="en-US" altLang="ja-JP" sz="1300" b="0" baseline="0" dirty="0">
                        <a:solidFill>
                          <a:schemeClr val="tx1"/>
                        </a:solidFill>
                        <a:latin typeface="Meiryo UI" panose="020B0604030504040204" pitchFamily="50" charset="-128"/>
                        <a:ea typeface="Meiryo UI" panose="020B0604030504040204" pitchFamily="50" charset="-128"/>
                      </a:endParaRPr>
                    </a:p>
                    <a:p>
                      <a:pPr algn="ctr"/>
                      <a:r>
                        <a:rPr kumimoji="1" lang="ja-JP" altLang="en-US" sz="1300" b="0" baseline="0" dirty="0">
                          <a:solidFill>
                            <a:schemeClr val="tx1"/>
                          </a:solidFill>
                          <a:latin typeface="Meiryo UI" panose="020B0604030504040204" pitchFamily="50" charset="-128"/>
                          <a:ea typeface="Meiryo UI" panose="020B0604030504040204" pitchFamily="50" charset="-128"/>
                        </a:rPr>
                        <a:t>件数</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a:solidFill>
                            <a:schemeClr val="tx1"/>
                          </a:solidFill>
                          <a:latin typeface="Meiryo UI" panose="020B0604030504040204" pitchFamily="50" charset="-128"/>
                          <a:ea typeface="Meiryo UI" panose="020B0604030504040204" pitchFamily="50" charset="-128"/>
                        </a:rPr>
                        <a:t>うち危険度</a:t>
                      </a:r>
                      <a:r>
                        <a:rPr kumimoji="1" lang="en-US" altLang="ja-JP" sz="1300" b="0" baseline="0" dirty="0">
                          <a:solidFill>
                            <a:schemeClr val="tx1"/>
                          </a:solidFill>
                          <a:latin typeface="Meiryo UI" panose="020B0604030504040204" pitchFamily="50" charset="-128"/>
                          <a:ea typeface="Meiryo UI" panose="020B0604030504040204" pitchFamily="50" charset="-128"/>
                        </a:rPr>
                        <a:t>｢</a:t>
                      </a:r>
                      <a:r>
                        <a:rPr kumimoji="1" lang="ja-JP" altLang="en-US" sz="1300" b="0" baseline="0" dirty="0">
                          <a:solidFill>
                            <a:schemeClr val="tx1"/>
                          </a:solidFill>
                          <a:latin typeface="Meiryo UI" panose="020B0604030504040204" pitchFamily="50" charset="-128"/>
                          <a:ea typeface="Meiryo UI" panose="020B0604030504040204" pitchFamily="50" charset="-128"/>
                        </a:rPr>
                        <a:t>Ｃ</a:t>
                      </a:r>
                      <a:r>
                        <a:rPr kumimoji="1" lang="en-US" altLang="ja-JP" sz="1300" b="0" baseline="0" dirty="0">
                          <a:solidFill>
                            <a:schemeClr val="tx1"/>
                          </a:solidFill>
                          <a:latin typeface="Meiryo UI" panose="020B0604030504040204" pitchFamily="50" charset="-128"/>
                          <a:ea typeface="Meiryo UI" panose="020B0604030504040204" pitchFamily="50" charset="-128"/>
                        </a:rPr>
                        <a:t>｣</a:t>
                      </a:r>
                      <a:r>
                        <a:rPr kumimoji="1" lang="ja-JP" altLang="en-US" sz="1300" b="0" baseline="0" dirty="0">
                          <a:solidFill>
                            <a:schemeClr val="tx1"/>
                          </a:solidFill>
                          <a:latin typeface="Meiryo UI" panose="020B0604030504040204" pitchFamily="50" charset="-128"/>
                          <a:ea typeface="Meiryo UI" panose="020B0604030504040204" pitchFamily="50" charset="-128"/>
                        </a:rPr>
                        <a:t>と判定</a:t>
                      </a:r>
                      <a:endParaRPr kumimoji="1" lang="en-US" altLang="ja-JP" sz="1300" b="0" baseline="0" dirty="0">
                        <a:solidFill>
                          <a:schemeClr val="tx1"/>
                        </a:solidFill>
                        <a:latin typeface="Meiryo UI" panose="020B0604030504040204" pitchFamily="50" charset="-128"/>
                        <a:ea typeface="Meiryo UI" panose="020B0604030504040204" pitchFamily="50" charset="-128"/>
                      </a:endParaRPr>
                    </a:p>
                    <a:p>
                      <a:pPr algn="ctr"/>
                      <a:r>
                        <a:rPr kumimoji="1" lang="ja-JP" altLang="en-US" sz="1300" b="0" baseline="0" dirty="0">
                          <a:solidFill>
                            <a:schemeClr val="tx1"/>
                          </a:solidFill>
                          <a:latin typeface="Meiryo UI" panose="020B0604030504040204" pitchFamily="50" charset="-128"/>
                          <a:ea typeface="Meiryo UI" panose="020B0604030504040204" pitchFamily="50" charset="-128"/>
                        </a:rPr>
                        <a:t>されたもの</a:t>
                      </a:r>
                      <a:endParaRPr kumimoji="1" lang="en-US" altLang="ja-JP" sz="1300" b="0" baseline="0" dirty="0">
                        <a:solidFill>
                          <a:schemeClr val="tx1"/>
                        </a:solidFill>
                        <a:latin typeface="Meiryo UI" panose="020B0604030504040204" pitchFamily="50" charset="-128"/>
                        <a:ea typeface="Meiryo UI" panose="020B0604030504040204" pitchFamily="50" charset="-128"/>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是正件数（是正率）</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64686">
                <a:tc>
                  <a:txBody>
                    <a:bodyPr/>
                    <a:lstStyle/>
                    <a:p>
                      <a:pPr algn="ctr"/>
                      <a:r>
                        <a:rPr kumimoji="1" lang="en-US" altLang="ja-JP" sz="1300" dirty="0">
                          <a:latin typeface="Meiryo UI" panose="020B0604030504040204" pitchFamily="50" charset="-128"/>
                          <a:ea typeface="Meiryo UI" panose="020B0604030504040204" pitchFamily="50" charset="-128"/>
                        </a:rPr>
                        <a:t>2,351</a:t>
                      </a:r>
                      <a:r>
                        <a:rPr kumimoji="1" lang="ja-JP" altLang="en-US" sz="1300" dirty="0">
                          <a:latin typeface="Meiryo UI" panose="020B0604030504040204" pitchFamily="50" charset="-128"/>
                          <a:ea typeface="Meiryo UI" panose="020B0604030504040204" pitchFamily="50" charset="-128"/>
                        </a:rPr>
                        <a:t>件</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167</a:t>
                      </a:r>
                      <a:r>
                        <a:rPr kumimoji="1" lang="ja-JP" altLang="en-US" sz="1300" dirty="0">
                          <a:latin typeface="Meiryo UI" panose="020B0604030504040204" pitchFamily="50" charset="-128"/>
                          <a:ea typeface="Meiryo UI" panose="020B0604030504040204" pitchFamily="50" charset="-128"/>
                        </a:rPr>
                        <a:t>件</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166</a:t>
                      </a:r>
                      <a:r>
                        <a:rPr kumimoji="1" lang="ja-JP" altLang="en-US" sz="1300" dirty="0">
                          <a:latin typeface="Meiryo UI" panose="020B0604030504040204" pitchFamily="50" charset="-128"/>
                          <a:ea typeface="Meiryo UI" panose="020B0604030504040204" pitchFamily="50" charset="-128"/>
                        </a:rPr>
                        <a:t>件（</a:t>
                      </a:r>
                      <a:r>
                        <a:rPr kumimoji="1" lang="en-US" altLang="ja-JP" sz="1300" dirty="0">
                          <a:latin typeface="Meiryo UI" panose="020B0604030504040204" pitchFamily="50" charset="-128"/>
                          <a:ea typeface="Meiryo UI" panose="020B0604030504040204" pitchFamily="50" charset="-128"/>
                        </a:rPr>
                        <a:t>99</a:t>
                      </a:r>
                      <a:r>
                        <a:rPr kumimoji="1" lang="ja-JP" altLang="en-US" sz="1300" dirty="0">
                          <a:latin typeface="Meiryo UI" panose="020B0604030504040204" pitchFamily="50" charset="-128"/>
                          <a:ea typeface="Meiryo UI" panose="020B0604030504040204" pitchFamily="50" charset="-128"/>
                        </a:rPr>
                        <a:t>％）</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bl>
          </a:graphicData>
        </a:graphic>
      </p:graphicFrame>
      <p:sp>
        <p:nvSpPr>
          <p:cNvPr id="24" name="正方形/長方形 23">
            <a:extLst>
              <a:ext uri="{FF2B5EF4-FFF2-40B4-BE49-F238E27FC236}">
                <a16:creationId xmlns:a16="http://schemas.microsoft.com/office/drawing/2014/main" id="{62C5C859-3EB6-B09F-D1D7-7A8C9DA4103F}"/>
              </a:ext>
            </a:extLst>
          </p:cNvPr>
          <p:cNvSpPr/>
          <p:nvPr/>
        </p:nvSpPr>
        <p:spPr>
          <a:xfrm>
            <a:off x="6444208" y="5056064"/>
            <a:ext cx="1015984" cy="157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吹き出し 2">
            <a:extLst>
              <a:ext uri="{FF2B5EF4-FFF2-40B4-BE49-F238E27FC236}">
                <a16:creationId xmlns:a16="http://schemas.microsoft.com/office/drawing/2014/main" id="{9BE30068-A09C-286E-B368-12F61B98A6DA}"/>
              </a:ext>
            </a:extLst>
          </p:cNvPr>
          <p:cNvSpPr/>
          <p:nvPr/>
        </p:nvSpPr>
        <p:spPr>
          <a:xfrm>
            <a:off x="6842861" y="2975000"/>
            <a:ext cx="2054459" cy="3612281"/>
          </a:xfrm>
          <a:prstGeom prst="wedgeRoundRectCallout">
            <a:avLst>
              <a:gd name="adj1" fmla="val -73001"/>
              <a:gd name="adj2" fmla="val -9091"/>
              <a:gd name="adj3" fmla="val 16667"/>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7">
            <a:extLst>
              <a:ext uri="{FF2B5EF4-FFF2-40B4-BE49-F238E27FC236}">
                <a16:creationId xmlns:a16="http://schemas.microsoft.com/office/drawing/2014/main" id="{6DFA5833-BF78-C1A4-DBCC-27497B314DDC}"/>
              </a:ext>
            </a:extLst>
          </p:cNvPr>
          <p:cNvGrpSpPr>
            <a:grpSpLocks/>
          </p:cNvGrpSpPr>
          <p:nvPr/>
        </p:nvGrpSpPr>
        <p:grpSpPr bwMode="auto">
          <a:xfrm>
            <a:off x="7181496" y="3338166"/>
            <a:ext cx="1478054" cy="3130704"/>
            <a:chOff x="4401222" y="2705353"/>
            <a:chExt cx="1608257" cy="3734675"/>
          </a:xfrm>
        </p:grpSpPr>
        <p:pic>
          <p:nvPicPr>
            <p:cNvPr id="27" name="図 3">
              <a:extLst>
                <a:ext uri="{FF2B5EF4-FFF2-40B4-BE49-F238E27FC236}">
                  <a16:creationId xmlns:a16="http://schemas.microsoft.com/office/drawing/2014/main" id="{EAB003FA-8A6C-1C11-F763-200BBFABC302}"/>
                </a:ext>
              </a:extLst>
            </p:cNvPr>
            <p:cNvPicPr>
              <a:picLocks noChangeAspect="1"/>
            </p:cNvPicPr>
            <p:nvPr/>
          </p:nvPicPr>
          <p:blipFill>
            <a:blip r:embed="rId2" cstate="print">
              <a:lum bright="20000" contrast="-40000"/>
              <a:extLst>
                <a:ext uri="{28A0092B-C50C-407E-A947-70E740481C1C}">
                  <a14:useLocalDpi xmlns:a14="http://schemas.microsoft.com/office/drawing/2010/main" val="0"/>
                </a:ext>
              </a:extLst>
            </a:blip>
            <a:srcRect/>
            <a:stretch>
              <a:fillRect/>
            </a:stretch>
          </p:blipFill>
          <p:spPr bwMode="auto">
            <a:xfrm>
              <a:off x="4401222" y="5331886"/>
              <a:ext cx="1608257" cy="11081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円/楕円 28">
              <a:extLst>
                <a:ext uri="{FF2B5EF4-FFF2-40B4-BE49-F238E27FC236}">
                  <a16:creationId xmlns:a16="http://schemas.microsoft.com/office/drawing/2014/main" id="{6BDAB622-DF24-5D4B-794E-D5481057E0D1}"/>
                </a:ext>
              </a:extLst>
            </p:cNvPr>
            <p:cNvSpPr/>
            <p:nvPr/>
          </p:nvSpPr>
          <p:spPr>
            <a:xfrm>
              <a:off x="5331456" y="5651797"/>
              <a:ext cx="350476" cy="570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pic>
          <p:nvPicPr>
            <p:cNvPr id="29" name="図 29">
              <a:extLst>
                <a:ext uri="{FF2B5EF4-FFF2-40B4-BE49-F238E27FC236}">
                  <a16:creationId xmlns:a16="http://schemas.microsoft.com/office/drawing/2014/main" id="{A7EB7077-2F18-81E8-3C7D-9F511266C4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01222" y="2705353"/>
              <a:ext cx="1585931" cy="11766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円/楕円 30">
              <a:extLst>
                <a:ext uri="{FF2B5EF4-FFF2-40B4-BE49-F238E27FC236}">
                  <a16:creationId xmlns:a16="http://schemas.microsoft.com/office/drawing/2014/main" id="{BE6F6AF6-D97D-C1A2-795E-83731E2D030A}"/>
                </a:ext>
              </a:extLst>
            </p:cNvPr>
            <p:cNvSpPr/>
            <p:nvPr/>
          </p:nvSpPr>
          <p:spPr>
            <a:xfrm>
              <a:off x="4917108" y="3639022"/>
              <a:ext cx="764823" cy="3160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pic>
          <p:nvPicPr>
            <p:cNvPr id="31" name="図 31">
              <a:extLst>
                <a:ext uri="{FF2B5EF4-FFF2-40B4-BE49-F238E27FC236}">
                  <a16:creationId xmlns:a16="http://schemas.microsoft.com/office/drawing/2014/main" id="{C07FE8A1-5EC7-DDFA-5948-7002693F92DA}"/>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12822" y="4041470"/>
              <a:ext cx="1530350" cy="114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円/楕円 32">
              <a:extLst>
                <a:ext uri="{FF2B5EF4-FFF2-40B4-BE49-F238E27FC236}">
                  <a16:creationId xmlns:a16="http://schemas.microsoft.com/office/drawing/2014/main" id="{C2A1F4C9-B024-D916-A86F-C12E844DA476}"/>
                </a:ext>
              </a:extLst>
            </p:cNvPr>
            <p:cNvSpPr/>
            <p:nvPr/>
          </p:nvSpPr>
          <p:spPr>
            <a:xfrm>
              <a:off x="4633781" y="4373389"/>
              <a:ext cx="1143140" cy="570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grpSp>
      <p:sp>
        <p:nvSpPr>
          <p:cNvPr id="33" name="テキスト ボックス 9">
            <a:extLst>
              <a:ext uri="{FF2B5EF4-FFF2-40B4-BE49-F238E27FC236}">
                <a16:creationId xmlns:a16="http://schemas.microsoft.com/office/drawing/2014/main" id="{300A7A50-D0D3-A3AD-517D-7D0DC7FCB6B0}"/>
              </a:ext>
            </a:extLst>
          </p:cNvPr>
          <p:cNvSpPr txBox="1">
            <a:spLocks noChangeArrowheads="1"/>
          </p:cNvSpPr>
          <p:nvPr/>
        </p:nvSpPr>
        <p:spPr bwMode="auto">
          <a:xfrm>
            <a:off x="6788725" y="3027257"/>
            <a:ext cx="2143329" cy="34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69" dirty="0">
                <a:solidFill>
                  <a:srgbClr val="000000"/>
                </a:solidFill>
              </a:rPr>
              <a:t>〈</a:t>
            </a:r>
            <a:r>
              <a:rPr lang="ja-JP" altLang="en-US" sz="1669" b="1" dirty="0">
                <a:solidFill>
                  <a:srgbClr val="000000"/>
                </a:solidFill>
              </a:rPr>
              <a:t>危険度</a:t>
            </a:r>
            <a:r>
              <a:rPr lang="en-US" altLang="ja-JP" sz="1669" dirty="0">
                <a:solidFill>
                  <a:srgbClr val="000000"/>
                </a:solidFill>
              </a:rPr>
              <a:t>｢</a:t>
            </a:r>
            <a:r>
              <a:rPr lang="ja-JP" altLang="en-US" sz="1669" b="1" dirty="0">
                <a:solidFill>
                  <a:srgbClr val="000000"/>
                </a:solidFill>
              </a:rPr>
              <a:t>Ｃ</a:t>
            </a:r>
            <a:r>
              <a:rPr lang="en-US" altLang="ja-JP" sz="1669" dirty="0">
                <a:solidFill>
                  <a:srgbClr val="000000"/>
                </a:solidFill>
              </a:rPr>
              <a:t>｣</a:t>
            </a:r>
            <a:r>
              <a:rPr lang="ja-JP" altLang="en-US" sz="1669" dirty="0">
                <a:solidFill>
                  <a:srgbClr val="000000"/>
                </a:solidFill>
              </a:rPr>
              <a:t>の事例</a:t>
            </a:r>
            <a:r>
              <a:rPr lang="en-US" altLang="ja-JP" sz="1669" dirty="0">
                <a:solidFill>
                  <a:srgbClr val="000000"/>
                </a:solidFill>
              </a:rPr>
              <a:t>〉</a:t>
            </a:r>
            <a:endParaRPr lang="ja-JP" altLang="en-US" sz="1669" dirty="0">
              <a:solidFill>
                <a:srgbClr val="000000"/>
              </a:solidFill>
            </a:endParaRPr>
          </a:p>
        </p:txBody>
      </p:sp>
      <p:sp>
        <p:nvSpPr>
          <p:cNvPr id="34" name="テキスト ボックス 20">
            <a:extLst>
              <a:ext uri="{FF2B5EF4-FFF2-40B4-BE49-F238E27FC236}">
                <a16:creationId xmlns:a16="http://schemas.microsoft.com/office/drawing/2014/main" id="{E9FA525E-D3B6-BB88-B480-A9B05D22697C}"/>
              </a:ext>
            </a:extLst>
          </p:cNvPr>
          <p:cNvSpPr txBox="1">
            <a:spLocks noChangeArrowheads="1"/>
          </p:cNvSpPr>
          <p:nvPr/>
        </p:nvSpPr>
        <p:spPr bwMode="auto">
          <a:xfrm>
            <a:off x="391316" y="6449922"/>
            <a:ext cx="62580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dirty="0">
                <a:solidFill>
                  <a:srgbClr val="000000"/>
                </a:solidFill>
                <a:latin typeface="Meiryo UI" panose="020B0604030504040204" pitchFamily="50" charset="-128"/>
                <a:ea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rPr>
              <a:t> 「Ｃ」判定のうち、残り</a:t>
            </a:r>
            <a:r>
              <a:rPr lang="en-US" altLang="ja-JP" sz="1000" dirty="0">
                <a:solidFill>
                  <a:srgbClr val="000000"/>
                </a:solidFill>
                <a:latin typeface="Meiryo UI" panose="020B0604030504040204" pitchFamily="50" charset="-128"/>
                <a:ea typeface="Meiryo UI" panose="020B0604030504040204" pitchFamily="50" charset="-128"/>
              </a:rPr>
              <a:t>1</a:t>
            </a:r>
            <a:r>
              <a:rPr lang="ja-JP" altLang="en-US" sz="1000" dirty="0">
                <a:solidFill>
                  <a:srgbClr val="000000"/>
                </a:solidFill>
                <a:latin typeface="Meiryo UI" panose="020B0604030504040204" pitchFamily="50" charset="-128"/>
                <a:ea typeface="Meiryo UI" panose="020B0604030504040204" pitchFamily="50" charset="-128"/>
              </a:rPr>
              <a:t>件は継続して是正依頼文を投函する等、接触を試みている。</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35" name="テキスト ボックス 27">
            <a:extLst>
              <a:ext uri="{FF2B5EF4-FFF2-40B4-BE49-F238E27FC236}">
                <a16:creationId xmlns:a16="http://schemas.microsoft.com/office/drawing/2014/main" id="{382BC228-AC0E-5818-6803-52746F89FC3F}"/>
              </a:ext>
            </a:extLst>
          </p:cNvPr>
          <p:cNvSpPr txBox="1">
            <a:spLocks noChangeArrowheads="1"/>
          </p:cNvSpPr>
          <p:nvPr/>
        </p:nvSpPr>
        <p:spPr bwMode="auto">
          <a:xfrm>
            <a:off x="371156" y="3153159"/>
            <a:ext cx="1764000" cy="307777"/>
          </a:xfrm>
          <a:prstGeom prst="rect">
            <a:avLst/>
          </a:prstGeom>
          <a:solidFill>
            <a:schemeClr val="tx1">
              <a:lumMod val="95000"/>
              <a:lumOff val="5000"/>
            </a:schemeClr>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400" b="1" dirty="0">
                <a:solidFill>
                  <a:schemeClr val="bg1"/>
                </a:solidFill>
                <a:latin typeface="Meiryo UI" panose="020B0604030504040204" pitchFamily="50" charset="-128"/>
                <a:ea typeface="Meiryo UI" panose="020B0604030504040204" pitchFamily="50" charset="-128"/>
              </a:rPr>
              <a:t>【</a:t>
            </a:r>
            <a:r>
              <a:rPr lang="ja-JP" altLang="en-US" sz="1400" b="1" dirty="0">
                <a:solidFill>
                  <a:schemeClr val="bg1"/>
                </a:solidFill>
                <a:latin typeface="Meiryo UI" panose="020B0604030504040204" pitchFamily="50" charset="-128"/>
                <a:ea typeface="Meiryo UI" panose="020B0604030504040204" pitchFamily="50" charset="-128"/>
              </a:rPr>
              <a:t>危険度判定区分</a:t>
            </a:r>
            <a:r>
              <a:rPr lang="en-US" altLang="ja-JP" sz="1400" b="1" dirty="0">
                <a:solidFill>
                  <a:schemeClr val="bg1"/>
                </a:solidFill>
                <a:latin typeface="Meiryo UI" panose="020B0604030504040204" pitchFamily="50" charset="-128"/>
                <a:ea typeface="Meiryo UI" panose="020B0604030504040204" pitchFamily="50" charset="-128"/>
              </a:rPr>
              <a:t>】</a:t>
            </a:r>
          </a:p>
        </p:txBody>
      </p:sp>
      <p:sp>
        <p:nvSpPr>
          <p:cNvPr id="36" name="テキスト ボックス 20">
            <a:extLst>
              <a:ext uri="{FF2B5EF4-FFF2-40B4-BE49-F238E27FC236}">
                <a16:creationId xmlns:a16="http://schemas.microsoft.com/office/drawing/2014/main" id="{34BFA2F5-6259-7B08-85A0-0E2F28B92A21}"/>
              </a:ext>
            </a:extLst>
          </p:cNvPr>
          <p:cNvSpPr txBox="1">
            <a:spLocks noChangeArrowheads="1"/>
          </p:cNvSpPr>
          <p:nvPr/>
        </p:nvSpPr>
        <p:spPr bwMode="auto">
          <a:xfrm>
            <a:off x="271008" y="4909540"/>
            <a:ext cx="14696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solidFill>
                  <a:srgbClr val="000000"/>
                </a:solidFill>
                <a:latin typeface="Meiryo UI" panose="020B0604030504040204" pitchFamily="50" charset="-128"/>
                <a:ea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rPr>
              <a:t>実施結果</a:t>
            </a:r>
            <a:r>
              <a:rPr lang="en-US" altLang="ja-JP" sz="1400" b="1" dirty="0">
                <a:solidFill>
                  <a:srgbClr val="000000"/>
                </a:solidFill>
                <a:latin typeface="Meiryo UI" panose="020B0604030504040204" pitchFamily="50" charset="-128"/>
                <a:ea typeface="Meiryo UI" panose="020B0604030504040204" pitchFamily="50" charset="-128"/>
              </a:rPr>
              <a:t>】</a:t>
            </a:r>
          </a:p>
        </p:txBody>
      </p:sp>
      <p:sp>
        <p:nvSpPr>
          <p:cNvPr id="3" name="額縁 16">
            <a:extLst>
              <a:ext uri="{FF2B5EF4-FFF2-40B4-BE49-F238E27FC236}">
                <a16:creationId xmlns:a16="http://schemas.microsoft.com/office/drawing/2014/main" id="{7FF45DD0-8922-8108-C958-E3944CC8E108}"/>
              </a:ext>
            </a:extLst>
          </p:cNvPr>
          <p:cNvSpPr/>
          <p:nvPr/>
        </p:nvSpPr>
        <p:spPr>
          <a:xfrm>
            <a:off x="7012301" y="688968"/>
            <a:ext cx="2025128" cy="306489"/>
          </a:xfrm>
          <a:prstGeom prst="bevel">
            <a:avLst>
              <a:gd name="adj" fmla="val 12253"/>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3500000" scaled="1"/>
            <a:tileRect/>
          </a:gra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危険度判定の実施</a:t>
            </a:r>
          </a:p>
        </p:txBody>
      </p:sp>
    </p:spTree>
    <p:extLst>
      <p:ext uri="{BB962C8B-B14F-4D97-AF65-F5344CB8AC3E}">
        <p14:creationId xmlns:p14="http://schemas.microsoft.com/office/powerpoint/2010/main" val="15775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a:t>
            </a:fld>
            <a:endParaRPr lang="en-US" altLang="ja-JP" dirty="0">
              <a:solidFill>
                <a:srgbClr val="000000"/>
              </a:solidFill>
            </a:endParaRPr>
          </a:p>
        </p:txBody>
      </p:sp>
      <p:sp>
        <p:nvSpPr>
          <p:cNvPr id="5" name="Rectangle 2">
            <a:extLst>
              <a:ext uri="{FF2B5EF4-FFF2-40B4-BE49-F238E27FC236}">
                <a16:creationId xmlns:a16="http://schemas.microsoft.com/office/drawing/2014/main" id="{8DCF2003-BFCA-0518-AA99-1E326E0AE4C0}"/>
              </a:ext>
            </a:extLst>
          </p:cNvPr>
          <p:cNvSpPr txBox="1">
            <a:spLocks noChangeArrowheads="1"/>
          </p:cNvSpPr>
          <p:nvPr/>
        </p:nvSpPr>
        <p:spPr>
          <a:xfrm>
            <a:off x="107504" y="620688"/>
            <a:ext cx="8928992" cy="5932462"/>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en-US" altLang="ja-JP" sz="2000" kern="0" dirty="0">
                <a:solidFill>
                  <a:schemeClr val="tx1"/>
                </a:solidFill>
                <a:latin typeface="Meiryo UI" panose="020B0604030504040204" pitchFamily="50" charset="-128"/>
                <a:ea typeface="Meiryo UI" panose="020B0604030504040204" pitchFamily="50" charset="-128"/>
              </a:rPr>
              <a:t>1911</a:t>
            </a:r>
            <a:r>
              <a:rPr lang="ja-JP" altLang="en-US" sz="2000" kern="0" dirty="0">
                <a:solidFill>
                  <a:schemeClr val="tx1"/>
                </a:solidFill>
                <a:latin typeface="Meiryo UI" panose="020B0604030504040204" pitchFamily="50" charset="-128"/>
                <a:ea typeface="Meiryo UI" panose="020B0604030504040204" pitchFamily="50" charset="-128"/>
              </a:rPr>
              <a:t>年（明治</a:t>
            </a:r>
            <a:r>
              <a:rPr lang="en-US" altLang="ja-JP" sz="2000" kern="0" dirty="0">
                <a:solidFill>
                  <a:schemeClr val="tx1"/>
                </a:solidFill>
                <a:latin typeface="Meiryo UI" panose="020B0604030504040204" pitchFamily="50" charset="-128"/>
                <a:ea typeface="Meiryo UI" panose="020B0604030504040204" pitchFamily="50" charset="-128"/>
              </a:rPr>
              <a:t>44</a:t>
            </a:r>
            <a:r>
              <a:rPr lang="ja-JP" altLang="en-US" sz="2000" kern="0" dirty="0">
                <a:solidFill>
                  <a:schemeClr val="tx1"/>
                </a:solidFill>
                <a:latin typeface="Meiryo UI" panose="020B0604030504040204" pitchFamily="50" charset="-128"/>
                <a:ea typeface="Meiryo UI" panose="020B0604030504040204" pitchFamily="50" charset="-128"/>
              </a:rPr>
              <a:t>）　広告物取締法 </a:t>
            </a:r>
            <a:r>
              <a:rPr lang="en-US" altLang="ja-JP" sz="2000" kern="0" dirty="0">
                <a:solidFill>
                  <a:schemeClr val="tx1"/>
                </a:solidFill>
                <a:latin typeface="Meiryo UI" panose="020B0604030504040204" pitchFamily="50" charset="-128"/>
                <a:ea typeface="Meiryo UI" panose="020B0604030504040204" pitchFamily="50" charset="-128"/>
              </a:rPr>
              <a:t>〔</a:t>
            </a:r>
            <a:r>
              <a:rPr lang="ja-JP" altLang="en-US" sz="2000" kern="0" dirty="0">
                <a:solidFill>
                  <a:schemeClr val="tx1"/>
                </a:solidFill>
                <a:latin typeface="Meiryo UI" panose="020B0604030504040204" pitchFamily="50" charset="-128"/>
                <a:ea typeface="Meiryo UI" panose="020B0604030504040204" pitchFamily="50" charset="-128"/>
              </a:rPr>
              <a:t>明治</a:t>
            </a:r>
            <a:r>
              <a:rPr lang="en-US" altLang="ja-JP" sz="2000" kern="0" dirty="0">
                <a:solidFill>
                  <a:schemeClr val="tx1"/>
                </a:solidFill>
                <a:latin typeface="Meiryo UI" panose="020B0604030504040204" pitchFamily="50" charset="-128"/>
                <a:ea typeface="Meiryo UI" panose="020B0604030504040204" pitchFamily="50" charset="-128"/>
              </a:rPr>
              <a:t>44</a:t>
            </a:r>
            <a:r>
              <a:rPr lang="ja-JP" altLang="en-US" sz="2000" kern="0" dirty="0">
                <a:solidFill>
                  <a:schemeClr val="tx1"/>
                </a:solidFill>
                <a:latin typeface="Meiryo UI" panose="020B0604030504040204" pitchFamily="50" charset="-128"/>
                <a:ea typeface="Meiryo UI" panose="020B0604030504040204" pitchFamily="50" charset="-128"/>
              </a:rPr>
              <a:t>年法律第</a:t>
            </a:r>
            <a:r>
              <a:rPr lang="en-US" altLang="ja-JP" sz="2000" kern="0" dirty="0">
                <a:solidFill>
                  <a:schemeClr val="tx1"/>
                </a:solidFill>
                <a:latin typeface="Meiryo UI" panose="020B0604030504040204" pitchFamily="50" charset="-128"/>
                <a:ea typeface="Meiryo UI" panose="020B0604030504040204" pitchFamily="50" charset="-128"/>
              </a:rPr>
              <a:t>70</a:t>
            </a:r>
            <a:r>
              <a:rPr lang="ja-JP" altLang="en-US" sz="2000" kern="0" dirty="0">
                <a:solidFill>
                  <a:schemeClr val="tx1"/>
                </a:solidFill>
                <a:latin typeface="Meiryo UI" panose="020B0604030504040204" pitchFamily="50" charset="-128"/>
                <a:ea typeface="Meiryo UI" panose="020B0604030504040204" pitchFamily="50" charset="-128"/>
              </a:rPr>
              <a:t>号</a:t>
            </a:r>
            <a:r>
              <a:rPr lang="en-US" altLang="ja-JP" sz="2000" kern="0" dirty="0">
                <a:solidFill>
                  <a:schemeClr val="tx1"/>
                </a:solidFill>
                <a:latin typeface="Meiryo UI" panose="020B0604030504040204" pitchFamily="50" charset="-128"/>
                <a:ea typeface="Meiryo UI" panose="020B0604030504040204" pitchFamily="50" charset="-128"/>
              </a:rPr>
              <a:t>〕</a:t>
            </a:r>
          </a:p>
          <a:p>
            <a:pPr algn="just" eaLnBrk="1" hangingPunct="1"/>
            <a:endParaRPr lang="en-US" altLang="ja-JP" sz="1000" kern="0" dirty="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1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a:solidFill>
                  <a:schemeClr val="tx1"/>
                </a:solidFill>
                <a:latin typeface="Meiryo UI" panose="020B0604030504040204" pitchFamily="50" charset="-128"/>
                <a:ea typeface="Meiryo UI" panose="020B0604030504040204" pitchFamily="50" charset="-128"/>
              </a:rPr>
              <a:t>1949</a:t>
            </a:r>
            <a:r>
              <a:rPr lang="ja-JP" altLang="en-US" sz="2000" kern="0" dirty="0">
                <a:solidFill>
                  <a:schemeClr val="tx1"/>
                </a:solidFill>
                <a:latin typeface="Meiryo UI" panose="020B0604030504040204" pitchFamily="50" charset="-128"/>
                <a:ea typeface="Meiryo UI" panose="020B0604030504040204" pitchFamily="50" charset="-128"/>
              </a:rPr>
              <a:t>年（昭和</a:t>
            </a:r>
            <a:r>
              <a:rPr lang="en-US" altLang="ja-JP" sz="2000" kern="0" dirty="0">
                <a:solidFill>
                  <a:schemeClr val="tx1"/>
                </a:solidFill>
                <a:latin typeface="Meiryo UI" panose="020B0604030504040204" pitchFamily="50" charset="-128"/>
                <a:ea typeface="Meiryo UI" panose="020B0604030504040204" pitchFamily="50" charset="-128"/>
              </a:rPr>
              <a:t>24</a:t>
            </a:r>
            <a:r>
              <a:rPr lang="ja-JP" altLang="en-US" sz="2000" kern="0" dirty="0">
                <a:solidFill>
                  <a:schemeClr val="tx1"/>
                </a:solidFill>
                <a:latin typeface="Meiryo UI" panose="020B0604030504040204" pitchFamily="50" charset="-128"/>
                <a:ea typeface="Meiryo UI" panose="020B0604030504040204" pitchFamily="50" charset="-128"/>
              </a:rPr>
              <a:t>）　屋外広告物法 </a:t>
            </a:r>
            <a:r>
              <a:rPr lang="en-US" altLang="ja-JP" sz="2000" kern="0" dirty="0">
                <a:solidFill>
                  <a:schemeClr val="tx1"/>
                </a:solidFill>
                <a:latin typeface="Meiryo UI" panose="020B0604030504040204" pitchFamily="50" charset="-128"/>
                <a:ea typeface="Meiryo UI" panose="020B0604030504040204" pitchFamily="50" charset="-128"/>
              </a:rPr>
              <a:t>〔</a:t>
            </a:r>
            <a:r>
              <a:rPr lang="ja-JP" altLang="en-US" sz="2000" kern="0" dirty="0">
                <a:solidFill>
                  <a:schemeClr val="tx1"/>
                </a:solidFill>
                <a:latin typeface="Meiryo UI" panose="020B0604030504040204" pitchFamily="50" charset="-128"/>
                <a:ea typeface="Meiryo UI" panose="020B0604030504040204" pitchFamily="50" charset="-128"/>
              </a:rPr>
              <a:t>昭和</a:t>
            </a:r>
            <a:r>
              <a:rPr lang="en-US" altLang="ja-JP" sz="2000" kern="0" dirty="0">
                <a:solidFill>
                  <a:schemeClr val="tx1"/>
                </a:solidFill>
                <a:latin typeface="Meiryo UI" panose="020B0604030504040204" pitchFamily="50" charset="-128"/>
                <a:ea typeface="Meiryo UI" panose="020B0604030504040204" pitchFamily="50" charset="-128"/>
              </a:rPr>
              <a:t>24</a:t>
            </a:r>
            <a:r>
              <a:rPr lang="ja-JP" altLang="en-US" sz="2000" kern="0" dirty="0">
                <a:solidFill>
                  <a:schemeClr val="tx1"/>
                </a:solidFill>
                <a:latin typeface="Meiryo UI" panose="020B0604030504040204" pitchFamily="50" charset="-128"/>
                <a:ea typeface="Meiryo UI" panose="020B0604030504040204" pitchFamily="50" charset="-128"/>
              </a:rPr>
              <a:t>年法律第</a:t>
            </a:r>
            <a:r>
              <a:rPr lang="en-US" altLang="ja-JP" sz="2000" kern="0" dirty="0">
                <a:solidFill>
                  <a:schemeClr val="tx1"/>
                </a:solidFill>
                <a:latin typeface="Meiryo UI" panose="020B0604030504040204" pitchFamily="50" charset="-128"/>
                <a:ea typeface="Meiryo UI" panose="020B0604030504040204" pitchFamily="50" charset="-128"/>
              </a:rPr>
              <a:t>189</a:t>
            </a:r>
            <a:r>
              <a:rPr lang="ja-JP" altLang="en-US" sz="2000" kern="0" dirty="0">
                <a:solidFill>
                  <a:schemeClr val="tx1"/>
                </a:solidFill>
                <a:latin typeface="Meiryo UI" panose="020B0604030504040204" pitchFamily="50" charset="-128"/>
                <a:ea typeface="Meiryo UI" panose="020B0604030504040204" pitchFamily="50" charset="-128"/>
              </a:rPr>
              <a:t>号</a:t>
            </a:r>
            <a:r>
              <a:rPr lang="en-US" altLang="ja-JP" sz="2000" kern="0" dirty="0">
                <a:solidFill>
                  <a:schemeClr val="tx1"/>
                </a:solidFill>
                <a:latin typeface="Meiryo UI" panose="020B0604030504040204" pitchFamily="50" charset="-128"/>
                <a:ea typeface="Meiryo UI" panose="020B0604030504040204" pitchFamily="50" charset="-128"/>
              </a:rPr>
              <a:t>〕</a:t>
            </a:r>
          </a:p>
          <a:p>
            <a:pPr algn="just" eaLnBrk="1" hangingPunct="1">
              <a:spcBef>
                <a:spcPts val="600"/>
              </a:spcBef>
            </a:pPr>
            <a:r>
              <a:rPr lang="en-US" altLang="ja-JP" sz="2000" kern="0" dirty="0">
                <a:solidFill>
                  <a:schemeClr val="tx1"/>
                </a:solidFill>
                <a:latin typeface="Meiryo UI" panose="020B0604030504040204" pitchFamily="50" charset="-128"/>
                <a:ea typeface="Meiryo UI" panose="020B0604030504040204" pitchFamily="50" charset="-128"/>
              </a:rPr>
              <a:t>1952</a:t>
            </a:r>
            <a:r>
              <a:rPr lang="ja-JP" altLang="en-US" sz="2000" kern="0" dirty="0">
                <a:solidFill>
                  <a:schemeClr val="tx1"/>
                </a:solidFill>
                <a:latin typeface="Meiryo UI" panose="020B0604030504040204" pitchFamily="50" charset="-128"/>
                <a:ea typeface="Meiryo UI" panose="020B0604030504040204" pitchFamily="50" charset="-128"/>
              </a:rPr>
              <a:t>年（昭和</a:t>
            </a:r>
            <a:r>
              <a:rPr lang="en-US" altLang="ja-JP" sz="2000" kern="0" dirty="0">
                <a:solidFill>
                  <a:schemeClr val="tx1"/>
                </a:solidFill>
                <a:latin typeface="Meiryo UI" panose="020B0604030504040204" pitchFamily="50" charset="-128"/>
                <a:ea typeface="Meiryo UI" panose="020B0604030504040204" pitchFamily="50" charset="-128"/>
              </a:rPr>
              <a:t>27</a:t>
            </a:r>
            <a:r>
              <a:rPr lang="ja-JP" altLang="en-US" sz="2000" kern="0" dirty="0">
                <a:solidFill>
                  <a:schemeClr val="tx1"/>
                </a:solidFill>
                <a:latin typeface="Meiryo UI" panose="020B0604030504040204" pitchFamily="50" charset="-128"/>
                <a:ea typeface="Meiryo UI" panose="020B0604030504040204" pitchFamily="50" charset="-128"/>
              </a:rPr>
              <a:t>）　第１次改正</a:t>
            </a:r>
            <a:r>
              <a:rPr lang="ja-JP" altLang="en-US" sz="1900" kern="0" dirty="0">
                <a:solidFill>
                  <a:schemeClr val="tx1"/>
                </a:solidFill>
                <a:latin typeface="Meiryo UI" panose="020B0604030504040204" pitchFamily="50" charset="-128"/>
                <a:ea typeface="Meiryo UI" panose="020B0604030504040204" pitchFamily="50" charset="-128"/>
              </a:rPr>
              <a:t>（略式の代執行の規定等を追加）</a:t>
            </a:r>
            <a:endParaRPr lang="en-US" altLang="ja-JP" sz="1900" kern="0" dirty="0">
              <a:solidFill>
                <a:schemeClr val="tx1"/>
              </a:solidFill>
              <a:latin typeface="Meiryo UI" panose="020B0604030504040204" pitchFamily="50" charset="-128"/>
              <a:ea typeface="Meiryo UI" panose="020B0604030504040204" pitchFamily="50" charset="-128"/>
            </a:endParaRPr>
          </a:p>
          <a:p>
            <a:pPr algn="just" eaLnBrk="1" hangingPunct="1">
              <a:spcBef>
                <a:spcPts val="600"/>
              </a:spcBef>
            </a:pPr>
            <a:r>
              <a:rPr lang="en-US" altLang="ja-JP" sz="2000" kern="0" dirty="0">
                <a:solidFill>
                  <a:schemeClr val="tx1"/>
                </a:solidFill>
                <a:latin typeface="Meiryo UI" panose="020B0604030504040204" pitchFamily="50" charset="-128"/>
                <a:ea typeface="Meiryo UI" panose="020B0604030504040204" pitchFamily="50" charset="-128"/>
              </a:rPr>
              <a:t>1963</a:t>
            </a:r>
            <a:r>
              <a:rPr lang="ja-JP" altLang="en-US" sz="2000" kern="0" dirty="0">
                <a:solidFill>
                  <a:schemeClr val="tx1"/>
                </a:solidFill>
                <a:latin typeface="Meiryo UI" panose="020B0604030504040204" pitchFamily="50" charset="-128"/>
                <a:ea typeface="Meiryo UI" panose="020B0604030504040204" pitchFamily="50" charset="-128"/>
              </a:rPr>
              <a:t>年（昭和</a:t>
            </a:r>
            <a:r>
              <a:rPr lang="en-US" altLang="ja-JP" sz="2000" kern="0" dirty="0">
                <a:solidFill>
                  <a:schemeClr val="tx1"/>
                </a:solidFill>
                <a:latin typeface="Meiryo UI" panose="020B0604030504040204" pitchFamily="50" charset="-128"/>
                <a:ea typeface="Meiryo UI" panose="020B0604030504040204" pitchFamily="50" charset="-128"/>
              </a:rPr>
              <a:t>38</a:t>
            </a:r>
            <a:r>
              <a:rPr lang="ja-JP" altLang="en-US" sz="2000" kern="0" dirty="0">
                <a:solidFill>
                  <a:schemeClr val="tx1"/>
                </a:solidFill>
                <a:latin typeface="Meiryo UI" panose="020B0604030504040204" pitchFamily="50" charset="-128"/>
                <a:ea typeface="Meiryo UI" panose="020B0604030504040204" pitchFamily="50" charset="-128"/>
              </a:rPr>
              <a:t>）　第２次改正</a:t>
            </a:r>
            <a:r>
              <a:rPr lang="ja-JP" altLang="en-US" sz="1900" kern="0" dirty="0">
                <a:solidFill>
                  <a:schemeClr val="tx1"/>
                </a:solidFill>
                <a:latin typeface="Meiryo UI" panose="020B0604030504040204" pitchFamily="50" charset="-128"/>
                <a:ea typeface="Meiryo UI" panose="020B0604030504040204" pitchFamily="50" charset="-128"/>
              </a:rPr>
              <a:t>（違反はり紙の簡易除却の規定を追加）</a:t>
            </a:r>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spcBef>
                <a:spcPts val="600"/>
              </a:spcBef>
            </a:pPr>
            <a:r>
              <a:rPr lang="en-US" altLang="ja-JP" sz="2000" kern="0" dirty="0">
                <a:solidFill>
                  <a:schemeClr val="tx1"/>
                </a:solidFill>
                <a:latin typeface="Meiryo UI" panose="020B0604030504040204" pitchFamily="50" charset="-128"/>
                <a:ea typeface="Meiryo UI" panose="020B0604030504040204" pitchFamily="50" charset="-128"/>
              </a:rPr>
              <a:t>1973</a:t>
            </a:r>
            <a:r>
              <a:rPr lang="ja-JP" altLang="en-US" sz="2000" kern="0" dirty="0">
                <a:solidFill>
                  <a:schemeClr val="tx1"/>
                </a:solidFill>
                <a:latin typeface="Meiryo UI" panose="020B0604030504040204" pitchFamily="50" charset="-128"/>
                <a:ea typeface="Meiryo UI" panose="020B0604030504040204" pitchFamily="50" charset="-128"/>
              </a:rPr>
              <a:t>年（昭和</a:t>
            </a:r>
            <a:r>
              <a:rPr lang="en-US" altLang="ja-JP" sz="2000" kern="0" dirty="0">
                <a:solidFill>
                  <a:schemeClr val="tx1"/>
                </a:solidFill>
                <a:latin typeface="Meiryo UI" panose="020B0604030504040204" pitchFamily="50" charset="-128"/>
                <a:ea typeface="Meiryo UI" panose="020B0604030504040204" pitchFamily="50" charset="-128"/>
              </a:rPr>
              <a:t>48</a:t>
            </a:r>
            <a:r>
              <a:rPr lang="ja-JP" altLang="en-US" sz="2000" kern="0" dirty="0">
                <a:solidFill>
                  <a:schemeClr val="tx1"/>
                </a:solidFill>
                <a:latin typeface="Meiryo UI" panose="020B0604030504040204" pitchFamily="50" charset="-128"/>
                <a:ea typeface="Meiryo UI" panose="020B0604030504040204" pitchFamily="50" charset="-128"/>
              </a:rPr>
              <a:t>）　第３次改正</a:t>
            </a:r>
            <a:r>
              <a:rPr lang="ja-JP" altLang="en-US" sz="1900" kern="0" dirty="0">
                <a:solidFill>
                  <a:schemeClr val="tx1"/>
                </a:solidFill>
                <a:latin typeface="Meiryo UI" panose="020B0604030504040204" pitchFamily="50" charset="-128"/>
                <a:ea typeface="Meiryo UI" panose="020B0604030504040204" pitchFamily="50" charset="-128"/>
              </a:rPr>
              <a:t>（屋外広告業者の届出制等を追加）</a:t>
            </a:r>
            <a:endParaRPr lang="en-US" altLang="ja-JP" sz="1900" kern="0" dirty="0">
              <a:solidFill>
                <a:schemeClr val="tx1"/>
              </a:solidFill>
              <a:latin typeface="Meiryo UI" panose="020B0604030504040204" pitchFamily="50" charset="-128"/>
              <a:ea typeface="Meiryo UI" panose="020B0604030504040204" pitchFamily="50" charset="-128"/>
            </a:endParaRPr>
          </a:p>
          <a:p>
            <a:pPr algn="just" eaLnBrk="1" hangingPunct="1">
              <a:spcBef>
                <a:spcPts val="600"/>
              </a:spcBef>
            </a:pPr>
            <a:r>
              <a:rPr lang="en-US" altLang="ja-JP" sz="2000" kern="0" dirty="0">
                <a:solidFill>
                  <a:schemeClr val="tx1"/>
                </a:solidFill>
                <a:latin typeface="Meiryo UI" panose="020B0604030504040204" pitchFamily="50" charset="-128"/>
                <a:ea typeface="Meiryo UI" panose="020B0604030504040204" pitchFamily="50" charset="-128"/>
              </a:rPr>
              <a:t>2004</a:t>
            </a:r>
            <a:r>
              <a:rPr lang="ja-JP" altLang="en-US" sz="2000" kern="0" dirty="0">
                <a:solidFill>
                  <a:schemeClr val="tx1"/>
                </a:solidFill>
                <a:latin typeface="Meiryo UI" panose="020B0604030504040204" pitchFamily="50" charset="-128"/>
                <a:ea typeface="Meiryo UI" panose="020B0604030504040204" pitchFamily="50" charset="-128"/>
              </a:rPr>
              <a:t>年（平成</a:t>
            </a:r>
            <a:r>
              <a:rPr lang="en-US" altLang="ja-JP" sz="2000" kern="0" dirty="0">
                <a:solidFill>
                  <a:schemeClr val="tx1"/>
                </a:solidFill>
                <a:latin typeface="Meiryo UI" panose="020B0604030504040204" pitchFamily="50" charset="-128"/>
                <a:ea typeface="Meiryo UI" panose="020B0604030504040204" pitchFamily="50" charset="-128"/>
              </a:rPr>
              <a:t>16</a:t>
            </a:r>
            <a:r>
              <a:rPr lang="ja-JP" altLang="en-US" sz="2000" kern="0" dirty="0">
                <a:solidFill>
                  <a:schemeClr val="tx1"/>
                </a:solidFill>
                <a:latin typeface="Meiryo UI" panose="020B0604030504040204" pitchFamily="50" charset="-128"/>
                <a:ea typeface="Meiryo UI" panose="020B0604030504040204" pitchFamily="50" charset="-128"/>
              </a:rPr>
              <a:t>）　第４次改正（屋外広告業の登録制度の導入、景観行政</a:t>
            </a:r>
            <a:endParaRPr lang="en-US" altLang="ja-JP" sz="2000" kern="0" dirty="0">
              <a:solidFill>
                <a:schemeClr val="tx1"/>
              </a:solidFill>
              <a:latin typeface="Meiryo UI" panose="020B0604030504040204" pitchFamily="50" charset="-128"/>
              <a:ea typeface="Meiryo UI" panose="020B0604030504040204" pitchFamily="50" charset="-128"/>
            </a:endParaRPr>
          </a:p>
          <a:p>
            <a:pPr marL="36000" algn="just" eaLnBrk="1" hangingPunct="1"/>
            <a:r>
              <a:rPr lang="ja-JP" altLang="en-US" sz="2000" kern="0" dirty="0">
                <a:solidFill>
                  <a:schemeClr val="tx1"/>
                </a:solidFill>
                <a:latin typeface="Meiryo UI" panose="020B0604030504040204" pitchFamily="50" charset="-128"/>
                <a:ea typeface="Meiryo UI" panose="020B0604030504040204" pitchFamily="50" charset="-128"/>
              </a:rPr>
              <a:t>　　　　　　　　　　　　　　　　　　　　　　　団体である市町村の特例追加　等）</a:t>
            </a:r>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r>
              <a:rPr lang="ja-JP" altLang="en-US" sz="1600" kern="0" dirty="0">
                <a:solidFill>
                  <a:schemeClr val="tx1"/>
                </a:solidFill>
                <a:latin typeface="Meiryo UI" panose="020B0604030504040204" pitchFamily="50" charset="-128"/>
                <a:ea typeface="Meiryo UI" panose="020B0604030504040204" pitchFamily="50" charset="-128"/>
              </a:rPr>
              <a:t>　　　　　　　　　　　　　　　　　　　　　　　　  　　　                     　　　　　　　　　　 　　　　　　</a:t>
            </a:r>
            <a:r>
              <a:rPr lang="en-US" altLang="ja-JP" sz="1600" kern="0" dirty="0">
                <a:solidFill>
                  <a:schemeClr val="tx1"/>
                </a:solidFill>
                <a:latin typeface="Meiryo UI" panose="020B0604030504040204" pitchFamily="50" charset="-128"/>
                <a:ea typeface="Meiryo UI" panose="020B0604030504040204" pitchFamily="50" charset="-128"/>
              </a:rPr>
              <a:t>※</a:t>
            </a:r>
            <a:r>
              <a:rPr lang="ja-JP" altLang="en-US" sz="1600" kern="0" dirty="0">
                <a:solidFill>
                  <a:schemeClr val="tx1"/>
                </a:solidFill>
                <a:latin typeface="Meiryo UI" panose="020B0604030504040204" pitchFamily="50" charset="-128"/>
                <a:ea typeface="Meiryo UI" panose="020B0604030504040204" pitchFamily="50" charset="-128"/>
              </a:rPr>
              <a:t>景観法制定</a:t>
            </a:r>
            <a:endParaRPr lang="en-US" altLang="ja-JP" sz="1600" kern="0" dirty="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1000" kern="0" dirty="0">
              <a:solidFill>
                <a:schemeClr val="tx1"/>
              </a:solidFill>
              <a:latin typeface="Meiryo UI" panose="020B0604030504040204" pitchFamily="50" charset="-128"/>
              <a:ea typeface="Meiryo UI" panose="020B0604030504040204" pitchFamily="50" charset="-128"/>
            </a:endParaRPr>
          </a:p>
          <a:p>
            <a:pPr algn="l" eaLnBrk="1" hangingPunct="1"/>
            <a:r>
              <a:rPr lang="en-US" altLang="ja-JP" sz="2000" kern="0" dirty="0">
                <a:solidFill>
                  <a:schemeClr val="tx1"/>
                </a:solidFill>
                <a:latin typeface="Meiryo UI" panose="020B0604030504040204" pitchFamily="50" charset="-128"/>
                <a:ea typeface="Meiryo UI" panose="020B0604030504040204" pitchFamily="50" charset="-128"/>
              </a:rPr>
              <a:t>2008</a:t>
            </a:r>
            <a:r>
              <a:rPr lang="ja-JP" altLang="en-US" sz="2000" kern="0" dirty="0">
                <a:solidFill>
                  <a:schemeClr val="tx1"/>
                </a:solidFill>
                <a:latin typeface="Meiryo UI" panose="020B0604030504040204" pitchFamily="50" charset="-128"/>
                <a:ea typeface="Meiryo UI" panose="020B0604030504040204" pitchFamily="50" charset="-128"/>
              </a:rPr>
              <a:t>年（平成</a:t>
            </a:r>
            <a:r>
              <a:rPr lang="en-US" altLang="ja-JP" sz="2000" kern="0" dirty="0">
                <a:solidFill>
                  <a:schemeClr val="tx1"/>
                </a:solidFill>
                <a:latin typeface="Meiryo UI" panose="020B0604030504040204" pitchFamily="50" charset="-128"/>
                <a:ea typeface="Meiryo UI" panose="020B0604030504040204" pitchFamily="50" charset="-128"/>
              </a:rPr>
              <a:t>20</a:t>
            </a:r>
            <a:r>
              <a:rPr lang="ja-JP" altLang="en-US" sz="2000" kern="0" dirty="0">
                <a:solidFill>
                  <a:schemeClr val="tx1"/>
                </a:solidFill>
                <a:latin typeface="Meiryo UI" panose="020B0604030504040204" pitchFamily="50" charset="-128"/>
                <a:ea typeface="Meiryo UI" panose="020B0604030504040204" pitchFamily="50" charset="-128"/>
              </a:rPr>
              <a:t>）　歴史的風致維持向上計画の認定市町村の特例追加</a:t>
            </a:r>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r>
              <a:rPr lang="ja-JP" altLang="en-US" sz="1600" kern="0" dirty="0">
                <a:solidFill>
                  <a:schemeClr val="tx1"/>
                </a:solidFill>
                <a:latin typeface="Meiryo UI" panose="020B0604030504040204" pitchFamily="50" charset="-128"/>
                <a:ea typeface="Meiryo UI" panose="020B0604030504040204" pitchFamily="50" charset="-128"/>
              </a:rPr>
              <a:t>　　　　　　　　　　　　　　　　　　　　           　</a:t>
            </a:r>
            <a:r>
              <a:rPr lang="en-US" altLang="ja-JP" sz="1600" kern="0" dirty="0">
                <a:solidFill>
                  <a:schemeClr val="tx1"/>
                </a:solidFill>
                <a:latin typeface="Meiryo UI" panose="020B0604030504040204" pitchFamily="50" charset="-128"/>
                <a:ea typeface="Meiryo UI" panose="020B0604030504040204" pitchFamily="50" charset="-128"/>
              </a:rPr>
              <a:t>※</a:t>
            </a:r>
            <a:r>
              <a:rPr lang="ja-JP" altLang="en-US" sz="1600" kern="0" dirty="0">
                <a:solidFill>
                  <a:schemeClr val="tx1"/>
                </a:solidFill>
                <a:latin typeface="Meiryo UI" panose="020B0604030504040204" pitchFamily="50" charset="-128"/>
                <a:ea typeface="Meiryo UI" panose="020B0604030504040204" pitchFamily="50" charset="-128"/>
              </a:rPr>
              <a:t>地域における歴史的風致の維持及び向上に関する法律制定</a:t>
            </a:r>
            <a:endParaRPr lang="en-US" altLang="ja-JP" sz="1600" kern="0" dirty="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1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a:solidFill>
                  <a:schemeClr val="tx1"/>
                </a:solidFill>
                <a:latin typeface="Meiryo UI" panose="020B0604030504040204" pitchFamily="50" charset="-128"/>
                <a:ea typeface="Meiryo UI" panose="020B0604030504040204" pitchFamily="50" charset="-128"/>
              </a:rPr>
              <a:t>2020</a:t>
            </a:r>
            <a:r>
              <a:rPr lang="ja-JP" altLang="en-US" sz="2000" kern="0" dirty="0">
                <a:solidFill>
                  <a:schemeClr val="tx1"/>
                </a:solidFill>
                <a:latin typeface="Meiryo UI" panose="020B0604030504040204" pitchFamily="50" charset="-128"/>
                <a:ea typeface="Meiryo UI" panose="020B0604030504040204" pitchFamily="50" charset="-128"/>
              </a:rPr>
              <a:t>年（令和２）　 都市再生整備計画に滞在快適性等向上区域を記載した</a:t>
            </a:r>
            <a:endParaRPr lang="en-US" altLang="ja-JP" sz="2000" kern="0" dirty="0">
              <a:solidFill>
                <a:schemeClr val="tx1"/>
              </a:solidFill>
              <a:latin typeface="Meiryo UI" panose="020B0604030504040204" pitchFamily="50" charset="-128"/>
              <a:ea typeface="Meiryo UI" panose="020B0604030504040204" pitchFamily="50" charset="-128"/>
            </a:endParaRPr>
          </a:p>
          <a:p>
            <a:pPr marL="54000" algn="just" eaLnBrk="1" hangingPunct="1"/>
            <a:r>
              <a:rPr lang="ja-JP" altLang="en-US" sz="2000" kern="0" dirty="0">
                <a:solidFill>
                  <a:schemeClr val="tx1"/>
                </a:solidFill>
                <a:latin typeface="Meiryo UI" panose="020B0604030504040204" pitchFamily="50" charset="-128"/>
                <a:ea typeface="Meiryo UI" panose="020B0604030504040204" pitchFamily="50" charset="-128"/>
              </a:rPr>
              <a:t>　　　　　　　　　　　　　　市町村の特例追加　 </a:t>
            </a:r>
            <a:r>
              <a:rPr lang="ja-JP" altLang="en-US" sz="1600" kern="0" dirty="0">
                <a:solidFill>
                  <a:schemeClr val="tx1"/>
                </a:solidFill>
                <a:latin typeface="Meiryo UI" panose="020B0604030504040204" pitchFamily="50" charset="-128"/>
                <a:ea typeface="Meiryo UI" panose="020B0604030504040204" pitchFamily="50" charset="-128"/>
              </a:rPr>
              <a:t>　　　　　　　  　</a:t>
            </a:r>
            <a:r>
              <a:rPr lang="en-US" altLang="ja-JP" sz="1600" kern="0" dirty="0">
                <a:solidFill>
                  <a:schemeClr val="tx1"/>
                </a:solidFill>
                <a:latin typeface="Meiryo UI" panose="020B0604030504040204" pitchFamily="50" charset="-128"/>
                <a:ea typeface="Meiryo UI" panose="020B0604030504040204" pitchFamily="50" charset="-128"/>
              </a:rPr>
              <a:t>※</a:t>
            </a:r>
            <a:r>
              <a:rPr lang="ja-JP" altLang="en-US" sz="1600" kern="0" dirty="0">
                <a:solidFill>
                  <a:schemeClr val="tx1"/>
                </a:solidFill>
                <a:latin typeface="Meiryo UI" panose="020B0604030504040204" pitchFamily="50" charset="-128"/>
                <a:ea typeface="Meiryo UI" panose="020B0604030504040204" pitchFamily="50" charset="-128"/>
              </a:rPr>
              <a:t>都市再生特別措置法一部改正</a:t>
            </a:r>
            <a:endParaRPr lang="en-US" altLang="ja-JP" sz="1600" kern="0" dirty="0">
              <a:solidFill>
                <a:schemeClr val="tx1"/>
              </a:solidFill>
              <a:latin typeface="Meiryo UI" panose="020B0604030504040204" pitchFamily="50" charset="-128"/>
              <a:ea typeface="Meiryo UI" panose="020B0604030504040204" pitchFamily="50" charset="-128"/>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屋外広告物規制の主な沿革</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D51E7C6F-451E-D730-64CB-3119352B61CD}"/>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6281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安全対策の取組事例（２）</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pic>
        <p:nvPicPr>
          <p:cNvPr id="3" name="図 19" descr="画面の領域">
            <a:extLst>
              <a:ext uri="{FF2B5EF4-FFF2-40B4-BE49-F238E27FC236}">
                <a16:creationId xmlns:a16="http://schemas.microsoft.com/office/drawing/2014/main" id="{BA0A4CBC-FA12-5D65-0F24-A042EDD50D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56" y="2034661"/>
            <a:ext cx="5091984" cy="264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8" descr="画面の領域">
            <a:extLst>
              <a:ext uri="{FF2B5EF4-FFF2-40B4-BE49-F238E27FC236}">
                <a16:creationId xmlns:a16="http://schemas.microsoft.com/office/drawing/2014/main" id="{02FE1AD8-FC47-0E5D-33B9-2FD04DFB53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4933" y="4372662"/>
            <a:ext cx="3093076" cy="2274276"/>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図 18" descr="画面の領域">
            <a:extLst>
              <a:ext uri="{FF2B5EF4-FFF2-40B4-BE49-F238E27FC236}">
                <a16:creationId xmlns:a16="http://schemas.microsoft.com/office/drawing/2014/main" id="{DA72986B-3983-15C4-DC50-002918FD38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20" y="4467887"/>
            <a:ext cx="3044912" cy="214031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図 3" descr="画面の領域">
            <a:extLst>
              <a:ext uri="{FF2B5EF4-FFF2-40B4-BE49-F238E27FC236}">
                <a16:creationId xmlns:a16="http://schemas.microsoft.com/office/drawing/2014/main" id="{8A38A74A-C6B6-246D-0EB4-9B69681F8D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1316" y="1125322"/>
            <a:ext cx="3573866" cy="3017819"/>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0" name="図 9" descr="画面の領域">
            <a:extLst>
              <a:ext uri="{FF2B5EF4-FFF2-40B4-BE49-F238E27FC236}">
                <a16:creationId xmlns:a16="http://schemas.microsoft.com/office/drawing/2014/main" id="{42DBE8B6-0707-32F5-5AAE-398C773789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586" y="5174839"/>
            <a:ext cx="2414488" cy="1416138"/>
          </a:xfrm>
          <a:prstGeom prst="rect">
            <a:avLst/>
          </a:prstGeom>
          <a:ln>
            <a:noFill/>
          </a:ln>
          <a:effectLst>
            <a:softEdge rad="112500"/>
          </a:effectLst>
        </p:spPr>
      </p:pic>
      <p:sp>
        <p:nvSpPr>
          <p:cNvPr id="11" name="角丸四角形吹き出し 8">
            <a:extLst>
              <a:ext uri="{FF2B5EF4-FFF2-40B4-BE49-F238E27FC236}">
                <a16:creationId xmlns:a16="http://schemas.microsoft.com/office/drawing/2014/main" id="{FC511B44-2A25-2F4A-74C5-36C43F37D03B}"/>
              </a:ext>
            </a:extLst>
          </p:cNvPr>
          <p:cNvSpPr/>
          <p:nvPr/>
        </p:nvSpPr>
        <p:spPr>
          <a:xfrm>
            <a:off x="6555152" y="1505896"/>
            <a:ext cx="1673642" cy="340163"/>
          </a:xfrm>
          <a:prstGeom prst="wedgeRoundRectCallout">
            <a:avLst>
              <a:gd name="adj1" fmla="val -313"/>
              <a:gd name="adj2" fmla="val 149549"/>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dirty="0">
                <a:solidFill>
                  <a:schemeClr val="tx1"/>
                </a:solidFill>
                <a:latin typeface="Meiryo UI" panose="020B0604030504040204" pitchFamily="50" charset="-128"/>
                <a:ea typeface="Meiryo UI" panose="020B0604030504040204" pitchFamily="50" charset="-128"/>
              </a:rPr>
              <a:t>専門家から学生への解説</a:t>
            </a:r>
          </a:p>
        </p:txBody>
      </p:sp>
      <p:pic>
        <p:nvPicPr>
          <p:cNvPr id="12" name="図 11" descr="画面の領域">
            <a:extLst>
              <a:ext uri="{FF2B5EF4-FFF2-40B4-BE49-F238E27FC236}">
                <a16:creationId xmlns:a16="http://schemas.microsoft.com/office/drawing/2014/main" id="{8126FDA3-AD92-3FFC-88DF-32455014E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5997" y="2328004"/>
            <a:ext cx="3978234" cy="2726758"/>
          </a:xfrm>
          <a:prstGeom prst="ellipse">
            <a:avLst/>
          </a:prstGeom>
          <a:ln w="76200" cap="sq" cmpd="sng">
            <a:solidFill>
              <a:schemeClr val="bg1"/>
            </a:solidFill>
          </a:ln>
          <a:effectLst>
            <a:glow rad="228600">
              <a:schemeClr val="bg1">
                <a:alpha val="40000"/>
              </a:schemeClr>
            </a:glow>
            <a:softEdge rad="112500"/>
          </a:effectLst>
        </p:spPr>
      </p:pic>
      <p:sp>
        <p:nvSpPr>
          <p:cNvPr id="13" name="楕円 12">
            <a:extLst>
              <a:ext uri="{FF2B5EF4-FFF2-40B4-BE49-F238E27FC236}">
                <a16:creationId xmlns:a16="http://schemas.microsoft.com/office/drawing/2014/main" id="{A6C04121-4B87-4E9F-C759-C3F010A16770}"/>
              </a:ext>
            </a:extLst>
          </p:cNvPr>
          <p:cNvSpPr/>
          <p:nvPr/>
        </p:nvSpPr>
        <p:spPr>
          <a:xfrm>
            <a:off x="2872650" y="6224529"/>
            <a:ext cx="1771357" cy="351805"/>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latin typeface="Meiryo UI" panose="020B0604030504040204" pitchFamily="50" charset="-128"/>
                <a:ea typeface="Meiryo UI" panose="020B0604030504040204" pitchFamily="50" charset="-128"/>
              </a:rPr>
              <a:t>街なかの安全点検</a:t>
            </a:r>
          </a:p>
        </p:txBody>
      </p:sp>
      <p:sp>
        <p:nvSpPr>
          <p:cNvPr id="14" name="正方形/長方形 13">
            <a:extLst>
              <a:ext uri="{FF2B5EF4-FFF2-40B4-BE49-F238E27FC236}">
                <a16:creationId xmlns:a16="http://schemas.microsoft.com/office/drawing/2014/main" id="{C87AF96D-5427-B6C8-DDB8-E7E2D1BF998F}"/>
              </a:ext>
            </a:extLst>
          </p:cNvPr>
          <p:cNvSpPr/>
          <p:nvPr/>
        </p:nvSpPr>
        <p:spPr>
          <a:xfrm>
            <a:off x="135950" y="4384769"/>
            <a:ext cx="2028937" cy="300397"/>
          </a:xfrm>
          <a:prstGeom prst="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latin typeface="Meiryo UI" panose="020B0604030504040204" pitchFamily="50" charset="-128"/>
                <a:ea typeface="Meiryo UI" panose="020B0604030504040204" pitchFamily="50" charset="-128"/>
              </a:rPr>
              <a:t>各ｸﾞﾙｰﾌﾟごとの意見交換</a:t>
            </a:r>
            <a:endParaRPr lang="en-US" altLang="ja-JP" sz="1200" dirty="0">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14B1880E-AF53-D10E-3442-0C61245869E6}"/>
              </a:ext>
            </a:extLst>
          </p:cNvPr>
          <p:cNvSpPr/>
          <p:nvPr/>
        </p:nvSpPr>
        <p:spPr>
          <a:xfrm>
            <a:off x="3294133" y="4906089"/>
            <a:ext cx="2646020" cy="307050"/>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latin typeface="Meiryo UI" panose="020B0604030504040204" pitchFamily="50" charset="-128"/>
                <a:ea typeface="Meiryo UI" panose="020B0604030504040204" pitchFamily="50" charset="-128"/>
              </a:rPr>
              <a:t>ｸﾞﾙｰﾌﾟごとに看板等の点検ﾊﾟﾄﾛｰﾙ</a:t>
            </a:r>
          </a:p>
        </p:txBody>
      </p:sp>
      <p:sp>
        <p:nvSpPr>
          <p:cNvPr id="16" name="正方形/長方形 15">
            <a:extLst>
              <a:ext uri="{FF2B5EF4-FFF2-40B4-BE49-F238E27FC236}">
                <a16:creationId xmlns:a16="http://schemas.microsoft.com/office/drawing/2014/main" id="{6726D130-8D6B-3651-FE72-C30F74DA222B}"/>
              </a:ext>
            </a:extLst>
          </p:cNvPr>
          <p:cNvSpPr/>
          <p:nvPr/>
        </p:nvSpPr>
        <p:spPr>
          <a:xfrm>
            <a:off x="7010400" y="4189601"/>
            <a:ext cx="1980772" cy="307050"/>
          </a:xfrm>
          <a:prstGeom prst="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latin typeface="Meiryo UI" panose="020B0604030504040204" pitchFamily="50" charset="-128"/>
                <a:ea typeface="Meiryo UI" panose="020B0604030504040204" pitchFamily="50" charset="-128"/>
              </a:rPr>
              <a:t>各ｸﾞﾙｰﾌﾟからの意見発表</a:t>
            </a:r>
            <a:endParaRPr lang="en-US" altLang="ja-JP" sz="1200" dirty="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2E777413-599E-3313-0B19-BCFB4AF5E9BE}"/>
              </a:ext>
            </a:extLst>
          </p:cNvPr>
          <p:cNvSpPr/>
          <p:nvPr/>
        </p:nvSpPr>
        <p:spPr>
          <a:xfrm>
            <a:off x="2096210" y="4461365"/>
            <a:ext cx="1401725" cy="351805"/>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200" b="1" dirty="0">
                <a:latin typeface="Meiryo UI" panose="020B0604030504040204" pitchFamily="50" charset="-128"/>
                <a:ea typeface="Meiryo UI" panose="020B0604030504040204" pitchFamily="50" charset="-128"/>
              </a:rPr>
              <a:t>気づきと共有</a:t>
            </a: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29</a:t>
            </a:fld>
            <a:endParaRPr lang="en-US" altLang="ja-JP" dirty="0">
              <a:solidFill>
                <a:srgbClr val="000000"/>
              </a:solidFill>
            </a:endParaRPr>
          </a:p>
        </p:txBody>
      </p:sp>
      <p:sp>
        <p:nvSpPr>
          <p:cNvPr id="23" name="額縁 16">
            <a:extLst>
              <a:ext uri="{FF2B5EF4-FFF2-40B4-BE49-F238E27FC236}">
                <a16:creationId xmlns:a16="http://schemas.microsoft.com/office/drawing/2014/main" id="{0CB29AA3-8315-B9CB-58C7-C85D4C715D07}"/>
              </a:ext>
            </a:extLst>
          </p:cNvPr>
          <p:cNvSpPr/>
          <p:nvPr/>
        </p:nvSpPr>
        <p:spPr>
          <a:xfrm>
            <a:off x="5319904" y="632371"/>
            <a:ext cx="3728967" cy="468140"/>
          </a:xfrm>
          <a:prstGeom prst="bevel">
            <a:avLst>
              <a:gd name="adj" fmla="val 12253"/>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3500000" scaled="1"/>
            <a:tileRect/>
          </a:gra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「広告景観タウンミーティング」の継続実施</a:t>
            </a: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9387" y="692697"/>
            <a:ext cx="5082819" cy="1603436"/>
          </a:xfrm>
          <a:prstGeom prst="roundRect">
            <a:avLst>
              <a:gd name="adj" fmla="val 13337"/>
            </a:avLst>
          </a:prstGeom>
          <a:solidFill>
            <a:srgbClr val="FFFFCC"/>
          </a:solidFill>
          <a:ln w="63500" cmpd="dbl">
            <a:solidFill>
              <a:srgbClr val="CC330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defRPr/>
            </a:pPr>
            <a:r>
              <a:rPr lang="ja-JP" altLang="en-US" sz="1800"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まち</a:t>
            </a:r>
            <a:r>
              <a:rPr lang="ja-JP" altLang="en-US" sz="1800"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の安全を支える多様な主体による街歩き</a:t>
            </a:r>
            <a:endParaRPr lang="en-US" altLang="ja-JP" sz="1800" dirty="0">
              <a:latin typeface="Meiryo UI" panose="020B0604030504040204" pitchFamily="50" charset="-128"/>
              <a:ea typeface="Meiryo UI" panose="020B0604030504040204" pitchFamily="50" charset="-128"/>
            </a:endParaRPr>
          </a:p>
          <a:p>
            <a:pPr algn="l">
              <a:spcBef>
                <a:spcPts val="0"/>
              </a:spcBef>
              <a:buNone/>
              <a:defRPr/>
            </a:pPr>
            <a:r>
              <a:rPr lang="en-US" altLang="ja-JP" sz="1400" kern="0" dirty="0">
                <a:latin typeface="Meiryo UI" panose="020B0604030504040204" pitchFamily="50" charset="-128"/>
                <a:ea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rPr>
              <a:t>参加者</a:t>
            </a:r>
            <a:r>
              <a:rPr lang="en-US" altLang="ja-JP" sz="1400" kern="0" dirty="0">
                <a:latin typeface="Meiryo UI" panose="020B0604030504040204" pitchFamily="50" charset="-128"/>
                <a:ea typeface="Meiryo UI" panose="020B0604030504040204" pitchFamily="50" charset="-128"/>
              </a:rPr>
              <a:t>〉</a:t>
            </a:r>
          </a:p>
          <a:p>
            <a:pPr algn="l">
              <a:spcBef>
                <a:spcPts val="0"/>
              </a:spcBef>
              <a:buNone/>
              <a:defRPr/>
            </a:pPr>
            <a:r>
              <a:rPr lang="ja-JP" altLang="en-US" sz="1400" b="1" kern="0" dirty="0">
                <a:latin typeface="Meiryo UI" panose="020B0604030504040204" pitchFamily="50" charset="-128"/>
                <a:ea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rPr>
              <a:t>通学路沿いの地域住民 （町内会）</a:t>
            </a:r>
            <a:endParaRPr lang="en-US" altLang="ja-JP" sz="1400" kern="0" dirty="0">
              <a:latin typeface="Meiryo UI" panose="020B0604030504040204" pitchFamily="50" charset="-128"/>
              <a:ea typeface="Meiryo UI" panose="020B0604030504040204" pitchFamily="50" charset="-128"/>
            </a:endParaRPr>
          </a:p>
          <a:p>
            <a:pPr algn="l">
              <a:spcBef>
                <a:spcPts val="0"/>
              </a:spcBef>
              <a:buNone/>
              <a:defRPr/>
            </a:pPr>
            <a:r>
              <a:rPr lang="ja-JP" altLang="en-US" sz="1400" kern="0" dirty="0">
                <a:latin typeface="Meiryo UI" panose="020B0604030504040204" pitchFamily="50" charset="-128"/>
                <a:ea typeface="Meiryo UI" panose="020B0604030504040204" pitchFamily="50" charset="-128"/>
              </a:rPr>
              <a:t>　・学生（広告美術分野の学校）</a:t>
            </a:r>
            <a:endParaRPr lang="en-US" altLang="ja-JP" sz="1400" kern="0" dirty="0">
              <a:latin typeface="Meiryo UI" panose="020B0604030504040204" pitchFamily="50" charset="-128"/>
              <a:ea typeface="Meiryo UI" panose="020B0604030504040204" pitchFamily="50" charset="-128"/>
            </a:endParaRPr>
          </a:p>
          <a:p>
            <a:pPr algn="l">
              <a:spcBef>
                <a:spcPts val="0"/>
              </a:spcBef>
              <a:buNone/>
              <a:defRPr/>
            </a:pPr>
            <a:r>
              <a:rPr lang="ja-JP" altLang="en-US" sz="1400" kern="0" dirty="0">
                <a:latin typeface="Meiryo UI" panose="020B0604030504040204" pitchFamily="50" charset="-128"/>
                <a:ea typeface="Meiryo UI" panose="020B0604030504040204" pitchFamily="50" charset="-128"/>
              </a:rPr>
              <a:t>　・宮城県屋外広告美術協同組合、東北地区屋外広告美術業組</a:t>
            </a:r>
            <a:endParaRPr lang="en-US" altLang="ja-JP" sz="1400" kern="0" dirty="0">
              <a:latin typeface="Meiryo UI" panose="020B0604030504040204" pitchFamily="50" charset="-128"/>
              <a:ea typeface="Meiryo UI" panose="020B0604030504040204" pitchFamily="50" charset="-128"/>
            </a:endParaRPr>
          </a:p>
          <a:p>
            <a:pPr algn="l">
              <a:spcBef>
                <a:spcPts val="0"/>
              </a:spcBef>
              <a:buNone/>
              <a:defRPr/>
            </a:pPr>
            <a:r>
              <a:rPr lang="ja-JP" altLang="en-US" sz="1400" kern="0" dirty="0">
                <a:latin typeface="Meiryo UI" panose="020B0604030504040204" pitchFamily="50" charset="-128"/>
                <a:ea typeface="Meiryo UI" panose="020B0604030504040204" pitchFamily="50" charset="-128"/>
              </a:rPr>
              <a:t>　 合連合会、仙台市、宮城県、東北地方整備局</a:t>
            </a:r>
            <a:endParaRPr lang="ja-JP" altLang="ja-JP" sz="1400" u="sng" dirty="0">
              <a:solidFill>
                <a:srgbClr val="000000"/>
              </a:solidFill>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EBE4DCDC-6C46-CBE6-D5CA-763A7DF8B350}"/>
              </a:ext>
            </a:extLst>
          </p:cNvPr>
          <p:cNvSpPr/>
          <p:nvPr/>
        </p:nvSpPr>
        <p:spPr>
          <a:xfrm>
            <a:off x="4291546" y="1122140"/>
            <a:ext cx="2745782" cy="409400"/>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latin typeface="Meiryo UI" panose="020B0604030504040204" pitchFamily="50" charset="-128"/>
                <a:ea typeface="Meiryo UI" panose="020B0604030504040204" pitchFamily="50" charset="-128"/>
              </a:rPr>
              <a:t>地域内での知識・知見の継承</a:t>
            </a:r>
          </a:p>
        </p:txBody>
      </p:sp>
    </p:spTree>
    <p:extLst>
      <p:ext uri="{BB962C8B-B14F-4D97-AF65-F5344CB8AC3E}">
        <p14:creationId xmlns:p14="http://schemas.microsoft.com/office/powerpoint/2010/main" val="2695452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30</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安全対策の取組事例（３）</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2235" y="681691"/>
            <a:ext cx="8785225" cy="1479739"/>
          </a:xfrm>
          <a:prstGeom prst="roundRect">
            <a:avLst>
              <a:gd name="adj" fmla="val 13337"/>
            </a:avLst>
          </a:prstGeom>
          <a:solidFill>
            <a:srgbClr val="FFFFCC"/>
          </a:solidFill>
          <a:ln w="63500" cmpd="dbl">
            <a:solidFill>
              <a:srgbClr val="CC3300"/>
            </a:solidFill>
            <a:round/>
            <a:headEnd/>
            <a:tailEnd/>
          </a:ln>
        </p:spPr>
        <p:txBody>
          <a:bodyPr wrap="square" anchor="b"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buNone/>
              <a:defRPr/>
            </a:pPr>
            <a:r>
              <a:rPr lang="ja-JP" altLang="en-US" sz="1800" dirty="0">
                <a:solidFill>
                  <a:srgbClr val="000000"/>
                </a:solidFill>
                <a:latin typeface="Meiryo UI" panose="020B0604030504040204" pitchFamily="50" charset="-128"/>
                <a:ea typeface="Meiryo UI" panose="020B0604030504040204" pitchFamily="50" charset="-128"/>
              </a:rPr>
              <a:t>   北海道では、様々な屋外広告物の安全対策を進めるため、（一社）北海道屋外広告業団体連合会（北広連）と連携し、落下のおそれがある危険な屋外広告物に関する連絡・相談の受け皿の一つとして、</a:t>
            </a:r>
            <a:r>
              <a:rPr lang="ja-JP" altLang="en-US" sz="1800" u="sng" dirty="0">
                <a:solidFill>
                  <a:srgbClr val="000000"/>
                </a:solidFill>
                <a:latin typeface="Meiryo UI" panose="020B0604030504040204" pitchFamily="50" charset="-128"/>
                <a:ea typeface="Meiryo UI" panose="020B0604030504040204" pitchFamily="50" charset="-128"/>
              </a:rPr>
              <a:t>一般住民からの連絡・相談を受け付ける「</a:t>
            </a:r>
            <a:r>
              <a:rPr lang="ja-JP" altLang="en-US" sz="1800" b="1" u="sng" dirty="0">
                <a:solidFill>
                  <a:srgbClr val="000000"/>
                </a:solidFill>
                <a:latin typeface="Meiryo UI" panose="020B0604030504040204" pitchFamily="50" charset="-128"/>
                <a:ea typeface="Meiryo UI" panose="020B0604030504040204" pitchFamily="50" charset="-128"/>
              </a:rPr>
              <a:t>屋外広告セーフティホットライン</a:t>
            </a:r>
            <a:r>
              <a:rPr lang="en-US" altLang="ja-JP" sz="1800" u="sng" dirty="0">
                <a:solidFill>
                  <a:srgbClr val="000000"/>
                </a:solidFill>
                <a:latin typeface="Meiryo UI" panose="020B0604030504040204" pitchFamily="50" charset="-128"/>
                <a:ea typeface="Meiryo UI" panose="020B0604030504040204" pitchFamily="50" charset="-128"/>
              </a:rPr>
              <a:t>｣</a:t>
            </a:r>
            <a:r>
              <a:rPr lang="ja-JP" altLang="en-US" sz="1800" u="sng" dirty="0">
                <a:solidFill>
                  <a:srgbClr val="000000"/>
                </a:solidFill>
                <a:latin typeface="Meiryo UI" panose="020B0604030504040204" pitchFamily="50" charset="-128"/>
                <a:ea typeface="Meiryo UI" panose="020B0604030504040204" pitchFamily="50" charset="-128"/>
              </a:rPr>
              <a:t>を開設</a:t>
            </a:r>
            <a:r>
              <a:rPr lang="en-US" altLang="ja-JP" sz="1400" dirty="0">
                <a:solidFill>
                  <a:srgbClr val="000000"/>
                </a:solidFill>
                <a:latin typeface="Meiryo UI" panose="020B0604030504040204" pitchFamily="50" charset="-128"/>
                <a:ea typeface="Meiryo UI" panose="020B0604030504040204" pitchFamily="50" charset="-128"/>
              </a:rPr>
              <a:t>(H27.4.1)</a:t>
            </a:r>
            <a:r>
              <a:rPr lang="ja-JP" altLang="en-US" sz="1800" dirty="0">
                <a:solidFill>
                  <a:srgbClr val="000000"/>
                </a:solidFill>
                <a:latin typeface="Meiryo UI" panose="020B0604030504040204" pitchFamily="50" charset="-128"/>
                <a:ea typeface="Meiryo UI" panose="020B0604030504040204" pitchFamily="50" charset="-128"/>
              </a:rPr>
              <a:t>。</a:t>
            </a:r>
          </a:p>
        </p:txBody>
      </p:sp>
      <p:sp>
        <p:nvSpPr>
          <p:cNvPr id="3" name="正方形/長方形 2">
            <a:extLst>
              <a:ext uri="{FF2B5EF4-FFF2-40B4-BE49-F238E27FC236}">
                <a16:creationId xmlns:a16="http://schemas.microsoft.com/office/drawing/2014/main" id="{42F1B7EF-A25D-C498-F4E3-AD0BA55181E0}"/>
              </a:ext>
            </a:extLst>
          </p:cNvPr>
          <p:cNvSpPr/>
          <p:nvPr/>
        </p:nvSpPr>
        <p:spPr>
          <a:xfrm>
            <a:off x="37431" y="620688"/>
            <a:ext cx="9054834" cy="6171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直線矢印コネクタ 11">
            <a:extLst>
              <a:ext uri="{FF2B5EF4-FFF2-40B4-BE49-F238E27FC236}">
                <a16:creationId xmlns:a16="http://schemas.microsoft.com/office/drawing/2014/main" id="{AD9AC946-7830-C574-2EEF-50D350128257}"/>
              </a:ext>
            </a:extLst>
          </p:cNvPr>
          <p:cNvSpPr>
            <a:spLocks noChangeShapeType="1"/>
          </p:cNvSpPr>
          <p:nvPr/>
        </p:nvSpPr>
        <p:spPr bwMode="auto">
          <a:xfrm flipH="1">
            <a:off x="2534032" y="4317037"/>
            <a:ext cx="1491600" cy="0"/>
          </a:xfrm>
          <a:prstGeom prst="line">
            <a:avLst/>
          </a:prstGeom>
          <a:noFill/>
          <a:ln w="63500" algn="ctr">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706"/>
          </a:p>
        </p:txBody>
      </p:sp>
      <p:sp>
        <p:nvSpPr>
          <p:cNvPr id="8" name="正方形/長方形 6">
            <a:extLst>
              <a:ext uri="{FF2B5EF4-FFF2-40B4-BE49-F238E27FC236}">
                <a16:creationId xmlns:a16="http://schemas.microsoft.com/office/drawing/2014/main" id="{20563D54-0002-9CF0-98F2-E0D91C661D3A}"/>
              </a:ext>
            </a:extLst>
          </p:cNvPr>
          <p:cNvSpPr>
            <a:spLocks noChangeArrowheads="1"/>
          </p:cNvSpPr>
          <p:nvPr/>
        </p:nvSpPr>
        <p:spPr bwMode="auto">
          <a:xfrm>
            <a:off x="432846" y="2691105"/>
            <a:ext cx="2160000" cy="2649430"/>
          </a:xfrm>
          <a:prstGeom prst="rect">
            <a:avLst/>
          </a:prstGeom>
          <a:solidFill>
            <a:srgbClr val="DAEDEF"/>
          </a:solidFill>
          <a:ln w="25400" algn="ctr">
            <a:solidFill>
              <a:srgbClr val="002060"/>
            </a:solidFill>
            <a:round/>
            <a:headEnd/>
            <a:tailEnd/>
          </a:ln>
        </p:spPr>
        <p:txBody>
          <a:bodyPr lIns="36000" rIns="72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400" b="1" dirty="0">
                <a:solidFill>
                  <a:srgbClr val="000000"/>
                </a:solidFill>
                <a:latin typeface="Meiryo UI" panose="020B0604030504040204" pitchFamily="50" charset="-128"/>
                <a:ea typeface="Meiryo UI" panose="020B0604030504040204" pitchFamily="50" charset="-128"/>
              </a:rPr>
              <a:t>●周知・ＰＲ活動等</a:t>
            </a:r>
          </a:p>
          <a:p>
            <a:pPr marL="180000" indent="36000" algn="just" eaLnBrk="1" hangingPunct="1">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FF0000"/>
                </a:solidFill>
                <a:latin typeface="Meiryo UI" panose="020B0604030504040204" pitchFamily="50" charset="-128"/>
                <a:ea typeface="Meiryo UI" panose="020B0604030504040204" pitchFamily="50" charset="-128"/>
              </a:rPr>
              <a:t>ホームページへの情報掲載</a:t>
            </a:r>
            <a:r>
              <a:rPr lang="ja-JP" altLang="en-US" sz="1200" dirty="0">
                <a:solidFill>
                  <a:srgbClr val="000000"/>
                </a:solidFill>
                <a:latin typeface="Meiryo UI" panose="020B0604030504040204" pitchFamily="50" charset="-128"/>
                <a:ea typeface="Meiryo UI" panose="020B0604030504040204" pitchFamily="50" charset="-128"/>
              </a:rPr>
              <a:t>に</a:t>
            </a:r>
            <a:r>
              <a:rPr lang="ja-JP" altLang="en-US" sz="1200" dirty="0">
                <a:latin typeface="Meiryo UI" panose="020B0604030504040204" pitchFamily="50" charset="-128"/>
                <a:ea typeface="Meiryo UI" panose="020B0604030504040204" pitchFamily="50" charset="-128"/>
              </a:rPr>
              <a:t>よる制度周知や、屋外広告物適正化旬間にあわせたＰＲ活動を実施</a:t>
            </a:r>
            <a:r>
              <a:rPr lang="ja-JP" altLang="en-US" sz="1200" dirty="0">
                <a:solidFill>
                  <a:srgbClr val="000000"/>
                </a:solidFill>
                <a:latin typeface="Meiryo UI" panose="020B0604030504040204" pitchFamily="50" charset="-128"/>
                <a:ea typeface="Meiryo UI" panose="020B0604030504040204" pitchFamily="50" charset="-128"/>
              </a:rPr>
              <a:t>。</a:t>
            </a:r>
          </a:p>
          <a:p>
            <a:pPr algn="just" eaLnBrk="1" hangingPunct="1">
              <a:spcBef>
                <a:spcPts val="1200"/>
              </a:spcBef>
              <a:buFontTx/>
              <a:buNone/>
            </a:pPr>
            <a:r>
              <a:rPr lang="ja-JP" altLang="en-US" sz="1400" b="1" dirty="0">
                <a:solidFill>
                  <a:srgbClr val="000000"/>
                </a:solidFill>
                <a:latin typeface="Meiryo UI" panose="020B0604030504040204" pitchFamily="50" charset="-128"/>
                <a:ea typeface="Meiryo UI" panose="020B0604030504040204" pitchFamily="50" charset="-128"/>
              </a:rPr>
              <a:t>●広告主等への指導</a:t>
            </a:r>
          </a:p>
          <a:p>
            <a:pPr marL="180000" indent="36000" algn="just" eaLnBrk="1" hangingPunct="1">
              <a:spcBef>
                <a:spcPct val="0"/>
              </a:spcBef>
              <a:buFontTx/>
              <a:buNone/>
            </a:pPr>
            <a:r>
              <a:rPr lang="ja-JP" altLang="en-US" sz="1400" b="1" dirty="0">
                <a:solidFill>
                  <a:srgbClr val="000000"/>
                </a:solidFill>
                <a:latin typeface="Meiryo UI" panose="020B0604030504040204" pitchFamily="50" charset="-128"/>
                <a:ea typeface="Meiryo UI" panose="020B0604030504040204" pitchFamily="50" charset="-128"/>
              </a:rPr>
              <a:t>　</a:t>
            </a:r>
            <a:r>
              <a:rPr lang="ja-JP" altLang="en-US" sz="1200" u="sng" dirty="0">
                <a:solidFill>
                  <a:srgbClr val="000000"/>
                </a:solidFill>
                <a:latin typeface="Meiryo UI" panose="020B0604030504040204" pitchFamily="50" charset="-128"/>
                <a:ea typeface="Meiryo UI" panose="020B0604030504040204" pitchFamily="50" charset="-128"/>
              </a:rPr>
              <a:t>北広連から受けた</a:t>
            </a:r>
            <a:r>
              <a:rPr lang="ja-JP" altLang="en-US" sz="1200" u="sng" dirty="0">
                <a:solidFill>
                  <a:srgbClr val="FF0000"/>
                </a:solidFill>
                <a:latin typeface="Meiryo UI" panose="020B0604030504040204" pitchFamily="50" charset="-128"/>
                <a:ea typeface="Meiryo UI" panose="020B0604030504040204" pitchFamily="50" charset="-128"/>
              </a:rPr>
              <a:t>情報及び技術的意見をもとに、広告主等に対して改善に向けた指導</a:t>
            </a:r>
            <a:r>
              <a:rPr lang="ja-JP" altLang="en-US" sz="1200" u="sng" dirty="0">
                <a:latin typeface="Meiryo UI" panose="020B0604030504040204" pitchFamily="50" charset="-128"/>
                <a:ea typeface="Meiryo UI" panose="020B0604030504040204" pitchFamily="50" charset="-128"/>
              </a:rPr>
              <a:t>を実施</a:t>
            </a:r>
            <a:r>
              <a:rPr lang="ja-JP" altLang="en-US" sz="1200" dirty="0">
                <a:solidFill>
                  <a:srgbClr val="000000"/>
                </a:solidFill>
                <a:latin typeface="Meiryo UI" panose="020B0604030504040204" pitchFamily="50" charset="-128"/>
                <a:ea typeface="Meiryo UI" panose="020B0604030504040204" pitchFamily="50" charset="-128"/>
              </a:rPr>
              <a:t>。</a:t>
            </a:r>
            <a:endParaRPr lang="ja-JP" altLang="en-US" sz="1200" dirty="0">
              <a:solidFill>
                <a:srgbClr val="FFFFFF"/>
              </a:solidFill>
            </a:endParaRPr>
          </a:p>
        </p:txBody>
      </p:sp>
      <p:sp>
        <p:nvSpPr>
          <p:cNvPr id="10" name="角丸四角形 26">
            <a:extLst>
              <a:ext uri="{FF2B5EF4-FFF2-40B4-BE49-F238E27FC236}">
                <a16:creationId xmlns:a16="http://schemas.microsoft.com/office/drawing/2014/main" id="{5A8C518B-A446-3367-2EAB-8634F07F5E83}"/>
              </a:ext>
            </a:extLst>
          </p:cNvPr>
          <p:cNvSpPr>
            <a:spLocks noChangeArrowheads="1"/>
          </p:cNvSpPr>
          <p:nvPr/>
        </p:nvSpPr>
        <p:spPr bwMode="auto">
          <a:xfrm>
            <a:off x="179387" y="5704912"/>
            <a:ext cx="8641085" cy="936000"/>
          </a:xfrm>
          <a:prstGeom prst="roundRect">
            <a:avLst>
              <a:gd name="adj" fmla="val 12398"/>
            </a:avLst>
          </a:prstGeom>
          <a:noFill/>
          <a:ln w="76200" cmpd="dbl"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Meiryo UI" panose="020B0604030504040204" pitchFamily="50" charset="-128"/>
                <a:ea typeface="Meiryo UI" panose="020B0604030504040204" pitchFamily="50" charset="-128"/>
              </a:rPr>
              <a:t>通報を受けた屋外広告物の件数　</a:t>
            </a:r>
            <a:r>
              <a:rPr lang="en-US" altLang="ja-JP" sz="1800" dirty="0">
                <a:solidFill>
                  <a:srgbClr val="000000"/>
                </a:solidFill>
                <a:latin typeface="Meiryo UI" panose="020B0604030504040204" pitchFamily="50" charset="-128"/>
                <a:ea typeface="Meiryo UI" panose="020B0604030504040204" pitchFamily="50" charset="-128"/>
              </a:rPr>
              <a:t>49</a:t>
            </a:r>
            <a:r>
              <a:rPr lang="ja-JP" altLang="en-US" sz="1800" dirty="0">
                <a:solidFill>
                  <a:srgbClr val="000000"/>
                </a:solidFill>
                <a:latin typeface="Meiryo UI" panose="020B0604030504040204" pitchFamily="50" charset="-128"/>
                <a:ea typeface="Meiryo UI" panose="020B0604030504040204" pitchFamily="50" charset="-128"/>
              </a:rPr>
              <a:t>件</a:t>
            </a:r>
            <a:r>
              <a:rPr lang="en-US" altLang="ja-JP" sz="1400" dirty="0">
                <a:solidFill>
                  <a:srgbClr val="000000"/>
                </a:solidFill>
                <a:latin typeface="Meiryo UI" panose="020B0604030504040204" pitchFamily="50" charset="-128"/>
                <a:ea typeface="Meiryo UI" panose="020B0604030504040204" pitchFamily="50" charset="-128"/>
              </a:rPr>
              <a:t>(R6.4.23</a:t>
            </a:r>
            <a:r>
              <a:rPr lang="ja-JP" altLang="en-US" sz="1400" dirty="0">
                <a:solidFill>
                  <a:srgbClr val="000000"/>
                </a:solidFill>
                <a:latin typeface="Meiryo UI" panose="020B0604030504040204" pitchFamily="50" charset="-128"/>
                <a:ea typeface="Meiryo UI" panose="020B0604030504040204" pitchFamily="50" charset="-128"/>
              </a:rPr>
              <a:t>現在</a:t>
            </a:r>
            <a:r>
              <a:rPr lang="en-US" altLang="ja-JP" sz="1400" dirty="0">
                <a:solidFill>
                  <a:srgbClr val="000000"/>
                </a:solidFill>
                <a:latin typeface="Meiryo UI" panose="020B0604030504040204" pitchFamily="50" charset="-128"/>
                <a:ea typeface="Meiryo UI" panose="020B0604030504040204" pitchFamily="50" charset="-128"/>
              </a:rPr>
              <a:t>)</a:t>
            </a:r>
            <a:endParaRPr lang="ja-JP" altLang="en-US" sz="1400" dirty="0">
              <a:solidFill>
                <a:srgbClr val="000000"/>
              </a:solidFill>
              <a:latin typeface="Meiryo UI" panose="020B0604030504040204" pitchFamily="50" charset="-128"/>
              <a:ea typeface="Meiryo UI" panose="020B0604030504040204" pitchFamily="50" charset="-128"/>
            </a:endParaRPr>
          </a:p>
          <a:p>
            <a:pPr>
              <a:spcBef>
                <a:spcPct val="0"/>
              </a:spcBef>
              <a:buNone/>
            </a:pPr>
            <a:r>
              <a:rPr lang="ja-JP" altLang="en-US" sz="1800" dirty="0">
                <a:solidFill>
                  <a:srgbClr val="000000"/>
                </a:solidFill>
                <a:latin typeface="Meiryo UI" panose="020B0604030504040204" pitchFamily="50" charset="-128"/>
                <a:ea typeface="Meiryo UI" panose="020B0604030504040204" pitchFamily="50" charset="-128"/>
              </a:rPr>
              <a:t>・屋外広告業者の技術的ノウハウ提供による協力　⇒　</a:t>
            </a:r>
            <a:r>
              <a:rPr lang="ja-JP" altLang="en-US" sz="1800" dirty="0">
                <a:latin typeface="Meiryo UI" panose="020B0604030504040204" pitchFamily="50" charset="-128"/>
                <a:ea typeface="Meiryo UI" panose="020B0604030504040204" pitchFamily="50" charset="-128"/>
              </a:rPr>
              <a:t>行政による</a:t>
            </a:r>
            <a:r>
              <a:rPr lang="ja-JP" altLang="en-US" sz="1800" b="1" u="sng" dirty="0">
                <a:latin typeface="Meiryo UI" panose="020B0604030504040204" pitchFamily="50" charset="-128"/>
                <a:ea typeface="Meiryo UI" panose="020B0604030504040204" pitchFamily="50" charset="-128"/>
              </a:rPr>
              <a:t>是正指導の適正化</a:t>
            </a:r>
          </a:p>
          <a:p>
            <a:pPr eaLnBrk="1" hangingPunct="1">
              <a:spcBef>
                <a:spcPct val="0"/>
              </a:spcBef>
              <a:buFontTx/>
              <a:buNone/>
            </a:pPr>
            <a:r>
              <a:rPr lang="ja-JP" altLang="en-US" sz="1800" dirty="0">
                <a:solidFill>
                  <a:srgbClr val="000000"/>
                </a:solidFill>
                <a:latin typeface="Meiryo UI" panose="020B0604030504040204" pitchFamily="50" charset="-128"/>
                <a:ea typeface="Meiryo UI" panose="020B0604030504040204" pitchFamily="50" charset="-128"/>
              </a:rPr>
              <a:t>・情報の受け皿の確保　⇒　</a:t>
            </a:r>
            <a:r>
              <a:rPr lang="ja-JP" altLang="en-US" sz="1800" b="1" u="sng" dirty="0">
                <a:latin typeface="Meiryo UI" panose="020B0604030504040204" pitchFamily="50" charset="-128"/>
                <a:ea typeface="Meiryo UI" panose="020B0604030504040204" pitchFamily="50" charset="-128"/>
              </a:rPr>
              <a:t>行政と住民・屋外広告業者の距離の解消</a:t>
            </a:r>
            <a:r>
              <a:rPr lang="ja-JP" altLang="en-US" sz="1800" dirty="0">
                <a:solidFill>
                  <a:srgbClr val="000000"/>
                </a:solidFill>
                <a:latin typeface="Meiryo UI" panose="020B0604030504040204" pitchFamily="50" charset="-128"/>
                <a:ea typeface="Meiryo UI" panose="020B0604030504040204" pitchFamily="50" charset="-128"/>
              </a:rPr>
              <a:t>、情報提供が容易に</a:t>
            </a:r>
            <a:endParaRPr lang="ja-JP" altLang="en-US" sz="1706" dirty="0">
              <a:solidFill>
                <a:srgbClr val="FFFFFF"/>
              </a:solidFill>
              <a:latin typeface="Meiryo UI" panose="020B0604030504040204" pitchFamily="50" charset="-128"/>
              <a:ea typeface="Meiryo UI" panose="020B0604030504040204" pitchFamily="50" charset="-128"/>
            </a:endParaRPr>
          </a:p>
        </p:txBody>
      </p:sp>
      <p:sp>
        <p:nvSpPr>
          <p:cNvPr id="12" name="テキスト ボックス 16">
            <a:extLst>
              <a:ext uri="{FF2B5EF4-FFF2-40B4-BE49-F238E27FC236}">
                <a16:creationId xmlns:a16="http://schemas.microsoft.com/office/drawing/2014/main" id="{77CDE164-7F8B-4A02-3208-64EB2C21C07D}"/>
              </a:ext>
            </a:extLst>
          </p:cNvPr>
          <p:cNvSpPr>
            <a:spLocks noChangeArrowheads="1"/>
          </p:cNvSpPr>
          <p:nvPr/>
        </p:nvSpPr>
        <p:spPr bwMode="auto">
          <a:xfrm>
            <a:off x="6345054" y="2258685"/>
            <a:ext cx="2566861" cy="653699"/>
          </a:xfrm>
          <a:prstGeom prst="rect">
            <a:avLst/>
          </a:prstGeom>
          <a:solidFill>
            <a:schemeClr val="bg1">
              <a:lumMod val="95000"/>
            </a:schemeClr>
          </a:solidFill>
          <a:ln w="57150">
            <a:solidFill>
              <a:schemeClr val="bg1"/>
            </a:solidFill>
          </a:ln>
          <a:effectLst/>
        </p:spPr>
        <p:txBody>
          <a:bodyPr wrap="square" lIns="36000" rIns="36000" anchor="ctr" anchorCtr="0">
            <a:no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216000" indent="-288000" algn="just" eaLnBrk="1" hangingPunct="1">
              <a:spcBef>
                <a:spcPct val="0"/>
              </a:spcBef>
              <a:buFontTx/>
              <a:buNone/>
              <a:defRPr/>
            </a:pPr>
            <a:r>
              <a:rPr lang="en-US" altLang="ja-JP" sz="1000" dirty="0">
                <a:solidFill>
                  <a:srgbClr val="000000"/>
                </a:solidFill>
                <a:latin typeface="Meiryo UI" panose="020B0604030504040204" pitchFamily="50" charset="-128"/>
                <a:ea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rPr>
              <a:t>　本取組は、良好な広告景観の形成に向けて、</a:t>
            </a:r>
            <a:r>
              <a:rPr lang="ja-JP" altLang="en-US" sz="1000" b="1" dirty="0">
                <a:solidFill>
                  <a:srgbClr val="000000"/>
                </a:solidFill>
                <a:latin typeface="Meiryo UI" panose="020B0604030504040204" pitchFamily="50" charset="-128"/>
                <a:ea typeface="Meiryo UI" panose="020B0604030504040204" pitchFamily="50" charset="-128"/>
              </a:rPr>
              <a:t>北海道</a:t>
            </a:r>
            <a:r>
              <a:rPr lang="ja-JP" altLang="en-US" sz="1000" dirty="0">
                <a:solidFill>
                  <a:srgbClr val="000000"/>
                </a:solidFill>
                <a:latin typeface="Meiryo UI" panose="020B0604030504040204" pitchFamily="50" charset="-128"/>
                <a:ea typeface="Meiryo UI" panose="020B0604030504040204" pitchFamily="50" charset="-128"/>
              </a:rPr>
              <a:t>と　</a:t>
            </a:r>
            <a:r>
              <a:rPr lang="ja-JP" altLang="en-US" sz="1000" b="1" dirty="0">
                <a:solidFill>
                  <a:srgbClr val="000000"/>
                </a:solidFill>
                <a:latin typeface="Meiryo UI" panose="020B0604030504040204" pitchFamily="50" charset="-128"/>
                <a:ea typeface="Meiryo UI" panose="020B0604030504040204" pitchFamily="50" charset="-128"/>
              </a:rPr>
              <a:t>北広連</a:t>
            </a:r>
            <a:r>
              <a:rPr lang="ja-JP" altLang="en-US" sz="1000" dirty="0">
                <a:solidFill>
                  <a:srgbClr val="000000"/>
                </a:solidFill>
                <a:latin typeface="Meiryo UI" panose="020B0604030504040204" pitchFamily="50" charset="-128"/>
                <a:ea typeface="Meiryo UI" panose="020B0604030504040204" pitchFamily="50" charset="-128"/>
              </a:rPr>
              <a:t>が平成</a:t>
            </a:r>
            <a:r>
              <a:rPr lang="en-US" altLang="ja-JP" sz="1000" dirty="0">
                <a:solidFill>
                  <a:srgbClr val="000000"/>
                </a:solidFill>
                <a:latin typeface="Meiryo UI" panose="020B0604030504040204" pitchFamily="50" charset="-128"/>
                <a:ea typeface="Meiryo UI" panose="020B0604030504040204" pitchFamily="50" charset="-128"/>
              </a:rPr>
              <a:t>24</a:t>
            </a:r>
            <a:r>
              <a:rPr lang="ja-JP" altLang="en-US" sz="1000" dirty="0">
                <a:solidFill>
                  <a:srgbClr val="000000"/>
                </a:solidFill>
                <a:latin typeface="Meiryo UI" panose="020B0604030504040204" pitchFamily="50" charset="-128"/>
                <a:ea typeface="Meiryo UI" panose="020B0604030504040204" pitchFamily="50" charset="-128"/>
              </a:rPr>
              <a:t>年度から締結している連携協定に基づき実施する事業の一つ。</a:t>
            </a:r>
          </a:p>
        </p:txBody>
      </p:sp>
      <p:sp>
        <p:nvSpPr>
          <p:cNvPr id="13" name="正方形/長方形 19">
            <a:extLst>
              <a:ext uri="{FF2B5EF4-FFF2-40B4-BE49-F238E27FC236}">
                <a16:creationId xmlns:a16="http://schemas.microsoft.com/office/drawing/2014/main" id="{63B20FBE-0F0F-180C-F760-E22D3146194F}"/>
              </a:ext>
            </a:extLst>
          </p:cNvPr>
          <p:cNvSpPr>
            <a:spLocks noChangeArrowheads="1"/>
          </p:cNvSpPr>
          <p:nvPr/>
        </p:nvSpPr>
        <p:spPr bwMode="auto">
          <a:xfrm>
            <a:off x="4059437" y="2691105"/>
            <a:ext cx="2160000" cy="2675049"/>
          </a:xfrm>
          <a:prstGeom prst="rect">
            <a:avLst/>
          </a:prstGeom>
          <a:solidFill>
            <a:srgbClr val="DAEDEF"/>
          </a:solidFill>
          <a:ln w="25400" algn="ctr">
            <a:solidFill>
              <a:srgbClr val="002060"/>
            </a:solidFill>
            <a:round/>
            <a:headEnd/>
            <a:tailEnd/>
          </a:ln>
        </p:spPr>
        <p:txBody>
          <a:bodyPr lIns="36000" rIns="72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Meiryo UI" panose="020B0604030504040204" pitchFamily="50" charset="-128"/>
                <a:ea typeface="Meiryo UI" panose="020B0604030504040204" pitchFamily="50" charset="-128"/>
              </a:rPr>
              <a:t>●連絡・相談の窓口</a:t>
            </a:r>
          </a:p>
          <a:p>
            <a:pPr eaLnBrk="1" hangingPunct="1">
              <a:spcBef>
                <a:spcPct val="0"/>
              </a:spcBef>
              <a:buFontTx/>
              <a:buNone/>
            </a:pPr>
            <a:r>
              <a:rPr lang="ja-JP" altLang="en-US" sz="1200" b="1" dirty="0">
                <a:solidFill>
                  <a:srgbClr val="000000"/>
                </a:solidFill>
                <a:latin typeface="Meiryo UI" panose="020B0604030504040204" pitchFamily="50" charset="-128"/>
                <a:ea typeface="Meiryo UI" panose="020B0604030504040204" pitchFamily="50" charset="-128"/>
              </a:rPr>
              <a:t>　</a:t>
            </a:r>
            <a:r>
              <a:rPr lang="ja-JP" altLang="en-US" sz="1200" b="1" dirty="0">
                <a:solidFill>
                  <a:srgbClr val="0033CC"/>
                </a:solidFill>
                <a:latin typeface="Meiryo UI" panose="020B0604030504040204" pitchFamily="50" charset="-128"/>
                <a:ea typeface="Meiryo UI" panose="020B0604030504040204" pitchFamily="50" charset="-128"/>
              </a:rPr>
              <a:t>（</a:t>
            </a:r>
            <a:r>
              <a:rPr lang="en-US" altLang="ja-JP" sz="1200" b="1" dirty="0">
                <a:solidFill>
                  <a:srgbClr val="0033CC"/>
                </a:solidFill>
                <a:latin typeface="Meiryo UI" panose="020B0604030504040204" pitchFamily="50" charset="-128"/>
                <a:ea typeface="Meiryo UI" panose="020B0604030504040204" pitchFamily="50" charset="-128"/>
              </a:rPr>
              <a:t>FAX</a:t>
            </a:r>
            <a:r>
              <a:rPr lang="ja-JP" altLang="en-US" sz="1200" b="1" dirty="0">
                <a:solidFill>
                  <a:srgbClr val="0033CC"/>
                </a:solidFill>
                <a:latin typeface="Meiryo UI" panose="020B0604030504040204" pitchFamily="50" charset="-128"/>
                <a:ea typeface="Meiryo UI" panose="020B0604030504040204" pitchFamily="50" charset="-128"/>
              </a:rPr>
              <a:t>、メールで受付）</a:t>
            </a:r>
          </a:p>
          <a:p>
            <a:pPr marL="180000" indent="36000" algn="just" eaLnBrk="1" hangingPunct="1">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b="1" dirty="0">
                <a:solidFill>
                  <a:srgbClr val="000000"/>
                </a:solidFill>
                <a:latin typeface="Meiryo UI" panose="020B0604030504040204" pitchFamily="50" charset="-128"/>
                <a:ea typeface="Meiryo UI" panose="020B0604030504040204" pitchFamily="50" charset="-128"/>
              </a:rPr>
              <a:t>連絡を受けた場合</a:t>
            </a:r>
            <a:r>
              <a:rPr lang="ja-JP" altLang="en-US" sz="1200" dirty="0">
                <a:solidFill>
                  <a:srgbClr val="000000"/>
                </a:solidFill>
                <a:latin typeface="Meiryo UI" panose="020B0604030504040204" pitchFamily="50" charset="-128"/>
                <a:ea typeface="Meiryo UI" panose="020B0604030504040204" pitchFamily="50" charset="-128"/>
              </a:rPr>
              <a:t>、</a:t>
            </a:r>
            <a:r>
              <a:rPr lang="ja-JP" altLang="en-US" sz="1200" u="sng" dirty="0">
                <a:solidFill>
                  <a:srgbClr val="FF0000"/>
                </a:solidFill>
                <a:latin typeface="Meiryo UI" panose="020B0604030504040204" pitchFamily="50" charset="-128"/>
                <a:ea typeface="Meiryo UI" panose="020B0604030504040204" pitchFamily="50" charset="-128"/>
              </a:rPr>
              <a:t>現地確認を行い寄せられた情報の内容を確認</a:t>
            </a:r>
            <a:r>
              <a:rPr lang="ja-JP" altLang="en-US" sz="1200" dirty="0">
                <a:solidFill>
                  <a:srgbClr val="000000"/>
                </a:solidFill>
                <a:latin typeface="Meiryo UI" panose="020B0604030504040204" pitchFamily="50" charset="-128"/>
                <a:ea typeface="Meiryo UI" panose="020B0604030504040204" pitchFamily="50" charset="-128"/>
              </a:rPr>
              <a:t>。</a:t>
            </a:r>
          </a:p>
          <a:p>
            <a:pPr eaLnBrk="1" hangingPunct="1">
              <a:spcBef>
                <a:spcPts val="1200"/>
              </a:spcBef>
              <a:buFontTx/>
              <a:buNone/>
            </a:pPr>
            <a:r>
              <a:rPr lang="ja-JP" altLang="en-US" sz="1400" b="1" dirty="0">
                <a:solidFill>
                  <a:srgbClr val="000000"/>
                </a:solidFill>
                <a:latin typeface="Meiryo UI" panose="020B0604030504040204" pitchFamily="50" charset="-128"/>
                <a:ea typeface="Meiryo UI" panose="020B0604030504040204" pitchFamily="50" charset="-128"/>
              </a:rPr>
              <a:t>●情報を北海道へ提供</a:t>
            </a:r>
          </a:p>
          <a:p>
            <a:pPr marL="180000" indent="36000" algn="just" eaLnBrk="1" hangingPunct="1">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寄せられた屋外広告物の</a:t>
            </a:r>
            <a:r>
              <a:rPr lang="ja-JP" altLang="en-US" sz="1200" u="sng" dirty="0">
                <a:solidFill>
                  <a:srgbClr val="000000"/>
                </a:solidFill>
                <a:latin typeface="Meiryo UI" panose="020B0604030504040204" pitchFamily="50" charset="-128"/>
                <a:ea typeface="Meiryo UI" panose="020B0604030504040204" pitchFamily="50" charset="-128"/>
              </a:rPr>
              <a:t>情報は</a:t>
            </a:r>
            <a:r>
              <a:rPr lang="ja-JP" altLang="en-US" sz="1200" u="sng" dirty="0">
                <a:solidFill>
                  <a:srgbClr val="FF0000"/>
                </a:solidFill>
                <a:latin typeface="Meiryo UI" panose="020B0604030504040204" pitchFamily="50" charset="-128"/>
                <a:ea typeface="Meiryo UI" panose="020B0604030504040204" pitchFamily="50" charset="-128"/>
              </a:rPr>
              <a:t>北海道へ提供</a:t>
            </a:r>
            <a:r>
              <a:rPr lang="ja-JP" altLang="en-US" sz="1200" dirty="0">
                <a:solidFill>
                  <a:srgbClr val="000000"/>
                </a:solidFill>
                <a:latin typeface="Meiryo UI" panose="020B0604030504040204" pitchFamily="50" charset="-128"/>
                <a:ea typeface="Meiryo UI" panose="020B0604030504040204" pitchFamily="50" charset="-128"/>
              </a:rPr>
              <a:t>。</a:t>
            </a:r>
          </a:p>
          <a:p>
            <a:pPr eaLnBrk="1" hangingPunct="1">
              <a:spcBef>
                <a:spcPts val="1200"/>
              </a:spcBef>
              <a:buFontTx/>
              <a:buNone/>
            </a:pPr>
            <a:r>
              <a:rPr lang="ja-JP" altLang="en-US" sz="1400" b="1" dirty="0">
                <a:solidFill>
                  <a:srgbClr val="000000"/>
                </a:solidFill>
                <a:latin typeface="Meiryo UI" panose="020B0604030504040204" pitchFamily="50" charset="-128"/>
                <a:ea typeface="Meiryo UI" panose="020B0604030504040204" pitchFamily="50" charset="-128"/>
              </a:rPr>
              <a:t>●安全対策上の意見</a:t>
            </a:r>
          </a:p>
          <a:p>
            <a:pPr marL="180000" indent="36000" algn="just" eaLnBrk="1" hangingPunct="1">
              <a:spcBef>
                <a:spcPct val="0"/>
              </a:spcBef>
              <a:buFontTx/>
              <a:buNone/>
            </a:pPr>
            <a:r>
              <a:rPr lang="ja-JP" altLang="en-US" sz="1400" b="1" dirty="0">
                <a:solidFill>
                  <a:srgbClr val="000000"/>
                </a:solidFill>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情報提供の際に、</a:t>
            </a:r>
            <a:r>
              <a:rPr lang="ja-JP" altLang="en-US" sz="1200" u="sng" dirty="0">
                <a:solidFill>
                  <a:srgbClr val="FF0000"/>
                </a:solidFill>
                <a:latin typeface="Meiryo UI" panose="020B0604030504040204" pitchFamily="50" charset="-128"/>
                <a:ea typeface="Meiryo UI" panose="020B0604030504040204" pitchFamily="50" charset="-128"/>
              </a:rPr>
              <a:t>技術的見地からの意見を付す</a:t>
            </a:r>
            <a:r>
              <a:rPr lang="ja-JP" altLang="en-US" sz="1200" dirty="0">
                <a:solidFill>
                  <a:srgbClr val="000000"/>
                </a:solidFill>
                <a:latin typeface="Meiryo UI" panose="020B0604030504040204" pitchFamily="50" charset="-128"/>
                <a:ea typeface="Meiryo UI" panose="020B0604030504040204" pitchFamily="50" charset="-128"/>
              </a:rPr>
              <a:t>。</a:t>
            </a:r>
            <a:endParaRPr lang="ja-JP" altLang="en-US" sz="1200" dirty="0">
              <a:solidFill>
                <a:srgbClr val="FFFFFF"/>
              </a:solidFill>
            </a:endParaRPr>
          </a:p>
        </p:txBody>
      </p:sp>
      <p:sp>
        <p:nvSpPr>
          <p:cNvPr id="14" name="左右矢印 1">
            <a:extLst>
              <a:ext uri="{FF2B5EF4-FFF2-40B4-BE49-F238E27FC236}">
                <a16:creationId xmlns:a16="http://schemas.microsoft.com/office/drawing/2014/main" id="{7479F810-2635-5CFE-19D0-9A76A7E23C2C}"/>
              </a:ext>
            </a:extLst>
          </p:cNvPr>
          <p:cNvSpPr>
            <a:spLocks noChangeArrowheads="1"/>
          </p:cNvSpPr>
          <p:nvPr/>
        </p:nvSpPr>
        <p:spPr bwMode="auto">
          <a:xfrm>
            <a:off x="2651434" y="2807375"/>
            <a:ext cx="1282384" cy="355215"/>
          </a:xfrm>
          <a:prstGeom prst="leftRightArrow">
            <a:avLst>
              <a:gd name="adj1" fmla="val 50000"/>
              <a:gd name="adj2" fmla="val 50008"/>
            </a:avLst>
          </a:prstGeom>
          <a:solidFill>
            <a:srgbClr val="FF0000"/>
          </a:solidFill>
          <a:ln w="25400" algn="ctr">
            <a:solidFill>
              <a:srgbClr val="000000"/>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15" name="テキスト ボックス 2">
            <a:extLst>
              <a:ext uri="{FF2B5EF4-FFF2-40B4-BE49-F238E27FC236}">
                <a16:creationId xmlns:a16="http://schemas.microsoft.com/office/drawing/2014/main" id="{7C0765D9-E88F-942C-D912-5A0739191BD9}"/>
              </a:ext>
            </a:extLst>
          </p:cNvPr>
          <p:cNvSpPr>
            <a:spLocks noChangeArrowheads="1"/>
          </p:cNvSpPr>
          <p:nvPr/>
        </p:nvSpPr>
        <p:spPr bwMode="auto">
          <a:xfrm>
            <a:off x="432847" y="2336264"/>
            <a:ext cx="2159999" cy="354841"/>
          </a:xfrm>
          <a:prstGeom prst="rect">
            <a:avLst/>
          </a:prstGeom>
          <a:solidFill>
            <a:srgbClr val="FFFF99"/>
          </a:solidFill>
          <a:ln w="25400" algn="ctr">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6" b="1" dirty="0">
                <a:solidFill>
                  <a:srgbClr val="000000"/>
                </a:solidFill>
              </a:rPr>
              <a:t>北海道</a:t>
            </a:r>
          </a:p>
        </p:txBody>
      </p:sp>
      <p:sp>
        <p:nvSpPr>
          <p:cNvPr id="16" name="テキスト ボックス 21">
            <a:extLst>
              <a:ext uri="{FF2B5EF4-FFF2-40B4-BE49-F238E27FC236}">
                <a16:creationId xmlns:a16="http://schemas.microsoft.com/office/drawing/2014/main" id="{A2D9F167-C44A-2D07-63A6-4293435A6949}"/>
              </a:ext>
            </a:extLst>
          </p:cNvPr>
          <p:cNvSpPr>
            <a:spLocks noChangeArrowheads="1"/>
          </p:cNvSpPr>
          <p:nvPr/>
        </p:nvSpPr>
        <p:spPr bwMode="auto">
          <a:xfrm>
            <a:off x="4059436" y="2336264"/>
            <a:ext cx="2159999" cy="354841"/>
          </a:xfrm>
          <a:prstGeom prst="rect">
            <a:avLst/>
          </a:prstGeom>
          <a:solidFill>
            <a:srgbClr val="FFFF99"/>
          </a:solidFill>
          <a:ln w="25400" algn="ctr">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6" b="1">
                <a:solidFill>
                  <a:srgbClr val="000000"/>
                </a:solidFill>
              </a:rPr>
              <a:t>北広連</a:t>
            </a:r>
          </a:p>
        </p:txBody>
      </p:sp>
      <p:sp>
        <p:nvSpPr>
          <p:cNvPr id="18" name="テキスト ボックス 4">
            <a:extLst>
              <a:ext uri="{FF2B5EF4-FFF2-40B4-BE49-F238E27FC236}">
                <a16:creationId xmlns:a16="http://schemas.microsoft.com/office/drawing/2014/main" id="{54C29423-C31E-DDC5-C2E6-45A2A15F4F5D}"/>
              </a:ext>
            </a:extLst>
          </p:cNvPr>
          <p:cNvSpPr>
            <a:spLocks noChangeArrowheads="1"/>
          </p:cNvSpPr>
          <p:nvPr/>
        </p:nvSpPr>
        <p:spPr bwMode="auto">
          <a:xfrm>
            <a:off x="2512960" y="2520656"/>
            <a:ext cx="1493105" cy="325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17" b="1" dirty="0">
                <a:solidFill>
                  <a:srgbClr val="FF0000"/>
                </a:solidFill>
                <a:latin typeface="Meiryo UI" panose="020B0604030504040204" pitchFamily="50" charset="-128"/>
                <a:ea typeface="Meiryo UI" panose="020B0604030504040204" pitchFamily="50" charset="-128"/>
              </a:rPr>
              <a:t>連携協定事業</a:t>
            </a:r>
          </a:p>
        </p:txBody>
      </p:sp>
      <p:sp>
        <p:nvSpPr>
          <p:cNvPr id="19" name="テキスト ボックス 30">
            <a:extLst>
              <a:ext uri="{FF2B5EF4-FFF2-40B4-BE49-F238E27FC236}">
                <a16:creationId xmlns:a16="http://schemas.microsoft.com/office/drawing/2014/main" id="{F516B868-2196-CF07-E862-248BDDE865AD}"/>
              </a:ext>
            </a:extLst>
          </p:cNvPr>
          <p:cNvSpPr>
            <a:spLocks noChangeArrowheads="1"/>
          </p:cNvSpPr>
          <p:nvPr/>
        </p:nvSpPr>
        <p:spPr bwMode="auto">
          <a:xfrm>
            <a:off x="2535393" y="4360456"/>
            <a:ext cx="1491600" cy="559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17" b="1" dirty="0">
                <a:solidFill>
                  <a:srgbClr val="333399"/>
                </a:solidFill>
                <a:latin typeface="Meiryo UI" panose="020B0604030504040204" pitchFamily="50" charset="-128"/>
                <a:ea typeface="Meiryo UI" panose="020B0604030504040204" pitchFamily="50" charset="-128"/>
              </a:rPr>
              <a:t>情報提供</a:t>
            </a:r>
          </a:p>
          <a:p>
            <a:pPr algn="ctr" eaLnBrk="1" hangingPunct="1">
              <a:spcBef>
                <a:spcPct val="0"/>
              </a:spcBef>
              <a:buFontTx/>
              <a:buNone/>
            </a:pPr>
            <a:r>
              <a:rPr lang="ja-JP" altLang="en-US" sz="1517" b="1" dirty="0">
                <a:solidFill>
                  <a:srgbClr val="333399"/>
                </a:solidFill>
                <a:latin typeface="Meiryo UI" panose="020B0604030504040204" pitchFamily="50" charset="-128"/>
                <a:ea typeface="Meiryo UI" panose="020B0604030504040204" pitchFamily="50" charset="-128"/>
              </a:rPr>
              <a:t>技術的意見</a:t>
            </a:r>
          </a:p>
        </p:txBody>
      </p:sp>
      <p:sp>
        <p:nvSpPr>
          <p:cNvPr id="20" name="下矢印 33">
            <a:extLst>
              <a:ext uri="{FF2B5EF4-FFF2-40B4-BE49-F238E27FC236}">
                <a16:creationId xmlns:a16="http://schemas.microsoft.com/office/drawing/2014/main" id="{E38C6DB9-5B6A-41C3-5C2E-FC1B2F032F8C}"/>
              </a:ext>
            </a:extLst>
          </p:cNvPr>
          <p:cNvSpPr>
            <a:spLocks noChangeArrowheads="1"/>
          </p:cNvSpPr>
          <p:nvPr/>
        </p:nvSpPr>
        <p:spPr bwMode="auto">
          <a:xfrm>
            <a:off x="443385" y="5385690"/>
            <a:ext cx="2128277" cy="300397"/>
          </a:xfrm>
          <a:prstGeom prst="downArrow">
            <a:avLst>
              <a:gd name="adj1" fmla="val 50000"/>
              <a:gd name="adj2" fmla="val 64889"/>
            </a:avLst>
          </a:prstGeom>
          <a:solidFill>
            <a:srgbClr val="4087C8"/>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pic>
        <p:nvPicPr>
          <p:cNvPr id="21" name="図 5">
            <a:extLst>
              <a:ext uri="{FF2B5EF4-FFF2-40B4-BE49-F238E27FC236}">
                <a16:creationId xmlns:a16="http://schemas.microsoft.com/office/drawing/2014/main" id="{CDBFFDD7-07C4-79AA-E809-F1B4E5B6D5B2}"/>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825" y="2974828"/>
            <a:ext cx="2311905" cy="2643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下矢印 33">
            <a:extLst>
              <a:ext uri="{FF2B5EF4-FFF2-40B4-BE49-F238E27FC236}">
                <a16:creationId xmlns:a16="http://schemas.microsoft.com/office/drawing/2014/main" id="{15B81444-68D9-AD57-3619-0E6C4A2C2286}"/>
              </a:ext>
            </a:extLst>
          </p:cNvPr>
          <p:cNvSpPr>
            <a:spLocks noChangeArrowheads="1"/>
          </p:cNvSpPr>
          <p:nvPr/>
        </p:nvSpPr>
        <p:spPr bwMode="auto">
          <a:xfrm>
            <a:off x="4074549" y="5375642"/>
            <a:ext cx="2128277" cy="300397"/>
          </a:xfrm>
          <a:prstGeom prst="downArrow">
            <a:avLst>
              <a:gd name="adj1" fmla="val 50000"/>
              <a:gd name="adj2" fmla="val 64889"/>
            </a:avLst>
          </a:prstGeom>
          <a:solidFill>
            <a:srgbClr val="4087C8"/>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2" name="額縁 16">
            <a:extLst>
              <a:ext uri="{FF2B5EF4-FFF2-40B4-BE49-F238E27FC236}">
                <a16:creationId xmlns:a16="http://schemas.microsoft.com/office/drawing/2014/main" id="{D692065E-AC0C-9A78-9D3C-2590DCBC683A}"/>
              </a:ext>
            </a:extLst>
          </p:cNvPr>
          <p:cNvSpPr/>
          <p:nvPr/>
        </p:nvSpPr>
        <p:spPr>
          <a:xfrm>
            <a:off x="7092280" y="563297"/>
            <a:ext cx="1999984" cy="341664"/>
          </a:xfrm>
          <a:prstGeom prst="bevel">
            <a:avLst>
              <a:gd name="adj" fmla="val 12253"/>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3500000" scaled="1"/>
            <a:tileRect/>
          </a:gra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「ホットライン」の開設</a:t>
            </a:r>
          </a:p>
        </p:txBody>
      </p:sp>
    </p:spTree>
    <p:extLst>
      <p:ext uri="{BB962C8B-B14F-4D97-AF65-F5344CB8AC3E}">
        <p14:creationId xmlns:p14="http://schemas.microsoft.com/office/powerpoint/2010/main" val="3346957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四角形: 角を丸くする 54">
            <a:extLst>
              <a:ext uri="{FF2B5EF4-FFF2-40B4-BE49-F238E27FC236}">
                <a16:creationId xmlns:a16="http://schemas.microsoft.com/office/drawing/2014/main" id="{E677B122-9C5A-281C-699F-8DA133763C84}"/>
              </a:ext>
            </a:extLst>
          </p:cNvPr>
          <p:cNvSpPr/>
          <p:nvPr/>
        </p:nvSpPr>
        <p:spPr>
          <a:xfrm>
            <a:off x="257973" y="3378200"/>
            <a:ext cx="8628054" cy="3216663"/>
          </a:xfrm>
          <a:prstGeom prst="roundRect">
            <a:avLst>
              <a:gd name="adj" fmla="val 11088"/>
            </a:avLst>
          </a:prstGeom>
          <a:solidFill>
            <a:srgbClr val="D7F5E3"/>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31</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屋外広告物適正化旬間</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9387" y="692696"/>
            <a:ext cx="8785225" cy="1368151"/>
          </a:xfrm>
          <a:prstGeom prst="roundRect">
            <a:avLst>
              <a:gd name="adj" fmla="val 13337"/>
            </a:avLst>
          </a:prstGeom>
          <a:solidFill>
            <a:srgbClr val="FFFFCC"/>
          </a:solidFill>
          <a:ln w="63500" cmpd="dbl">
            <a:solidFill>
              <a:srgbClr val="CC330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00" indent="234000" algn="just">
              <a:buNone/>
              <a:defRPr/>
            </a:pPr>
            <a:r>
              <a:rPr lang="ja-JP" altLang="en-US" sz="1800" dirty="0">
                <a:solidFill>
                  <a:srgbClr val="000000"/>
                </a:solidFill>
                <a:latin typeface="Meiryo UI" panose="020B0604030504040204" pitchFamily="50" charset="-128"/>
                <a:ea typeface="Meiryo UI" panose="020B0604030504040204" pitchFamily="50" charset="-128"/>
              </a:rPr>
              <a:t>国土交通省では、</a:t>
            </a:r>
            <a:r>
              <a:rPr lang="ja-JP" altLang="en-US" sz="1800" u="sng" dirty="0">
                <a:solidFill>
                  <a:srgbClr val="000000"/>
                </a:solidFill>
                <a:latin typeface="Meiryo UI" panose="020B0604030504040204" pitchFamily="50" charset="-128"/>
                <a:ea typeface="Meiryo UI" panose="020B0604030504040204" pitchFamily="50" charset="-128"/>
              </a:rPr>
              <a:t>９</a:t>
            </a:r>
            <a:r>
              <a:rPr lang="ja-JP" altLang="ja-JP" sz="1800" u="sng" dirty="0">
                <a:solidFill>
                  <a:srgbClr val="000000"/>
                </a:solidFill>
                <a:latin typeface="Meiryo UI" panose="020B0604030504040204" pitchFamily="50" charset="-128"/>
                <a:ea typeface="Meiryo UI" panose="020B0604030504040204" pitchFamily="50" charset="-128"/>
              </a:rPr>
              <a:t>月</a:t>
            </a:r>
            <a:r>
              <a:rPr lang="ja-JP" altLang="en-US" sz="1800" u="sng" dirty="0">
                <a:solidFill>
                  <a:srgbClr val="000000"/>
                </a:solidFill>
                <a:latin typeface="Meiryo UI" panose="020B0604030504040204" pitchFamily="50" charset="-128"/>
                <a:ea typeface="Meiryo UI" panose="020B0604030504040204" pitchFamily="50" charset="-128"/>
              </a:rPr>
              <a:t>１</a:t>
            </a:r>
            <a:r>
              <a:rPr lang="ja-JP" altLang="ja-JP" sz="1800" u="sng" dirty="0">
                <a:solidFill>
                  <a:srgbClr val="000000"/>
                </a:solidFill>
                <a:latin typeface="Meiryo UI" panose="020B0604030504040204" pitchFamily="50" charset="-128"/>
                <a:ea typeface="Meiryo UI" panose="020B0604030504040204" pitchFamily="50" charset="-128"/>
              </a:rPr>
              <a:t>日から</a:t>
            </a:r>
            <a:r>
              <a:rPr lang="ja-JP" altLang="en-US" sz="1800" u="sng" dirty="0">
                <a:solidFill>
                  <a:srgbClr val="000000"/>
                </a:solidFill>
                <a:latin typeface="Meiryo UI" panose="020B0604030504040204" pitchFamily="50" charset="-128"/>
                <a:ea typeface="Meiryo UI" panose="020B0604030504040204" pitchFamily="50" charset="-128"/>
              </a:rPr>
              <a:t>１０</a:t>
            </a:r>
            <a:r>
              <a:rPr lang="ja-JP" altLang="ja-JP" sz="1800" u="sng" dirty="0">
                <a:solidFill>
                  <a:srgbClr val="000000"/>
                </a:solidFill>
                <a:latin typeface="Meiryo UI" panose="020B0604030504040204" pitchFamily="50" charset="-128"/>
                <a:ea typeface="Meiryo UI" panose="020B0604030504040204" pitchFamily="50" charset="-128"/>
              </a:rPr>
              <a:t>日</a:t>
            </a:r>
            <a:r>
              <a:rPr lang="ja-JP" altLang="en-US" sz="1800" u="sng" dirty="0">
                <a:solidFill>
                  <a:srgbClr val="000000"/>
                </a:solidFill>
                <a:latin typeface="Meiryo UI" panose="020B0604030504040204" pitchFamily="50" charset="-128"/>
                <a:ea typeface="Meiryo UI" panose="020B0604030504040204" pitchFamily="50" charset="-128"/>
              </a:rPr>
              <a:t>までを「</a:t>
            </a:r>
            <a:r>
              <a:rPr lang="ja-JP" altLang="en-US" sz="1800" b="1" u="sng" dirty="0">
                <a:solidFill>
                  <a:srgbClr val="000000"/>
                </a:solidFill>
                <a:latin typeface="Meiryo UI" panose="020B0604030504040204" pitchFamily="50" charset="-128"/>
                <a:ea typeface="Meiryo UI" panose="020B0604030504040204" pitchFamily="50" charset="-128"/>
              </a:rPr>
              <a:t>屋</a:t>
            </a:r>
            <a:r>
              <a:rPr lang="ja-JP" altLang="ja-JP" sz="1800" b="1" u="sng" dirty="0">
                <a:solidFill>
                  <a:srgbClr val="000000"/>
                </a:solidFill>
                <a:latin typeface="Meiryo UI" panose="020B0604030504040204" pitchFamily="50" charset="-128"/>
                <a:ea typeface="Meiryo UI" panose="020B0604030504040204" pitchFamily="50" charset="-128"/>
              </a:rPr>
              <a:t>外広告物適正化旬間</a:t>
            </a:r>
            <a:r>
              <a:rPr lang="ja-JP" altLang="en-US" sz="1800" u="sng" dirty="0">
                <a:solidFill>
                  <a:srgbClr val="000000"/>
                </a:solidFill>
                <a:latin typeface="Meiryo UI" panose="020B0604030504040204" pitchFamily="50" charset="-128"/>
                <a:ea typeface="Meiryo UI" panose="020B0604030504040204" pitchFamily="50" charset="-128"/>
              </a:rPr>
              <a:t>」</a:t>
            </a:r>
            <a:r>
              <a:rPr lang="ja-JP" altLang="en-US" sz="1800" dirty="0">
                <a:solidFill>
                  <a:srgbClr val="000000"/>
                </a:solidFill>
                <a:latin typeface="Meiryo UI" panose="020B0604030504040204" pitchFamily="50" charset="-128"/>
                <a:ea typeface="Meiryo UI" panose="020B0604030504040204" pitchFamily="50" charset="-128"/>
              </a:rPr>
              <a:t>として</a:t>
            </a:r>
            <a:r>
              <a:rPr lang="ja-JP" altLang="ja-JP" sz="1800" dirty="0">
                <a:solidFill>
                  <a:srgbClr val="000000"/>
                </a:solidFill>
                <a:latin typeface="Meiryo UI" panose="020B0604030504040204" pitchFamily="50" charset="-128"/>
                <a:ea typeface="Meiryo UI" panose="020B0604030504040204" pitchFamily="50" charset="-128"/>
              </a:rPr>
              <a:t>設定</a:t>
            </a:r>
            <a:r>
              <a:rPr lang="ja-JP" altLang="en-US" sz="1800" dirty="0">
                <a:solidFill>
                  <a:srgbClr val="000000"/>
                </a:solidFill>
                <a:latin typeface="Meiryo UI" panose="020B0604030504040204" pitchFamily="50" charset="-128"/>
                <a:ea typeface="Meiryo UI" panose="020B0604030504040204" pitchFamily="50" charset="-128"/>
              </a:rPr>
              <a:t>し、</a:t>
            </a:r>
            <a:r>
              <a:rPr lang="ja-JP" altLang="ja-JP" sz="1800" dirty="0">
                <a:latin typeface="Meiryo UI" panose="020B0604030504040204" pitchFamily="50" charset="-128"/>
                <a:ea typeface="Meiryo UI" panose="020B0604030504040204" pitchFamily="50" charset="-128"/>
              </a:rPr>
              <a:t>屋外広告物の</a:t>
            </a:r>
            <a:r>
              <a:rPr lang="ja-JP" altLang="en-US" sz="1800" dirty="0">
                <a:latin typeface="Meiryo UI" panose="020B0604030504040204" pitchFamily="50" charset="-128"/>
                <a:ea typeface="Meiryo UI" panose="020B0604030504040204" pitchFamily="50" charset="-128"/>
              </a:rPr>
              <a:t>適正管理の促進に向け</a:t>
            </a:r>
            <a:r>
              <a:rPr lang="ja-JP"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企業や国民に対し意識啓発を図る機会としています。</a:t>
            </a:r>
            <a:endParaRPr lang="en-US" altLang="ja-JP" sz="1800" dirty="0">
              <a:latin typeface="Meiryo UI" panose="020B0604030504040204" pitchFamily="50" charset="-128"/>
              <a:ea typeface="Meiryo UI" panose="020B0604030504040204" pitchFamily="50" charset="-128"/>
            </a:endParaRPr>
          </a:p>
          <a:p>
            <a:pPr marL="36000" indent="234000" algn="just">
              <a:buNone/>
              <a:defRPr/>
            </a:pPr>
            <a:r>
              <a:rPr lang="ja-JP" altLang="en-US" sz="1800" dirty="0">
                <a:solidFill>
                  <a:srgbClr val="000000"/>
                </a:solidFill>
                <a:latin typeface="Meiryo UI" panose="020B0604030504040204" pitchFamily="50" charset="-128"/>
                <a:ea typeface="Meiryo UI" panose="020B0604030504040204" pitchFamily="50" charset="-128"/>
              </a:rPr>
              <a:t>この期間を中心に、全国において、看板のパトロールや市民の方々との意見交換など、官民が連携して</a:t>
            </a:r>
            <a:r>
              <a:rPr lang="ja-JP" altLang="ja-JP" sz="1800" dirty="0">
                <a:latin typeface="Meiryo UI" panose="020B0604030504040204" pitchFamily="50" charset="-128"/>
                <a:ea typeface="Meiryo UI" panose="020B0604030504040204" pitchFamily="50" charset="-128"/>
              </a:rPr>
              <a:t>普及啓発</a:t>
            </a:r>
            <a:r>
              <a:rPr lang="ja-JP" altLang="en-US" sz="1800" dirty="0">
                <a:latin typeface="Meiryo UI" panose="020B0604030504040204" pitchFamily="50" charset="-128"/>
                <a:ea typeface="Meiryo UI" panose="020B0604030504040204" pitchFamily="50" charset="-128"/>
              </a:rPr>
              <a:t>に向けた取組が重点的に行われます。 </a:t>
            </a:r>
            <a:endParaRPr lang="ja-JP" altLang="ja-JP" sz="1800" u="sng" dirty="0">
              <a:solidFill>
                <a:srgbClr val="000000"/>
              </a:solidFill>
              <a:latin typeface="Meiryo UI" panose="020B0604030504040204" pitchFamily="50" charset="-128"/>
              <a:ea typeface="Meiryo UI" panose="020B0604030504040204" pitchFamily="50" charset="-128"/>
            </a:endParaRPr>
          </a:p>
        </p:txBody>
      </p:sp>
      <p:sp>
        <p:nvSpPr>
          <p:cNvPr id="3" name="テキスト ボックス 30">
            <a:extLst>
              <a:ext uri="{FF2B5EF4-FFF2-40B4-BE49-F238E27FC236}">
                <a16:creationId xmlns:a16="http://schemas.microsoft.com/office/drawing/2014/main" id="{9627744D-8C74-93A7-7411-379C0F1B3FF0}"/>
              </a:ext>
            </a:extLst>
          </p:cNvPr>
          <p:cNvSpPr txBox="1">
            <a:spLocks noChangeArrowheads="1"/>
          </p:cNvSpPr>
          <p:nvPr/>
        </p:nvSpPr>
        <p:spPr bwMode="auto">
          <a:xfrm>
            <a:off x="179512" y="2193627"/>
            <a:ext cx="8785100" cy="1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896"/>
              </a:lnSpc>
              <a:spcBef>
                <a:spcPct val="0"/>
              </a:spcBef>
              <a:buNone/>
            </a:pPr>
            <a:r>
              <a:rPr lang="ja-JP" altLang="en-US" sz="1600" b="1" dirty="0">
                <a:solidFill>
                  <a:srgbClr val="000000"/>
                </a:solidFill>
                <a:latin typeface="Meiryo UI" panose="020B0604030504040204" pitchFamily="50" charset="-128"/>
                <a:ea typeface="Meiryo UI" panose="020B0604030504040204" pitchFamily="50" charset="-128"/>
              </a:rPr>
              <a:t>＜主な取組＞</a:t>
            </a:r>
            <a:r>
              <a:rPr lang="ja-JP" altLang="en-US" sz="1600" b="1"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a:t>
            </a:r>
            <a:r>
              <a:rPr lang="ja-JP" altLang="ja-JP" sz="1600" dirty="0">
                <a:latin typeface="Meiryo UI" panose="020B0604030504040204" pitchFamily="50" charset="-128"/>
                <a:ea typeface="Meiryo UI" panose="020B0604030504040204" pitchFamily="50" charset="-128"/>
              </a:rPr>
              <a:t>屋外広告物</a:t>
            </a:r>
            <a:r>
              <a:rPr lang="ja-JP" altLang="en-US" sz="1600" dirty="0">
                <a:latin typeface="Meiryo UI" panose="020B0604030504040204" pitchFamily="50" charset="-128"/>
                <a:ea typeface="Meiryo UI" panose="020B0604030504040204" pitchFamily="50" charset="-128"/>
              </a:rPr>
              <a:t>法及び同法に基づく条例の</a:t>
            </a:r>
            <a:r>
              <a:rPr lang="ja-JP" altLang="ja-JP" sz="1600" dirty="0">
                <a:latin typeface="Meiryo UI" panose="020B0604030504040204" pitchFamily="50" charset="-128"/>
                <a:ea typeface="Meiryo UI" panose="020B0604030504040204" pitchFamily="50" charset="-128"/>
              </a:rPr>
              <a:t>普及啓発</a:t>
            </a:r>
            <a:endParaRPr lang="en-US" altLang="ja-JP" sz="1600" dirty="0">
              <a:latin typeface="Meiryo UI" panose="020B0604030504040204" pitchFamily="50" charset="-128"/>
              <a:ea typeface="Meiryo UI" panose="020B0604030504040204" pitchFamily="50" charset="-128"/>
            </a:endParaRPr>
          </a:p>
          <a:p>
            <a:pPr>
              <a:lnSpc>
                <a:spcPts val="1896"/>
              </a:lnSpc>
              <a:spcBef>
                <a:spcPct val="0"/>
              </a:spcBef>
              <a:buNone/>
            </a:pPr>
            <a:r>
              <a:rPr lang="ja-JP" altLang="en-US" sz="1600" dirty="0">
                <a:latin typeface="Meiryo UI" panose="020B0604030504040204" pitchFamily="50" charset="-128"/>
                <a:ea typeface="Meiryo UI" panose="020B0604030504040204" pitchFamily="50" charset="-128"/>
              </a:rPr>
              <a:t>　　　　　　　　　　・官民連携による広告景観</a:t>
            </a:r>
            <a:r>
              <a:rPr lang="ja-JP" altLang="ja-JP" sz="1600" dirty="0">
                <a:latin typeface="Meiryo UI" panose="020B0604030504040204" pitchFamily="50" charset="-128"/>
                <a:ea typeface="Meiryo UI" panose="020B0604030504040204" pitchFamily="50" charset="-128"/>
              </a:rPr>
              <a:t>タウンミーティング</a:t>
            </a:r>
            <a:r>
              <a:rPr lang="ja-JP" altLang="en-US" sz="1600" dirty="0">
                <a:latin typeface="Meiryo UI" panose="020B0604030504040204" pitchFamily="50" charset="-128"/>
                <a:ea typeface="Meiryo UI" panose="020B0604030504040204" pitchFamily="50" charset="-128"/>
              </a:rPr>
              <a:t>の開催</a:t>
            </a:r>
            <a:endParaRPr lang="en-US" altLang="ja-JP" sz="1600" dirty="0">
              <a:latin typeface="Meiryo UI" panose="020B0604030504040204" pitchFamily="50" charset="-128"/>
              <a:ea typeface="Meiryo UI" panose="020B0604030504040204" pitchFamily="50" charset="-128"/>
            </a:endParaRPr>
          </a:p>
          <a:p>
            <a:pPr>
              <a:lnSpc>
                <a:spcPts val="1896"/>
              </a:lnSpc>
              <a:spcBef>
                <a:spcPct val="0"/>
              </a:spcBef>
              <a:buNone/>
            </a:pPr>
            <a:r>
              <a:rPr lang="ja-JP" altLang="en-US" sz="1600" dirty="0">
                <a:latin typeface="Meiryo UI" panose="020B0604030504040204" pitchFamily="50" charset="-128"/>
                <a:ea typeface="Meiryo UI" panose="020B0604030504040204" pitchFamily="50" charset="-128"/>
              </a:rPr>
              <a:t>　　　　　　　　　　・</a:t>
            </a:r>
            <a:r>
              <a:rPr lang="ja-JP" altLang="ja-JP" sz="1600" dirty="0">
                <a:latin typeface="Meiryo UI" panose="020B0604030504040204" pitchFamily="50" charset="-128"/>
                <a:ea typeface="Meiryo UI" panose="020B0604030504040204" pitchFamily="50" charset="-128"/>
              </a:rPr>
              <a:t>違反広告物</a:t>
            </a:r>
            <a:r>
              <a:rPr lang="ja-JP" altLang="en-US" sz="1600" dirty="0">
                <a:latin typeface="Meiryo UI" panose="020B0604030504040204" pitchFamily="50" charset="-128"/>
                <a:ea typeface="Meiryo UI" panose="020B0604030504040204" pitchFamily="50" charset="-128"/>
              </a:rPr>
              <a:t>の是正指導のためのパトロールや一斉除去の集中実施</a:t>
            </a:r>
            <a:endParaRPr lang="en-US" altLang="ja-JP" sz="1600" dirty="0">
              <a:latin typeface="Meiryo UI" panose="020B0604030504040204" pitchFamily="50" charset="-128"/>
              <a:ea typeface="Meiryo UI" panose="020B0604030504040204" pitchFamily="50" charset="-128"/>
            </a:endParaRPr>
          </a:p>
          <a:p>
            <a:pPr>
              <a:lnSpc>
                <a:spcPts val="1896"/>
              </a:lnSpc>
              <a:spcBef>
                <a:spcPct val="0"/>
              </a:spcBef>
              <a:buNone/>
            </a:pPr>
            <a:r>
              <a:rPr lang="ja-JP" altLang="en-US" sz="1600" dirty="0">
                <a:latin typeface="Meiryo UI" panose="020B0604030504040204" pitchFamily="50" charset="-128"/>
                <a:ea typeface="Meiryo UI" panose="020B0604030504040204" pitchFamily="50" charset="-128"/>
              </a:rPr>
              <a:t>　　　　　　　　　　・屋外広告物の安全に関する点検など安全対策の取組　　　　　　　　　　 　</a:t>
            </a:r>
            <a:r>
              <a:rPr lang="ja-JP" altLang="ja-JP" sz="1600" dirty="0">
                <a:latin typeface="Meiryo UI" panose="020B0604030504040204" pitchFamily="50" charset="-128"/>
                <a:ea typeface="Meiryo UI" panose="020B0604030504040204" pitchFamily="50" charset="-128"/>
              </a:rPr>
              <a:t>等</a:t>
            </a:r>
            <a:r>
              <a:rPr lang="ja-JP" altLang="en-US" sz="1600" b="1"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8601DE3B-EE75-5BF2-4177-EC6089411319}"/>
              </a:ext>
            </a:extLst>
          </p:cNvPr>
          <p:cNvSpPr/>
          <p:nvPr/>
        </p:nvSpPr>
        <p:spPr>
          <a:xfrm>
            <a:off x="179388" y="3260587"/>
            <a:ext cx="8785224" cy="3377386"/>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9" name="正方形/長方形 2">
            <a:extLst>
              <a:ext uri="{FF2B5EF4-FFF2-40B4-BE49-F238E27FC236}">
                <a16:creationId xmlns:a16="http://schemas.microsoft.com/office/drawing/2014/main" id="{75A054A1-77CD-E8A5-8DB2-B54236B65864}"/>
              </a:ext>
            </a:extLst>
          </p:cNvPr>
          <p:cNvSpPr>
            <a:spLocks noChangeArrowheads="1"/>
          </p:cNvSpPr>
          <p:nvPr/>
        </p:nvSpPr>
        <p:spPr bwMode="auto">
          <a:xfrm>
            <a:off x="257973" y="3307674"/>
            <a:ext cx="2058508" cy="263390"/>
          </a:xfrm>
          <a:prstGeom prst="rect">
            <a:avLst/>
          </a:prstGeom>
          <a:solidFill>
            <a:schemeClr val="accent6">
              <a:lumMod val="75000"/>
            </a:schemeClr>
          </a:solidFill>
          <a:ln>
            <a:noFill/>
          </a:ln>
        </p:spPr>
        <p:txBody>
          <a:bodyPr wrap="square" lIns="36000" rIns="3600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2370"/>
              </a:lnSpc>
              <a:spcBef>
                <a:spcPct val="0"/>
              </a:spcBef>
              <a:buNone/>
            </a:pPr>
            <a:r>
              <a:rPr lang="ja-JP" altLang="en-US" sz="1400" b="1" dirty="0">
                <a:solidFill>
                  <a:schemeClr val="bg1"/>
                </a:solidFill>
                <a:latin typeface="Meiryo UI" panose="020B0604030504040204" pitchFamily="50" charset="-128"/>
                <a:ea typeface="Meiryo UI" panose="020B0604030504040204" pitchFamily="50" charset="-128"/>
              </a:rPr>
              <a:t>取組事例（令和５年度）</a:t>
            </a:r>
            <a:endParaRPr lang="en-US" altLang="ja-JP" sz="1400" b="1" dirty="0">
              <a:solidFill>
                <a:schemeClr val="bg1"/>
              </a:solidFill>
              <a:latin typeface="Meiryo UI" panose="020B0604030504040204" pitchFamily="50" charset="-128"/>
              <a:ea typeface="Meiryo UI" panose="020B0604030504040204" pitchFamily="50" charset="-128"/>
            </a:endParaRPr>
          </a:p>
        </p:txBody>
      </p:sp>
      <p:pic>
        <p:nvPicPr>
          <p:cNvPr id="32" name="図 3">
            <a:extLst>
              <a:ext uri="{FF2B5EF4-FFF2-40B4-BE49-F238E27FC236}">
                <a16:creationId xmlns:a16="http://schemas.microsoft.com/office/drawing/2014/main" id="{675DBB6D-3E1D-AC2A-55D7-343FCFE6BD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348" y="3641078"/>
            <a:ext cx="1498631" cy="204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テキスト ボックス 4">
            <a:extLst>
              <a:ext uri="{FF2B5EF4-FFF2-40B4-BE49-F238E27FC236}">
                <a16:creationId xmlns:a16="http://schemas.microsoft.com/office/drawing/2014/main" id="{D4CB8A3F-67CA-499A-CF2F-B1F584EF4271}"/>
              </a:ext>
            </a:extLst>
          </p:cNvPr>
          <p:cNvSpPr txBox="1">
            <a:spLocks noChangeArrowheads="1"/>
          </p:cNvSpPr>
          <p:nvPr/>
        </p:nvSpPr>
        <p:spPr bwMode="auto">
          <a:xfrm>
            <a:off x="350785" y="5849527"/>
            <a:ext cx="1767073" cy="629151"/>
          </a:xfrm>
          <a:prstGeom prst="rect">
            <a:avLst/>
          </a:prstGeom>
          <a:solidFill>
            <a:schemeClr val="accent5"/>
          </a:solidFill>
          <a:ln>
            <a:noFill/>
          </a:ln>
        </p:spPr>
        <p:txBody>
          <a:bodyPr wrap="square" lIns="36000" rIns="3600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900" dirty="0">
                <a:latin typeface="Meiryo UI" panose="020B0604030504040204" pitchFamily="50" charset="-128"/>
                <a:ea typeface="Meiryo UI" panose="020B0604030504040204" pitchFamily="50" charset="-128"/>
              </a:rPr>
              <a:t>高所作業車に乗車した安全点検の他、フルハーネス型墜落制止用器具の装着等を有資格者による実演のもとで体験。</a:t>
            </a:r>
          </a:p>
        </p:txBody>
      </p:sp>
      <p:pic>
        <p:nvPicPr>
          <p:cNvPr id="37" name="図 6">
            <a:extLst>
              <a:ext uri="{FF2B5EF4-FFF2-40B4-BE49-F238E27FC236}">
                <a16:creationId xmlns:a16="http://schemas.microsoft.com/office/drawing/2014/main" id="{CE5E1EB7-964C-283B-0FF7-EA45C08D56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577" y="3823457"/>
            <a:ext cx="2048567" cy="140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9" descr="DSCN5817">
            <a:extLst>
              <a:ext uri="{FF2B5EF4-FFF2-40B4-BE49-F238E27FC236}">
                <a16:creationId xmlns:a16="http://schemas.microsoft.com/office/drawing/2014/main" id="{73B163B2-64C0-E2B0-C906-241ABE36E8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1489" y="3780176"/>
            <a:ext cx="2048567" cy="14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図 8">
            <a:extLst>
              <a:ext uri="{FF2B5EF4-FFF2-40B4-BE49-F238E27FC236}">
                <a16:creationId xmlns:a16="http://schemas.microsoft.com/office/drawing/2014/main" id="{100CF182-C587-00E7-B663-D970B99DE3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6236" y="3789237"/>
            <a:ext cx="2082091" cy="14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正方形/長方形 40">
            <a:extLst>
              <a:ext uri="{FF2B5EF4-FFF2-40B4-BE49-F238E27FC236}">
                <a16:creationId xmlns:a16="http://schemas.microsoft.com/office/drawing/2014/main" id="{CB81136B-AB88-4518-42E0-0DE240FEE012}"/>
              </a:ext>
            </a:extLst>
          </p:cNvPr>
          <p:cNvSpPr/>
          <p:nvPr/>
        </p:nvSpPr>
        <p:spPr>
          <a:xfrm>
            <a:off x="2488224" y="5499621"/>
            <a:ext cx="1972150" cy="10005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anchor="t" anchorCtr="0"/>
          <a:lstStyle/>
          <a:p>
            <a:pPr>
              <a:defRPr/>
            </a:pPr>
            <a:r>
              <a:rPr lang="ja-JP" altLang="en-US" sz="900" dirty="0">
                <a:solidFill>
                  <a:schemeClr val="tx1"/>
                </a:solidFill>
                <a:latin typeface="Meiryo UI" panose="020B0604030504040204" pitchFamily="50" charset="-128"/>
                <a:ea typeface="Meiryo UI" panose="020B0604030504040204" pitchFamily="50" charset="-128"/>
              </a:rPr>
              <a:t>地上約</a:t>
            </a:r>
            <a:r>
              <a:rPr lang="en-US" altLang="ja-JP" sz="900" dirty="0">
                <a:solidFill>
                  <a:schemeClr val="tx1"/>
                </a:solidFill>
                <a:latin typeface="Meiryo UI" panose="020B0604030504040204" pitchFamily="50" charset="-128"/>
                <a:ea typeface="Meiryo UI" panose="020B0604030504040204" pitchFamily="50" charset="-128"/>
              </a:rPr>
              <a:t>30m</a:t>
            </a:r>
            <a:r>
              <a:rPr lang="ja-JP" altLang="en-US" sz="900" dirty="0">
                <a:solidFill>
                  <a:schemeClr val="tx1"/>
                </a:solidFill>
                <a:latin typeface="Meiryo UI" panose="020B0604030504040204" pitchFamily="50" charset="-128"/>
                <a:ea typeface="Meiryo UI" panose="020B0604030504040204" pitchFamily="50" charset="-128"/>
              </a:rPr>
              <a:t>に設置された壁面広告をドローンにより撮影。カメラや赤外線の映像をモニターに映し出し、広告の劣化具合を確認。目視による点検との比較により、点検におけるドローンの実用性を検証。</a:t>
            </a:r>
          </a:p>
        </p:txBody>
      </p:sp>
      <p:sp>
        <p:nvSpPr>
          <p:cNvPr id="42" name="テキスト ボックス 4">
            <a:extLst>
              <a:ext uri="{FF2B5EF4-FFF2-40B4-BE49-F238E27FC236}">
                <a16:creationId xmlns:a16="http://schemas.microsoft.com/office/drawing/2014/main" id="{CC54C2F7-C0D9-D210-4A4A-1DBE61F34DCD}"/>
              </a:ext>
            </a:extLst>
          </p:cNvPr>
          <p:cNvSpPr txBox="1">
            <a:spLocks noChangeArrowheads="1"/>
          </p:cNvSpPr>
          <p:nvPr/>
        </p:nvSpPr>
        <p:spPr bwMode="auto">
          <a:xfrm>
            <a:off x="4629194" y="5499620"/>
            <a:ext cx="1934463" cy="1000564"/>
          </a:xfrm>
          <a:prstGeom prst="rect">
            <a:avLst/>
          </a:prstGeom>
          <a:solidFill>
            <a:schemeClr val="accent5"/>
          </a:solidFill>
          <a:ln>
            <a:noFill/>
          </a:ln>
        </p:spPr>
        <p:txBody>
          <a:bodyPr wrap="square" lIns="36000" rIns="36000" anchor="t"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900" dirty="0">
                <a:latin typeface="Meiryo UI" panose="020B0604030504040204" pitchFamily="50" charset="-128"/>
                <a:ea typeface="Meiryo UI" panose="020B0604030504040204" pitchFamily="50" charset="-128"/>
              </a:rPr>
              <a:t>看板掲出者を対象に適正管理及び許可申請の必要性を周知するとともに、目視による破損や腐食等の確認を行い、助言を実施。</a:t>
            </a:r>
            <a:endParaRPr lang="en-US" altLang="ja-JP" sz="900" dirty="0">
              <a:latin typeface="Meiryo UI" panose="020B0604030504040204" pitchFamily="50" charset="-128"/>
              <a:ea typeface="Meiryo UI" panose="020B0604030504040204" pitchFamily="50" charset="-128"/>
            </a:endParaRPr>
          </a:p>
        </p:txBody>
      </p:sp>
      <p:sp>
        <p:nvSpPr>
          <p:cNvPr id="43" name="テキスト ボックス 4">
            <a:extLst>
              <a:ext uri="{FF2B5EF4-FFF2-40B4-BE49-F238E27FC236}">
                <a16:creationId xmlns:a16="http://schemas.microsoft.com/office/drawing/2014/main" id="{302DA1C8-C7F0-F287-E84E-6718FE39D906}"/>
              </a:ext>
            </a:extLst>
          </p:cNvPr>
          <p:cNvSpPr txBox="1">
            <a:spLocks noChangeArrowheads="1"/>
          </p:cNvSpPr>
          <p:nvPr/>
        </p:nvSpPr>
        <p:spPr bwMode="auto">
          <a:xfrm>
            <a:off x="6777873" y="5499619"/>
            <a:ext cx="1934463" cy="979059"/>
          </a:xfrm>
          <a:prstGeom prst="rect">
            <a:avLst/>
          </a:prstGeom>
          <a:solidFill>
            <a:schemeClr val="accent5"/>
          </a:solidFill>
          <a:ln>
            <a:noFill/>
          </a:ln>
        </p:spPr>
        <p:txBody>
          <a:bodyPr wrap="square" lIns="36000" rIns="36000" anchor="t"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900" dirty="0">
                <a:latin typeface="Meiryo UI" panose="020B0604030504040204" pitchFamily="50" charset="-128"/>
                <a:ea typeface="Meiryo UI" panose="020B0604030504040204" pitchFamily="50" charset="-128"/>
              </a:rPr>
              <a:t>行政・関係団体・市内ボランティアが協力して、対象地域を巡回して、違反屋外広告物を撤去及び清掃活動を実施。</a:t>
            </a:r>
            <a:endParaRPr lang="en-US" altLang="ja-JP" sz="900" dirty="0">
              <a:latin typeface="Meiryo UI" panose="020B0604030504040204" pitchFamily="50" charset="-128"/>
              <a:ea typeface="Meiryo UI" panose="020B0604030504040204" pitchFamily="50" charset="-128"/>
            </a:endParaRPr>
          </a:p>
        </p:txBody>
      </p:sp>
      <p:sp>
        <p:nvSpPr>
          <p:cNvPr id="47" name="楕円 46">
            <a:extLst>
              <a:ext uri="{FF2B5EF4-FFF2-40B4-BE49-F238E27FC236}">
                <a16:creationId xmlns:a16="http://schemas.microsoft.com/office/drawing/2014/main" id="{B499091A-CAEB-24C4-E32A-165C81C1F547}"/>
              </a:ext>
            </a:extLst>
          </p:cNvPr>
          <p:cNvSpPr/>
          <p:nvPr/>
        </p:nvSpPr>
        <p:spPr>
          <a:xfrm>
            <a:off x="461674" y="3601347"/>
            <a:ext cx="1656184" cy="307777"/>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安全点検の実演</a:t>
            </a:r>
          </a:p>
        </p:txBody>
      </p:sp>
      <p:sp>
        <p:nvSpPr>
          <p:cNvPr id="48" name="楕円 47">
            <a:extLst>
              <a:ext uri="{FF2B5EF4-FFF2-40B4-BE49-F238E27FC236}">
                <a16:creationId xmlns:a16="http://schemas.microsoft.com/office/drawing/2014/main" id="{A9B3BA4B-0685-5070-916F-F4E1112176FC}"/>
              </a:ext>
            </a:extLst>
          </p:cNvPr>
          <p:cNvSpPr/>
          <p:nvPr/>
        </p:nvSpPr>
        <p:spPr>
          <a:xfrm>
            <a:off x="2322935" y="3577034"/>
            <a:ext cx="2109066" cy="307777"/>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ドローンによる実証実験</a:t>
            </a:r>
          </a:p>
        </p:txBody>
      </p:sp>
      <p:sp>
        <p:nvSpPr>
          <p:cNvPr id="49" name="楕円 48">
            <a:extLst>
              <a:ext uri="{FF2B5EF4-FFF2-40B4-BE49-F238E27FC236}">
                <a16:creationId xmlns:a16="http://schemas.microsoft.com/office/drawing/2014/main" id="{F1354594-D36F-D983-73D5-7092184786CD}"/>
              </a:ext>
            </a:extLst>
          </p:cNvPr>
          <p:cNvSpPr/>
          <p:nvPr/>
        </p:nvSpPr>
        <p:spPr>
          <a:xfrm>
            <a:off x="4797647" y="3558911"/>
            <a:ext cx="1632267" cy="307777"/>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安全啓発活動</a:t>
            </a:r>
          </a:p>
        </p:txBody>
      </p:sp>
      <p:sp>
        <p:nvSpPr>
          <p:cNvPr id="50" name="楕円 49">
            <a:extLst>
              <a:ext uri="{FF2B5EF4-FFF2-40B4-BE49-F238E27FC236}">
                <a16:creationId xmlns:a16="http://schemas.microsoft.com/office/drawing/2014/main" id="{1A03F441-F1CE-13BF-4ED6-25B8DBDB1649}"/>
              </a:ext>
            </a:extLst>
          </p:cNvPr>
          <p:cNvSpPr/>
          <p:nvPr/>
        </p:nvSpPr>
        <p:spPr>
          <a:xfrm>
            <a:off x="6941385" y="3577035"/>
            <a:ext cx="1632267" cy="307777"/>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撤去、清掃活動</a:t>
            </a:r>
          </a:p>
        </p:txBody>
      </p:sp>
      <p:sp>
        <p:nvSpPr>
          <p:cNvPr id="51" name="テキスト ボックス 50">
            <a:extLst>
              <a:ext uri="{FF2B5EF4-FFF2-40B4-BE49-F238E27FC236}">
                <a16:creationId xmlns:a16="http://schemas.microsoft.com/office/drawing/2014/main" id="{13E8232B-F566-A951-B81F-B4568008E55D}"/>
              </a:ext>
            </a:extLst>
          </p:cNvPr>
          <p:cNvSpPr txBox="1"/>
          <p:nvPr/>
        </p:nvSpPr>
        <p:spPr>
          <a:xfrm>
            <a:off x="6676236" y="5215404"/>
            <a:ext cx="1192915" cy="307777"/>
          </a:xfrm>
          <a:prstGeom prst="rect">
            <a:avLst/>
          </a:prstGeom>
          <a:noFill/>
        </p:spPr>
        <p:txBody>
          <a:bodyPr wrap="square" rtlCol="0">
            <a:noAutofit/>
          </a:bodyPr>
          <a:lstStyle/>
          <a:p>
            <a:r>
              <a:rPr kumimoji="1" lang="ja-JP" altLang="en-US" sz="1000" dirty="0">
                <a:latin typeface="Meiryo UI" panose="020B0604030504040204" pitchFamily="50" charset="-128"/>
                <a:ea typeface="Meiryo UI" panose="020B0604030504040204" pitchFamily="50" charset="-128"/>
              </a:rPr>
              <a:t>■平塚市</a:t>
            </a:r>
          </a:p>
        </p:txBody>
      </p:sp>
      <p:sp>
        <p:nvSpPr>
          <p:cNvPr id="52" name="テキスト ボックス 51">
            <a:extLst>
              <a:ext uri="{FF2B5EF4-FFF2-40B4-BE49-F238E27FC236}">
                <a16:creationId xmlns:a16="http://schemas.microsoft.com/office/drawing/2014/main" id="{D327196F-2452-A716-034D-8A8C74634B58}"/>
              </a:ext>
            </a:extLst>
          </p:cNvPr>
          <p:cNvSpPr txBox="1"/>
          <p:nvPr/>
        </p:nvSpPr>
        <p:spPr>
          <a:xfrm>
            <a:off x="4474193" y="5205598"/>
            <a:ext cx="2320260" cy="245000"/>
          </a:xfrm>
          <a:prstGeom prst="rect">
            <a:avLst/>
          </a:prstGeom>
          <a:noFill/>
        </p:spPr>
        <p:txBody>
          <a:bodyPr wrap="square" rtlCol="0">
            <a:noAutofit/>
          </a:bodyPr>
          <a:lstStyle/>
          <a:p>
            <a:r>
              <a:rPr kumimoji="1" lang="ja-JP" altLang="en-US" sz="10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高槻市、大阪屋外広告美術協同組合</a:t>
            </a:r>
          </a:p>
        </p:txBody>
      </p:sp>
      <p:sp>
        <p:nvSpPr>
          <p:cNvPr id="53" name="テキスト ボックス 52">
            <a:extLst>
              <a:ext uri="{FF2B5EF4-FFF2-40B4-BE49-F238E27FC236}">
                <a16:creationId xmlns:a16="http://schemas.microsoft.com/office/drawing/2014/main" id="{5C634AD9-F72A-19CA-65BD-9200DA71EC0C}"/>
              </a:ext>
            </a:extLst>
          </p:cNvPr>
          <p:cNvSpPr txBox="1"/>
          <p:nvPr/>
        </p:nvSpPr>
        <p:spPr>
          <a:xfrm>
            <a:off x="2387808" y="5215404"/>
            <a:ext cx="1192915" cy="213691"/>
          </a:xfrm>
          <a:prstGeom prst="rect">
            <a:avLst/>
          </a:prstGeom>
          <a:noFill/>
        </p:spPr>
        <p:txBody>
          <a:bodyPr wrap="square" rtlCol="0">
            <a:noAutofit/>
          </a:bodyPr>
          <a:lstStyle/>
          <a:p>
            <a:r>
              <a:rPr kumimoji="1" lang="ja-JP" altLang="en-US" sz="1000" dirty="0">
                <a:latin typeface="Meiryo UI" panose="020B0604030504040204" pitchFamily="50" charset="-128"/>
                <a:ea typeface="Meiryo UI" panose="020B0604030504040204" pitchFamily="50" charset="-128"/>
              </a:rPr>
              <a:t>■富山市</a:t>
            </a:r>
          </a:p>
        </p:txBody>
      </p:sp>
      <p:sp>
        <p:nvSpPr>
          <p:cNvPr id="54" name="テキスト ボックス 53">
            <a:extLst>
              <a:ext uri="{FF2B5EF4-FFF2-40B4-BE49-F238E27FC236}">
                <a16:creationId xmlns:a16="http://schemas.microsoft.com/office/drawing/2014/main" id="{5F33E513-9735-7B26-ABEC-A9043E7868C2}"/>
              </a:ext>
            </a:extLst>
          </p:cNvPr>
          <p:cNvSpPr txBox="1"/>
          <p:nvPr/>
        </p:nvSpPr>
        <p:spPr>
          <a:xfrm>
            <a:off x="276098" y="5229333"/>
            <a:ext cx="1875725" cy="547761"/>
          </a:xfrm>
          <a:prstGeom prst="rect">
            <a:avLst/>
          </a:prstGeom>
          <a:solidFill>
            <a:srgbClr val="D7F5E3"/>
          </a:solidFill>
        </p:spPr>
        <p:txBody>
          <a:bodyPr wrap="square" lIns="0" rIns="0" rtlCol="0">
            <a:noAutofit/>
          </a:bodyPr>
          <a:lstStyle/>
          <a:p>
            <a:r>
              <a:rPr kumimoji="1" lang="ja-JP" altLang="en-US" sz="10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屋外広告物官民連携事業実行委員</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会</a:t>
            </a:r>
            <a:r>
              <a:rPr kumimoji="1" lang="ja-JP" altLang="en-US" sz="500" dirty="0">
                <a:latin typeface="Meiryo UI" panose="020B0604030504040204" pitchFamily="50" charset="-128"/>
                <a:ea typeface="Meiryo UI" panose="020B0604030504040204" pitchFamily="50" charset="-128"/>
              </a:rPr>
              <a:t>（千葉県、千葉市、船橋市、柏市、千葉県屋外広告美術協同</a:t>
            </a:r>
            <a:endParaRPr kumimoji="1" lang="en-US" altLang="ja-JP" sz="500" dirty="0">
              <a:latin typeface="Meiryo UI" panose="020B0604030504040204" pitchFamily="50" charset="-128"/>
              <a:ea typeface="Meiryo UI" panose="020B0604030504040204" pitchFamily="50" charset="-128"/>
            </a:endParaRPr>
          </a:p>
          <a:p>
            <a:r>
              <a:rPr lang="en-US" altLang="ja-JP" sz="500" dirty="0">
                <a:latin typeface="Meiryo UI" panose="020B0604030504040204" pitchFamily="50" charset="-128"/>
                <a:ea typeface="Meiryo UI" panose="020B0604030504040204" pitchFamily="50" charset="-128"/>
              </a:rPr>
              <a:t>     </a:t>
            </a:r>
            <a:r>
              <a:rPr kumimoji="1" lang="ja-JP" altLang="en-US" sz="500" dirty="0">
                <a:latin typeface="Meiryo UI" panose="020B0604030504040204" pitchFamily="50" charset="-128"/>
                <a:ea typeface="Meiryo UI" panose="020B0604030504040204" pitchFamily="50" charset="-128"/>
              </a:rPr>
              <a:t>組合）</a:t>
            </a:r>
            <a:r>
              <a:rPr kumimoji="1" lang="ja-JP" altLang="en-US" sz="1000" dirty="0">
                <a:latin typeface="Meiryo UI" panose="020B0604030504040204" pitchFamily="50" charset="-128"/>
                <a:ea typeface="Meiryo UI" panose="020B0604030504040204" pitchFamily="50" charset="-128"/>
              </a:rPr>
              <a:t>、千葉県屋外広告士会</a:t>
            </a:r>
            <a:endParaRPr kumimoji="1" lang="ja-JP" altLang="en-US" sz="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80603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32</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屋外広告業登録申請書等の様式の見直し</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2235" y="3140967"/>
            <a:ext cx="8785225" cy="1094023"/>
          </a:xfrm>
          <a:prstGeom prst="roundRect">
            <a:avLst>
              <a:gd name="adj" fmla="val 20302"/>
            </a:avLst>
          </a:prstGeom>
          <a:solidFill>
            <a:schemeClr val="accent3">
              <a:lumMod val="95000"/>
            </a:schemeClr>
          </a:solidFill>
          <a:ln w="38100" cmpd="sng">
            <a:solidFill>
              <a:schemeClr val="accent6">
                <a:lumMod val="75000"/>
              </a:schemeClr>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ts val="0"/>
              </a:spcBef>
              <a:buNone/>
              <a:defRPr/>
            </a:pPr>
            <a:r>
              <a:rPr lang="ja-JP" altLang="en-US" sz="1800" dirty="0">
                <a:latin typeface="Meiryo UI" panose="020B0604030504040204" pitchFamily="50" charset="-128"/>
                <a:ea typeface="Meiryo UI" panose="020B0604030504040204" pitchFamily="50" charset="-128"/>
              </a:rPr>
              <a:t>「規制改革実施計画」</a:t>
            </a:r>
            <a:r>
              <a:rPr lang="en-US" altLang="ja-JP" sz="1400" dirty="0">
                <a:latin typeface="Meiryo UI" panose="020B0604030504040204" pitchFamily="50" charset="-128"/>
                <a:ea typeface="Meiryo UI" panose="020B0604030504040204" pitchFamily="50" charset="-128"/>
              </a:rPr>
              <a:t>(H30.6.15</a:t>
            </a:r>
            <a:r>
              <a:rPr lang="ja-JP" altLang="en-US" sz="1400" dirty="0">
                <a:latin typeface="Meiryo UI" panose="020B0604030504040204" pitchFamily="50" charset="-128"/>
                <a:ea typeface="Meiryo UI" panose="020B0604030504040204" pitchFamily="50" charset="-128"/>
              </a:rPr>
              <a:t>閣議決定</a:t>
            </a:r>
            <a:r>
              <a:rPr lang="en-US" altLang="ja-JP" sz="14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を踏まえ、</a:t>
            </a:r>
            <a:r>
              <a:rPr lang="ja-JP" altLang="en-US" sz="1800" b="1" dirty="0">
                <a:latin typeface="Meiryo UI" panose="020B0604030504040204" pitchFamily="50" charset="-128"/>
                <a:ea typeface="Meiryo UI" panose="020B0604030504040204" pitchFamily="50" charset="-128"/>
              </a:rPr>
              <a:t>複数の地方自治体における手続に関する事業者の負担を軽減するため</a:t>
            </a:r>
            <a:r>
              <a:rPr lang="ja-JP" altLang="en-US" sz="1800" dirty="0">
                <a:latin typeface="Meiryo UI" panose="020B0604030504040204" pitchFamily="50" charset="-128"/>
                <a:ea typeface="Meiryo UI" panose="020B0604030504040204" pitchFamily="50" charset="-128"/>
              </a:rPr>
              <a:t>、「屋外広告業登録申請書」及び「屋外広告業登録事項変更届出書」を改正し、地方公共団体に通知</a:t>
            </a:r>
            <a:r>
              <a:rPr lang="en-US" altLang="ja-JP" sz="1400" dirty="0">
                <a:latin typeface="Meiryo UI" panose="020B0604030504040204" pitchFamily="50" charset="-128"/>
                <a:ea typeface="Meiryo UI" panose="020B0604030504040204" pitchFamily="50" charset="-128"/>
              </a:rPr>
              <a:t>(H30.9.27)</a:t>
            </a:r>
            <a:r>
              <a:rPr lang="ja-JP" altLang="en-US" sz="1800" dirty="0">
                <a:solidFill>
                  <a:srgbClr val="000000"/>
                </a:solidFill>
                <a:latin typeface="Meiryo UI" panose="020B0604030504040204" pitchFamily="50" charset="-128"/>
                <a:ea typeface="Meiryo UI" panose="020B0604030504040204" pitchFamily="50" charset="-128"/>
              </a:rPr>
              <a:t>。</a:t>
            </a:r>
            <a:endParaRPr lang="ja-JP" altLang="ja-JP" sz="1800" u="sng" dirty="0">
              <a:solidFill>
                <a:srgbClr val="000000"/>
              </a:solidFill>
              <a:latin typeface="Meiryo UI" panose="020B0604030504040204" pitchFamily="50" charset="-128"/>
              <a:ea typeface="Meiryo UI" panose="020B0604030504040204" pitchFamily="50" charset="-128"/>
            </a:endParaRPr>
          </a:p>
        </p:txBody>
      </p:sp>
      <p:sp>
        <p:nvSpPr>
          <p:cNvPr id="2" name="正方形/長方形 3">
            <a:extLst>
              <a:ext uri="{FF2B5EF4-FFF2-40B4-BE49-F238E27FC236}">
                <a16:creationId xmlns:a16="http://schemas.microsoft.com/office/drawing/2014/main" id="{A42953FA-D650-B523-D39A-A3F848E0A570}"/>
              </a:ext>
            </a:extLst>
          </p:cNvPr>
          <p:cNvSpPr/>
          <p:nvPr/>
        </p:nvSpPr>
        <p:spPr>
          <a:xfrm>
            <a:off x="251519" y="4221088"/>
            <a:ext cx="8640960" cy="2475656"/>
          </a:xfrm>
          <a:prstGeom prst="rect">
            <a:avLst/>
          </a:prstGeom>
          <a:noFill/>
          <a:ln>
            <a:noFill/>
          </a:ln>
        </p:spPr>
        <p:txBody>
          <a:bodyPr wrap="square">
            <a:noAutofit/>
          </a:bodyPr>
          <a:lstStyle/>
          <a:p>
            <a:pPr algn="just" eaLnBrk="1" hangingPunct="1">
              <a:lnSpc>
                <a:spcPct val="150000"/>
              </a:lnSpc>
              <a:defRPr/>
            </a:pP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登録申請書等の改正概要</a:t>
            </a:r>
            <a:r>
              <a:rPr lang="en-US" altLang="ja-JP" sz="1600" dirty="0">
                <a:latin typeface="Meiryo UI" panose="020B0604030504040204" pitchFamily="50" charset="-128"/>
                <a:ea typeface="Meiryo UI" panose="020B0604030504040204" pitchFamily="50" charset="-128"/>
              </a:rPr>
              <a:t>》</a:t>
            </a:r>
          </a:p>
          <a:p>
            <a:pPr marL="285750" indent="-285750" algn="just" eaLnBrk="1" hangingPunct="1">
              <a:lnSpc>
                <a:spcPct val="150000"/>
              </a:lnSpc>
              <a:buFont typeface="Wingdings" panose="05000000000000000000" pitchFamily="2" charset="2"/>
              <a:buChar char="Ø"/>
              <a:defRPr/>
            </a:pPr>
            <a:r>
              <a:rPr lang="ja-JP" altLang="ja-JP" sz="1600" dirty="0">
                <a:latin typeface="Meiryo UI" panose="020B0604030504040204" pitchFamily="50" charset="-128"/>
                <a:ea typeface="Meiryo UI" panose="020B0604030504040204" pitchFamily="50" charset="-128"/>
              </a:rPr>
              <a:t>多くの地方公共団体が登録申請書等の様式</a:t>
            </a:r>
            <a:r>
              <a:rPr lang="ja-JP" altLang="en-US" sz="1600" dirty="0">
                <a:latin typeface="Meiryo UI" panose="020B0604030504040204" pitchFamily="50" charset="-128"/>
                <a:ea typeface="Meiryo UI" panose="020B0604030504040204" pitchFamily="50" charset="-128"/>
              </a:rPr>
              <a:t>で</a:t>
            </a:r>
            <a:r>
              <a:rPr lang="ja-JP" altLang="ja-JP" sz="1600" dirty="0">
                <a:latin typeface="Meiryo UI" panose="020B0604030504040204" pitchFamily="50" charset="-128"/>
                <a:ea typeface="Meiryo UI" panose="020B0604030504040204" pitchFamily="50" charset="-128"/>
              </a:rPr>
              <a:t>設定している項目を、国の様式に追加。</a:t>
            </a:r>
            <a:endParaRPr lang="en-US" altLang="ja-JP" sz="1600" dirty="0">
              <a:solidFill>
                <a:srgbClr val="000000"/>
              </a:solidFill>
              <a:latin typeface="Meiryo UI" panose="020B0604030504040204" pitchFamily="50" charset="-128"/>
              <a:ea typeface="Meiryo UI" panose="020B0604030504040204" pitchFamily="50" charset="-128"/>
            </a:endParaRPr>
          </a:p>
          <a:p>
            <a:pPr marL="285750" indent="-285750" algn="just" eaLnBrk="1" hangingPunct="1">
              <a:spcBef>
                <a:spcPts val="600"/>
              </a:spcBef>
              <a:buFont typeface="Wingdings" panose="05000000000000000000" pitchFamily="2" charset="2"/>
              <a:buChar char="Ø"/>
              <a:defRPr/>
            </a:pPr>
            <a:r>
              <a:rPr lang="ja-JP" altLang="en-US" sz="1600" dirty="0">
                <a:solidFill>
                  <a:srgbClr val="000000"/>
                </a:solidFill>
                <a:latin typeface="Meiryo UI" panose="020B0604030504040204" pitchFamily="50" charset="-128"/>
                <a:ea typeface="Meiryo UI" panose="020B0604030504040204" pitchFamily="50" charset="-128"/>
              </a:rPr>
              <a:t>登録申請書等の申請（届出）文について、都道府県（又は市）の屋外広告物条例が記載できるよう変更。</a:t>
            </a:r>
            <a:endParaRPr lang="en-US" altLang="ja-JP" sz="1600" dirty="0">
              <a:solidFill>
                <a:srgbClr val="000000"/>
              </a:solidFill>
              <a:latin typeface="Meiryo UI" panose="020B0604030504040204" pitchFamily="50" charset="-128"/>
              <a:ea typeface="Meiryo UI" panose="020B0604030504040204" pitchFamily="50" charset="-128"/>
            </a:endParaRPr>
          </a:p>
          <a:p>
            <a:pPr marL="285750" indent="-285750" algn="just" eaLnBrk="1" hangingPunct="1">
              <a:spcBef>
                <a:spcPts val="600"/>
              </a:spcBef>
              <a:buFont typeface="Wingdings" panose="05000000000000000000" pitchFamily="2" charset="2"/>
              <a:buChar char="Ø"/>
              <a:defRPr/>
            </a:pPr>
            <a:r>
              <a:rPr lang="ja-JP" altLang="en-US" sz="1600" dirty="0">
                <a:solidFill>
                  <a:srgbClr val="000000"/>
                </a:solidFill>
                <a:latin typeface="Meiryo UI" panose="020B0604030504040204" pitchFamily="50" charset="-128"/>
                <a:ea typeface="Meiryo UI" panose="020B0604030504040204" pitchFamily="50" charset="-128"/>
              </a:rPr>
              <a:t>改正後の様式において、各地方公共団体が記載する必要がないと判断した項目等については、黒塗り又は斜線を引くなど、柔軟な対応を想定。</a:t>
            </a:r>
            <a:endParaRPr lang="en-US" altLang="ja-JP" sz="1600" dirty="0">
              <a:solidFill>
                <a:srgbClr val="000000"/>
              </a:solidFill>
              <a:latin typeface="Meiryo UI" panose="020B0604030504040204" pitchFamily="50" charset="-128"/>
              <a:ea typeface="Meiryo UI" panose="020B0604030504040204" pitchFamily="50" charset="-128"/>
            </a:endParaRPr>
          </a:p>
          <a:p>
            <a:pPr marL="285750" indent="-285750" algn="just" eaLnBrk="1" hangingPunct="1">
              <a:spcBef>
                <a:spcPts val="600"/>
              </a:spcBef>
              <a:buFont typeface="Wingdings" panose="05000000000000000000" pitchFamily="2" charset="2"/>
              <a:buChar char="Ø"/>
              <a:defRPr/>
            </a:pPr>
            <a:r>
              <a:rPr lang="ja-JP" altLang="ja-JP" sz="1600" dirty="0">
                <a:latin typeface="Meiryo UI" panose="020B0604030504040204" pitchFamily="50" charset="-128"/>
                <a:ea typeface="Meiryo UI" panose="020B0604030504040204" pitchFamily="50" charset="-128"/>
              </a:rPr>
              <a:t>添付書類については、各地方公共団体で記載内容が異なり、国が統一的に示すことが困難であるため、必要に応じて各地方公共団体が定めることとし、様式の備考欄には記載しないことと</a:t>
            </a:r>
            <a:r>
              <a:rPr lang="ja-JP" altLang="en-US" sz="1600" dirty="0">
                <a:latin typeface="Meiryo UI" panose="020B0604030504040204" pitchFamily="50" charset="-128"/>
                <a:ea typeface="Meiryo UI" panose="020B0604030504040204" pitchFamily="50" charset="-128"/>
              </a:rPr>
              <a:t>した。</a:t>
            </a:r>
            <a:endParaRPr lang="en-US" altLang="ja-JP" sz="1600" u="sng"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D0D9FBDA-06F0-0FD7-3CB2-522E6D2608EA}"/>
              </a:ext>
            </a:extLst>
          </p:cNvPr>
          <p:cNvSpPr/>
          <p:nvPr/>
        </p:nvSpPr>
        <p:spPr>
          <a:xfrm>
            <a:off x="37431" y="620688"/>
            <a:ext cx="9054834" cy="6171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AutoShape 2">
            <a:extLst>
              <a:ext uri="{FF2B5EF4-FFF2-40B4-BE49-F238E27FC236}">
                <a16:creationId xmlns:a16="http://schemas.microsoft.com/office/drawing/2014/main" id="{57604C6F-8B8F-FC00-693B-EA734A6ED671}"/>
              </a:ext>
            </a:extLst>
          </p:cNvPr>
          <p:cNvSpPr>
            <a:spLocks noChangeArrowheads="1"/>
          </p:cNvSpPr>
          <p:nvPr/>
        </p:nvSpPr>
        <p:spPr>
          <a:xfrm>
            <a:off x="182256" y="709365"/>
            <a:ext cx="8785225" cy="1731903"/>
          </a:xfrm>
          <a:prstGeom prst="roundRect">
            <a:avLst>
              <a:gd name="adj" fmla="val 13337"/>
            </a:avLst>
          </a:prstGeom>
          <a:solidFill>
            <a:srgbClr val="FFFFCC"/>
          </a:solidFill>
          <a:ln w="63500" cmpd="dbl">
            <a:solidFill>
              <a:srgbClr val="CC330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24000" indent="-324000" algn="just">
              <a:buNone/>
              <a:defRPr/>
            </a:pPr>
            <a:r>
              <a:rPr lang="ja-JP" altLang="en-US" sz="1800" dirty="0">
                <a:latin typeface="Meiryo UI" panose="020B0604030504040204" pitchFamily="50" charset="-128"/>
                <a:ea typeface="Meiryo UI" panose="020B0604030504040204" pitchFamily="50" charset="-128"/>
              </a:rPr>
              <a:t>○ 屋外広告業の登録は、その営業を行う都道府県、指定都市又は中核市ごとに行う。</a:t>
            </a:r>
            <a:endParaRPr lang="en-US" altLang="ja-JP" sz="1800" dirty="0">
              <a:latin typeface="Meiryo UI" panose="020B0604030504040204" pitchFamily="50" charset="-128"/>
              <a:ea typeface="Meiryo UI" panose="020B0604030504040204" pitchFamily="50" charset="-128"/>
            </a:endParaRPr>
          </a:p>
          <a:p>
            <a:pPr marL="324000" indent="-324000" algn="just">
              <a:spcBef>
                <a:spcPts val="600"/>
              </a:spcBef>
              <a:buNone/>
              <a:defRPr/>
            </a:pPr>
            <a:r>
              <a:rPr lang="ja-JP" altLang="en-US" sz="1800" dirty="0">
                <a:latin typeface="Meiryo UI" panose="020B0604030504040204" pitchFamily="50" charset="-128"/>
                <a:ea typeface="Meiryo UI" panose="020B0604030504040204" pitchFamily="50" charset="-128"/>
              </a:rPr>
              <a:t>○ したがって、ある地方公共団体の屋外広告物条例の適用される区域内で屋外広告物業者が広告物の表示又は掲出物件の設置の工事等を行おうとする場合、当該区域内に営業所を有しているか否かにかかわらず、また、他の地方公共団体の屋外広告物条例の適用される区域に所在する営業所であっても登録制度の対象となる。</a:t>
            </a:r>
            <a:endParaRPr lang="ja-JP" altLang="ja-JP" sz="1400" u="sng" dirty="0">
              <a:solidFill>
                <a:srgbClr val="000000"/>
              </a:solidFill>
              <a:latin typeface="Meiryo UI" panose="020B0604030504040204" pitchFamily="50" charset="-128"/>
              <a:ea typeface="Meiryo UI" panose="020B0604030504040204" pitchFamily="50" charset="-128"/>
            </a:endParaRPr>
          </a:p>
        </p:txBody>
      </p:sp>
      <p:sp>
        <p:nvSpPr>
          <p:cNvPr id="8" name="矢印: 下 7">
            <a:extLst>
              <a:ext uri="{FF2B5EF4-FFF2-40B4-BE49-F238E27FC236}">
                <a16:creationId xmlns:a16="http://schemas.microsoft.com/office/drawing/2014/main" id="{60F698B6-94E6-D0E8-A7FA-12909D97D0D8}"/>
              </a:ext>
            </a:extLst>
          </p:cNvPr>
          <p:cNvSpPr/>
          <p:nvPr/>
        </p:nvSpPr>
        <p:spPr>
          <a:xfrm>
            <a:off x="3340711" y="2678842"/>
            <a:ext cx="2448272" cy="4320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6305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3</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308304"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屋外広告物法</a:t>
            </a:r>
            <a:r>
              <a:rPr lang="ja-JP" altLang="en-US" sz="1400" b="1" dirty="0">
                <a:solidFill>
                  <a:srgbClr val="4087C8"/>
                </a:solidFill>
                <a:latin typeface="Meiryo UI" panose="020B0604030504040204" pitchFamily="50" charset="-128"/>
                <a:ea typeface="Meiryo UI" panose="020B0604030504040204" pitchFamily="50" charset="-128"/>
              </a:rPr>
              <a:t>（昭和</a:t>
            </a:r>
            <a:r>
              <a:rPr lang="en-US" altLang="ja-JP" sz="1400" b="1" dirty="0">
                <a:solidFill>
                  <a:srgbClr val="4087C8"/>
                </a:solidFill>
                <a:latin typeface="Meiryo UI" panose="020B0604030504040204" pitchFamily="50" charset="-128"/>
                <a:ea typeface="Meiryo UI" panose="020B0604030504040204" pitchFamily="50" charset="-128"/>
              </a:rPr>
              <a:t>24</a:t>
            </a:r>
            <a:r>
              <a:rPr lang="ja-JP" altLang="en-US" sz="1400" b="1" dirty="0">
                <a:solidFill>
                  <a:srgbClr val="4087C8"/>
                </a:solidFill>
                <a:latin typeface="Meiryo UI" panose="020B0604030504040204" pitchFamily="50" charset="-128"/>
                <a:ea typeface="Meiryo UI" panose="020B0604030504040204" pitchFamily="50" charset="-128"/>
              </a:rPr>
              <a:t>年法律第</a:t>
            </a:r>
            <a:r>
              <a:rPr lang="en-US" altLang="ja-JP" sz="1400" b="1" dirty="0">
                <a:solidFill>
                  <a:srgbClr val="4087C8"/>
                </a:solidFill>
                <a:latin typeface="Meiryo UI" panose="020B0604030504040204" pitchFamily="50" charset="-128"/>
                <a:ea typeface="Meiryo UI" panose="020B0604030504040204" pitchFamily="50" charset="-128"/>
              </a:rPr>
              <a:t>189</a:t>
            </a:r>
            <a:r>
              <a:rPr lang="ja-JP" altLang="en-US" sz="1400" b="1" dirty="0">
                <a:solidFill>
                  <a:srgbClr val="4087C8"/>
                </a:solidFill>
                <a:latin typeface="Meiryo UI" panose="020B0604030504040204" pitchFamily="50" charset="-128"/>
                <a:ea typeface="Meiryo UI" panose="020B0604030504040204" pitchFamily="50" charset="-128"/>
              </a:rPr>
              <a:t>号）</a:t>
            </a:r>
            <a:r>
              <a:rPr lang="ja-JP" altLang="en-US" sz="2400" b="1" dirty="0">
                <a:solidFill>
                  <a:srgbClr val="4087C8"/>
                </a:solidFill>
                <a:latin typeface="Meiryo UI" panose="020B0604030504040204" pitchFamily="50" charset="-128"/>
                <a:ea typeface="Meiryo UI" panose="020B0604030504040204" pitchFamily="50" charset="-128"/>
              </a:rPr>
              <a:t>の概要</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9" name="Text Box 32">
            <a:extLst>
              <a:ext uri="{FF2B5EF4-FFF2-40B4-BE49-F238E27FC236}">
                <a16:creationId xmlns:a16="http://schemas.microsoft.com/office/drawing/2014/main" id="{D9C529B1-06C4-4783-D538-6BE1B4E90506}"/>
              </a:ext>
            </a:extLst>
          </p:cNvPr>
          <p:cNvSpPr txBox="1">
            <a:spLocks noChangeArrowheads="1"/>
          </p:cNvSpPr>
          <p:nvPr/>
        </p:nvSpPr>
        <p:spPr bwMode="auto">
          <a:xfrm>
            <a:off x="184747" y="580257"/>
            <a:ext cx="1445351" cy="288000"/>
          </a:xfrm>
          <a:prstGeom prst="rect">
            <a:avLst/>
          </a:prstGeom>
          <a:solidFill>
            <a:schemeClr val="accent2">
              <a:lumMod val="60000"/>
              <a:lumOff val="40000"/>
            </a:schemeClr>
          </a:solidFill>
          <a:ln w="9525">
            <a:noFill/>
            <a:miter lim="800000"/>
            <a:headEnd/>
            <a:tailEnd/>
          </a:ln>
        </p:spPr>
        <p:txBody>
          <a:bodyPr lIns="0" tIns="0" rIns="0" bIns="0"/>
          <a:lstStyle/>
          <a:p>
            <a:pPr algn="ctr" eaLnBrk="0" hangingPunct="0"/>
            <a:r>
              <a:rPr kumimoji="0" lang="ja-JP" altLang="en-US" b="1" dirty="0">
                <a:solidFill>
                  <a:schemeClr val="bg1"/>
                </a:solidFill>
                <a:latin typeface="Meiryo UI" panose="020B0604030504040204" pitchFamily="50" charset="-128"/>
                <a:ea typeface="Meiryo UI" panose="020B0604030504040204" pitchFamily="50" charset="-128"/>
              </a:rPr>
              <a:t>目　　　 　的</a:t>
            </a:r>
          </a:p>
        </p:txBody>
      </p:sp>
      <p:sp>
        <p:nvSpPr>
          <p:cNvPr id="10" name="Text Box 24">
            <a:extLst>
              <a:ext uri="{FF2B5EF4-FFF2-40B4-BE49-F238E27FC236}">
                <a16:creationId xmlns:a16="http://schemas.microsoft.com/office/drawing/2014/main" id="{AF05310B-88C0-13BC-6365-7A346BD114A7}"/>
              </a:ext>
            </a:extLst>
          </p:cNvPr>
          <p:cNvSpPr txBox="1">
            <a:spLocks noChangeArrowheads="1"/>
          </p:cNvSpPr>
          <p:nvPr/>
        </p:nvSpPr>
        <p:spPr bwMode="auto">
          <a:xfrm>
            <a:off x="1722875" y="622753"/>
            <a:ext cx="4988801" cy="254782"/>
          </a:xfrm>
          <a:prstGeom prst="rect">
            <a:avLst/>
          </a:prstGeom>
          <a:noFill/>
          <a:ln w="9525">
            <a:noFill/>
            <a:miter lim="800000"/>
            <a:headEnd/>
            <a:tailEnd/>
          </a:ln>
        </p:spPr>
        <p:txBody>
          <a:bodyPr lIns="7196" tIns="14393" rIns="7196" bIns="14393"/>
          <a:lstStyle/>
          <a:p>
            <a:pPr algn="just" eaLnBrk="0" hangingPunct="0">
              <a:buFont typeface="ＭＳ Ｐゴシック" charset="-128"/>
              <a:buNone/>
            </a:pPr>
            <a:r>
              <a:rPr kumimoji="0" lang="ja-JP" altLang="en-US" sz="1300" dirty="0">
                <a:solidFill>
                  <a:srgbClr val="000000"/>
                </a:solidFill>
                <a:latin typeface="Meiryo UI" panose="020B0604030504040204" pitchFamily="50" charset="-128"/>
                <a:ea typeface="Meiryo UI" panose="020B0604030504040204" pitchFamily="50" charset="-128"/>
              </a:rPr>
              <a:t>良好な景観の形成・風致の維持・公衆に対する危害の防止</a:t>
            </a:r>
            <a:endParaRPr kumimoji="0" lang="en-US" altLang="ja-JP" sz="1300" dirty="0">
              <a:solidFill>
                <a:srgbClr val="000000"/>
              </a:solidFill>
              <a:latin typeface="Meiryo UI" panose="020B0604030504040204" pitchFamily="50" charset="-128"/>
              <a:ea typeface="Meiryo UI" panose="020B0604030504040204" pitchFamily="50" charset="-128"/>
            </a:endParaRPr>
          </a:p>
        </p:txBody>
      </p:sp>
      <p:sp>
        <p:nvSpPr>
          <p:cNvPr id="14" name="Text Box 32">
            <a:extLst>
              <a:ext uri="{FF2B5EF4-FFF2-40B4-BE49-F238E27FC236}">
                <a16:creationId xmlns:a16="http://schemas.microsoft.com/office/drawing/2014/main" id="{9B9CCA26-D81C-6C35-2586-9042702FD656}"/>
              </a:ext>
            </a:extLst>
          </p:cNvPr>
          <p:cNvSpPr txBox="1">
            <a:spLocks noChangeArrowheads="1"/>
          </p:cNvSpPr>
          <p:nvPr/>
        </p:nvSpPr>
        <p:spPr bwMode="auto">
          <a:xfrm>
            <a:off x="189243" y="964896"/>
            <a:ext cx="1436361" cy="288000"/>
          </a:xfrm>
          <a:prstGeom prst="rect">
            <a:avLst/>
          </a:prstGeom>
          <a:solidFill>
            <a:schemeClr val="accent2">
              <a:lumMod val="60000"/>
              <a:lumOff val="40000"/>
            </a:schemeClr>
          </a:solidFill>
          <a:ln w="9525">
            <a:noFill/>
            <a:miter lim="800000"/>
            <a:headEnd/>
            <a:tailEnd/>
          </a:ln>
        </p:spPr>
        <p:txBody>
          <a:bodyPr lIns="0" tIns="0" rIns="0" bIns="0"/>
          <a:lstStyle/>
          <a:p>
            <a:pPr algn="ctr" eaLnBrk="0" hangingPunct="0"/>
            <a:r>
              <a:rPr kumimoji="0" lang="ja-JP" altLang="en-US" b="1" dirty="0">
                <a:solidFill>
                  <a:schemeClr val="bg1"/>
                </a:solidFill>
                <a:latin typeface="Meiryo UI" panose="020B0604030504040204" pitchFamily="50" charset="-128"/>
                <a:ea typeface="Meiryo UI" panose="020B0604030504040204" pitchFamily="50" charset="-128"/>
              </a:rPr>
              <a:t>屋外広告物</a:t>
            </a:r>
            <a:endParaRPr kumimoji="0" lang="en-US" altLang="ja-JP" b="1" dirty="0">
              <a:solidFill>
                <a:schemeClr val="bg1"/>
              </a:solidFill>
              <a:latin typeface="Meiryo UI" panose="020B0604030504040204" pitchFamily="50" charset="-128"/>
              <a:ea typeface="Meiryo UI" panose="020B0604030504040204" pitchFamily="50" charset="-128"/>
            </a:endParaRPr>
          </a:p>
        </p:txBody>
      </p:sp>
      <p:sp>
        <p:nvSpPr>
          <p:cNvPr id="15" name="Text Box 24">
            <a:extLst>
              <a:ext uri="{FF2B5EF4-FFF2-40B4-BE49-F238E27FC236}">
                <a16:creationId xmlns:a16="http://schemas.microsoft.com/office/drawing/2014/main" id="{53DFFDCD-6742-EE7E-39CF-7AB2ACA46CF3}"/>
              </a:ext>
            </a:extLst>
          </p:cNvPr>
          <p:cNvSpPr txBox="1">
            <a:spLocks noChangeArrowheads="1"/>
          </p:cNvSpPr>
          <p:nvPr/>
        </p:nvSpPr>
        <p:spPr bwMode="auto">
          <a:xfrm>
            <a:off x="1714243" y="888088"/>
            <a:ext cx="7308303" cy="463196"/>
          </a:xfrm>
          <a:prstGeom prst="rect">
            <a:avLst/>
          </a:prstGeom>
          <a:noFill/>
          <a:ln w="9525">
            <a:noFill/>
            <a:miter lim="800000"/>
            <a:headEnd/>
            <a:tailEnd/>
          </a:ln>
        </p:spPr>
        <p:txBody>
          <a:bodyPr lIns="7196" tIns="14393" rIns="7196" bIns="14393"/>
          <a:lstStyle/>
          <a:p>
            <a:pPr algn="just" eaLnBrk="0" hangingPunct="0"/>
            <a:r>
              <a:rPr kumimoji="0" lang="ja-JP" altLang="en-US" sz="1300" dirty="0">
                <a:solidFill>
                  <a:srgbClr val="000000"/>
                </a:solidFill>
                <a:latin typeface="Meiryo UI" panose="020B0604030504040204" pitchFamily="50" charset="-128"/>
                <a:ea typeface="Meiryo UI" panose="020B0604030504040204" pitchFamily="50" charset="-128"/>
              </a:rPr>
              <a:t>常時又は一定の期間継続して屋外で公衆に表示されるものであつて、看板、立看板、はり紙及びはり札並びに広告塔、広告板、建物その他の工作物等に掲出され、又は表示されたもの並びにこれらに類するもの</a:t>
            </a:r>
            <a:endParaRPr kumimoji="0" lang="en-US" altLang="ja-JP" sz="1300" dirty="0">
              <a:solidFill>
                <a:srgbClr val="000000"/>
              </a:solidFill>
              <a:latin typeface="Meiryo UI" panose="020B0604030504040204" pitchFamily="50" charset="-128"/>
              <a:ea typeface="Meiryo UI" panose="020B0604030504040204" pitchFamily="50" charset="-128"/>
            </a:endParaRPr>
          </a:p>
          <a:p>
            <a:pPr algn="just" eaLnBrk="0" hangingPunct="0">
              <a:buFont typeface="ＭＳ Ｐゴシック" charset="-128"/>
              <a:buNone/>
            </a:pPr>
            <a:endParaRPr kumimoji="0" lang="en-US" altLang="ja-JP" sz="1300" dirty="0">
              <a:solidFill>
                <a:srgbClr val="000000"/>
              </a:solidFill>
            </a:endParaRPr>
          </a:p>
        </p:txBody>
      </p:sp>
      <p:sp>
        <p:nvSpPr>
          <p:cNvPr id="16" name="AutoShape 3">
            <a:extLst>
              <a:ext uri="{FF2B5EF4-FFF2-40B4-BE49-F238E27FC236}">
                <a16:creationId xmlns:a16="http://schemas.microsoft.com/office/drawing/2014/main" id="{B1608B1D-AEE8-D720-07EA-FC56F178F95D}"/>
              </a:ext>
            </a:extLst>
          </p:cNvPr>
          <p:cNvSpPr>
            <a:spLocks noChangeArrowheads="1"/>
          </p:cNvSpPr>
          <p:nvPr/>
        </p:nvSpPr>
        <p:spPr bwMode="auto">
          <a:xfrm>
            <a:off x="192464" y="2667867"/>
            <a:ext cx="8791218" cy="2755394"/>
          </a:xfrm>
          <a:prstGeom prst="roundRect">
            <a:avLst>
              <a:gd name="adj" fmla="val 6106"/>
            </a:avLst>
          </a:prstGeom>
          <a:solidFill>
            <a:srgbClr val="F3FBFA"/>
          </a:solidFill>
          <a:ln w="31750" cmpd="dbl">
            <a:solidFill>
              <a:schemeClr val="tx1"/>
            </a:solid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29" name="Text Box 32">
            <a:extLst>
              <a:ext uri="{FF2B5EF4-FFF2-40B4-BE49-F238E27FC236}">
                <a16:creationId xmlns:a16="http://schemas.microsoft.com/office/drawing/2014/main" id="{232EC529-7295-FDC6-AEBD-567D9998E4FE}"/>
              </a:ext>
            </a:extLst>
          </p:cNvPr>
          <p:cNvSpPr txBox="1">
            <a:spLocks noChangeArrowheads="1"/>
          </p:cNvSpPr>
          <p:nvPr/>
        </p:nvSpPr>
        <p:spPr bwMode="auto">
          <a:xfrm>
            <a:off x="6148658" y="2915245"/>
            <a:ext cx="2643193" cy="309281"/>
          </a:xfrm>
          <a:prstGeom prst="rect">
            <a:avLst/>
          </a:prstGeom>
          <a:noFill/>
          <a:ln w="9525">
            <a:noFill/>
            <a:miter lim="800000"/>
            <a:headEnd/>
            <a:tailEnd/>
          </a:ln>
        </p:spPr>
        <p:txBody>
          <a:bodyPr lIns="0" tIns="0" rIns="0" bIns="0"/>
          <a:lstStyle/>
          <a:p>
            <a:pPr lvl="0" eaLnBrk="0" hangingPunct="0"/>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●違反に対する措置等</a:t>
            </a:r>
            <a:endParaRPr kumimoji="0" lang="ja-JP" altLang="en-US" sz="1300" dirty="0">
              <a:solidFill>
                <a:srgbClr val="000000"/>
              </a:solidFill>
              <a:latin typeface="Century" pitchFamily="18" charset="0"/>
            </a:endParaRPr>
          </a:p>
        </p:txBody>
      </p:sp>
      <p:sp>
        <p:nvSpPr>
          <p:cNvPr id="30" name="Text Box 32">
            <a:extLst>
              <a:ext uri="{FF2B5EF4-FFF2-40B4-BE49-F238E27FC236}">
                <a16:creationId xmlns:a16="http://schemas.microsoft.com/office/drawing/2014/main" id="{D98363D8-0268-0C53-9B4D-CC87E44CE34A}"/>
              </a:ext>
            </a:extLst>
          </p:cNvPr>
          <p:cNvSpPr txBox="1">
            <a:spLocks noChangeArrowheads="1"/>
          </p:cNvSpPr>
          <p:nvPr/>
        </p:nvSpPr>
        <p:spPr bwMode="auto">
          <a:xfrm>
            <a:off x="6263642" y="3242955"/>
            <a:ext cx="2677037" cy="843515"/>
          </a:xfrm>
          <a:prstGeom prst="rect">
            <a:avLst/>
          </a:prstGeom>
          <a:noFill/>
          <a:ln w="9525">
            <a:noFill/>
            <a:miter lim="800000"/>
            <a:headEnd/>
            <a:tailEnd/>
          </a:ln>
        </p:spPr>
        <p:txBody>
          <a:bodyPr lIns="0" tIns="0" rIns="0" bIns="0"/>
          <a:lstStyle/>
          <a:p>
            <a:pPr marL="85725" indent="-85725" algn="just" eaLnBrk="0" hangingPunct="0"/>
            <a:r>
              <a:rPr lang="ja-JP" altLang="en-US" sz="1100" dirty="0">
                <a:solidFill>
                  <a:srgbClr val="000000"/>
                </a:solidFill>
                <a:latin typeface="Meiryo UI" panose="020B0604030504040204" pitchFamily="50" charset="-128"/>
                <a:ea typeface="Meiryo UI" panose="020B0604030504040204" pitchFamily="50" charset="-128"/>
              </a:rPr>
              <a:t>・表示・設置の停止命令</a:t>
            </a:r>
            <a:endParaRPr lang="en-US" altLang="ja-JP" sz="1100" dirty="0">
              <a:solidFill>
                <a:srgbClr val="000000"/>
              </a:solidFill>
              <a:latin typeface="Meiryo UI" panose="020B0604030504040204" pitchFamily="50" charset="-128"/>
              <a:ea typeface="Meiryo UI" panose="020B0604030504040204" pitchFamily="50" charset="-128"/>
            </a:endParaRPr>
          </a:p>
          <a:p>
            <a:pPr marL="85725" indent="-85725" algn="just" eaLnBrk="0" hangingPunct="0"/>
            <a:r>
              <a:rPr lang="ja-JP" altLang="en-US" sz="1100" dirty="0">
                <a:solidFill>
                  <a:srgbClr val="000000"/>
                </a:solidFill>
                <a:latin typeface="Meiryo UI" panose="020B0604030504040204" pitchFamily="50" charset="-128"/>
                <a:ea typeface="Meiryo UI" panose="020B0604030504040204" pitchFamily="50" charset="-128"/>
              </a:rPr>
              <a:t>・除却等の必要な措置の命令</a:t>
            </a:r>
            <a:endParaRPr lang="en-US" altLang="ja-JP" sz="1100" dirty="0">
              <a:solidFill>
                <a:srgbClr val="000000"/>
              </a:solidFill>
              <a:latin typeface="Meiryo UI" panose="020B0604030504040204" pitchFamily="50" charset="-128"/>
              <a:ea typeface="Meiryo UI" panose="020B0604030504040204" pitchFamily="50" charset="-128"/>
            </a:endParaRPr>
          </a:p>
          <a:p>
            <a:pPr marL="85725" indent="-85725" algn="just" eaLnBrk="0" hangingPunct="0"/>
            <a:r>
              <a:rPr lang="ja-JP" altLang="en-US" sz="1100" dirty="0">
                <a:solidFill>
                  <a:srgbClr val="000000"/>
                </a:solidFill>
                <a:latin typeface="Meiryo UI" panose="020B0604030504040204" pitchFamily="50" charset="-128"/>
                <a:ea typeface="Meiryo UI" panose="020B0604030504040204" pitchFamily="50" charset="-128"/>
              </a:rPr>
              <a:t>・略式代執行</a:t>
            </a:r>
          </a:p>
          <a:p>
            <a:pPr marL="85725" indent="-85725" algn="just" eaLnBrk="0" hangingPunct="0"/>
            <a:r>
              <a:rPr lang="ja-JP" altLang="en-US" sz="1100" dirty="0">
                <a:solidFill>
                  <a:srgbClr val="000000"/>
                </a:solidFill>
                <a:latin typeface="Meiryo UI" panose="020B0604030504040204" pitchFamily="50" charset="-128"/>
                <a:ea typeface="Meiryo UI" panose="020B0604030504040204" pitchFamily="50" charset="-128"/>
              </a:rPr>
              <a:t>・一定の要件を満たすはり紙、はり札、立看板、広告旗等の除却（簡易除却）</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31" name="Text Box 32">
            <a:extLst>
              <a:ext uri="{FF2B5EF4-FFF2-40B4-BE49-F238E27FC236}">
                <a16:creationId xmlns:a16="http://schemas.microsoft.com/office/drawing/2014/main" id="{CCA7E4BC-4570-F2DA-9557-CED41BAECD80}"/>
              </a:ext>
            </a:extLst>
          </p:cNvPr>
          <p:cNvSpPr txBox="1">
            <a:spLocks noChangeArrowheads="1"/>
          </p:cNvSpPr>
          <p:nvPr/>
        </p:nvSpPr>
        <p:spPr bwMode="auto">
          <a:xfrm>
            <a:off x="6244728" y="4487824"/>
            <a:ext cx="2677037" cy="420307"/>
          </a:xfrm>
          <a:prstGeom prst="rect">
            <a:avLst/>
          </a:prstGeom>
          <a:noFill/>
          <a:ln w="9525">
            <a:noFill/>
            <a:miter lim="800000"/>
            <a:headEnd/>
            <a:tailEnd/>
          </a:ln>
        </p:spPr>
        <p:txBody>
          <a:bodyPr lIns="0" tIns="0" rIns="0" bIns="0"/>
          <a:lstStyle/>
          <a:p>
            <a:pPr marL="72000" indent="-85725" algn="just" eaLnBrk="0" hangingPunct="0"/>
            <a:r>
              <a:rPr lang="ja-JP" altLang="en-US" sz="1100" dirty="0">
                <a:solidFill>
                  <a:srgbClr val="000000"/>
                </a:solidFill>
                <a:latin typeface="Meiryo UI" panose="020B0604030504040204" pitchFamily="50" charset="-128"/>
                <a:ea typeface="Meiryo UI" panose="020B0604030504040204" pitchFamily="50" charset="-128"/>
              </a:rPr>
              <a:t>・罰金又は過料のみを科する規定を設けることができる。</a:t>
            </a:r>
          </a:p>
        </p:txBody>
      </p:sp>
      <p:sp>
        <p:nvSpPr>
          <p:cNvPr id="32" name="Text Box 32">
            <a:extLst>
              <a:ext uri="{FF2B5EF4-FFF2-40B4-BE49-F238E27FC236}">
                <a16:creationId xmlns:a16="http://schemas.microsoft.com/office/drawing/2014/main" id="{6D6A929E-3FDC-D69B-0754-DBEED5F57519}"/>
              </a:ext>
            </a:extLst>
          </p:cNvPr>
          <p:cNvSpPr txBox="1">
            <a:spLocks noChangeArrowheads="1"/>
          </p:cNvSpPr>
          <p:nvPr/>
        </p:nvSpPr>
        <p:spPr bwMode="auto">
          <a:xfrm>
            <a:off x="6166749" y="4228720"/>
            <a:ext cx="1345398" cy="291823"/>
          </a:xfrm>
          <a:prstGeom prst="rect">
            <a:avLst/>
          </a:prstGeom>
          <a:noFill/>
          <a:ln w="9525">
            <a:noFill/>
            <a:miter lim="800000"/>
            <a:headEnd/>
            <a:tailEnd/>
          </a:ln>
        </p:spPr>
        <p:txBody>
          <a:bodyPr lIns="0" tIns="0" rIns="0" bIns="0"/>
          <a:lstStyle/>
          <a:p>
            <a:pPr eaLnBrk="0" hangingPunct="0"/>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●罰則</a:t>
            </a:r>
            <a:endParaRPr kumimoji="0" lang="ja-JP" altLang="en-US" sz="1200" b="1" dirty="0">
              <a:solidFill>
                <a:srgbClr val="000000"/>
              </a:solidFill>
              <a:latin typeface="Meiryo UI" panose="020B0604030504040204" pitchFamily="50" charset="-128"/>
              <a:ea typeface="Meiryo UI" panose="020B0604030504040204" pitchFamily="50" charset="-128"/>
            </a:endParaRPr>
          </a:p>
        </p:txBody>
      </p:sp>
      <p:sp>
        <p:nvSpPr>
          <p:cNvPr id="33" name="AutoShape 3">
            <a:extLst>
              <a:ext uri="{FF2B5EF4-FFF2-40B4-BE49-F238E27FC236}">
                <a16:creationId xmlns:a16="http://schemas.microsoft.com/office/drawing/2014/main" id="{2C6E10CC-5DED-90CD-AD24-D771F0C4FD53}"/>
              </a:ext>
            </a:extLst>
          </p:cNvPr>
          <p:cNvSpPr>
            <a:spLocks noChangeArrowheads="1"/>
          </p:cNvSpPr>
          <p:nvPr/>
        </p:nvSpPr>
        <p:spPr bwMode="auto">
          <a:xfrm>
            <a:off x="184746" y="5658685"/>
            <a:ext cx="5899422" cy="1118798"/>
          </a:xfrm>
          <a:prstGeom prst="roundRect">
            <a:avLst>
              <a:gd name="adj" fmla="val 13077"/>
            </a:avLst>
          </a:prstGeom>
          <a:solidFill>
            <a:schemeClr val="accent1"/>
          </a:solidFill>
          <a:ln w="19050">
            <a:solidFill>
              <a:schemeClr val="tx1"/>
            </a:solid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34" name="Text Box 4">
            <a:extLst>
              <a:ext uri="{FF2B5EF4-FFF2-40B4-BE49-F238E27FC236}">
                <a16:creationId xmlns:a16="http://schemas.microsoft.com/office/drawing/2014/main" id="{D013AAA9-4D09-4CE8-3C4D-4DF6C0549694}"/>
              </a:ext>
            </a:extLst>
          </p:cNvPr>
          <p:cNvSpPr txBox="1">
            <a:spLocks noChangeArrowheads="1"/>
          </p:cNvSpPr>
          <p:nvPr/>
        </p:nvSpPr>
        <p:spPr bwMode="auto">
          <a:xfrm>
            <a:off x="307562" y="5665295"/>
            <a:ext cx="7275685" cy="244041"/>
          </a:xfrm>
          <a:prstGeom prst="rect">
            <a:avLst/>
          </a:prstGeom>
          <a:noFill/>
          <a:ln w="9525">
            <a:noFill/>
            <a:miter lim="800000"/>
            <a:headEnd/>
            <a:tailEnd/>
          </a:ln>
        </p:spPr>
        <p:txBody>
          <a:bodyPr lIns="0" tIns="0" rIns="0" bIns="0"/>
          <a:lstStyle/>
          <a:p>
            <a:pPr eaLnBrk="0" hangingPunct="0"/>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　屋外広告業</a:t>
            </a:r>
            <a:r>
              <a:rPr kumimoji="0" lang="en-US" altLang="ja-JP" sz="1000" b="1" u="sng" baseline="90000" dirty="0">
                <a:solidFill>
                  <a:schemeClr val="accent6">
                    <a:lumMod val="75000"/>
                  </a:schemeClr>
                </a:solidFill>
                <a:latin typeface="Meiryo UI" panose="020B0604030504040204" pitchFamily="50" charset="-128"/>
                <a:ea typeface="Meiryo UI" panose="020B0604030504040204" pitchFamily="50" charset="-128"/>
              </a:rPr>
              <a:t>※</a:t>
            </a:r>
            <a:r>
              <a:rPr kumimoji="0" lang="ja-JP" altLang="en-US" sz="1000" b="1" u="sng" baseline="90000" dirty="0">
                <a:solidFill>
                  <a:schemeClr val="accent6">
                    <a:lumMod val="75000"/>
                  </a:schemeClr>
                </a:solidFill>
                <a:latin typeface="Meiryo UI" panose="020B0604030504040204" pitchFamily="50" charset="-128"/>
                <a:ea typeface="Meiryo UI" panose="020B0604030504040204" pitchFamily="50" charset="-128"/>
              </a:rPr>
              <a:t>１</a:t>
            </a:r>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を登録制度とすることが可能</a:t>
            </a:r>
            <a:r>
              <a:rPr kumimoji="0" lang="ja-JP" altLang="en-US" sz="1000" dirty="0">
                <a:latin typeface="Meiryo UI" panose="020B0604030504040204" pitchFamily="50" charset="-128"/>
                <a:ea typeface="Meiryo UI" panose="020B0604030504040204" pitchFamily="50" charset="-128"/>
              </a:rPr>
              <a:t>（都道府県、指定都市、中核市</a:t>
            </a:r>
            <a:r>
              <a:rPr kumimoji="0" lang="en-US" altLang="ja-JP" sz="800" baseline="90000" dirty="0">
                <a:latin typeface="Meiryo UI" panose="020B0604030504040204" pitchFamily="50" charset="-128"/>
                <a:ea typeface="Meiryo UI" panose="020B0604030504040204" pitchFamily="50" charset="-128"/>
              </a:rPr>
              <a:t>※2</a:t>
            </a:r>
            <a:r>
              <a:rPr kumimoji="0" lang="ja-JP" altLang="en-US" sz="1000" dirty="0">
                <a:latin typeface="Meiryo UI" panose="020B0604030504040204" pitchFamily="50" charset="-128"/>
                <a:ea typeface="Meiryo UI" panose="020B0604030504040204" pitchFamily="50" charset="-128"/>
              </a:rPr>
              <a:t>）</a:t>
            </a:r>
          </a:p>
        </p:txBody>
      </p:sp>
      <p:sp>
        <p:nvSpPr>
          <p:cNvPr id="37" name="テキスト ボックス 36">
            <a:extLst>
              <a:ext uri="{FF2B5EF4-FFF2-40B4-BE49-F238E27FC236}">
                <a16:creationId xmlns:a16="http://schemas.microsoft.com/office/drawing/2014/main" id="{5472E0F1-C23B-36B3-9FAA-F74AB70D9FAA}"/>
              </a:ext>
            </a:extLst>
          </p:cNvPr>
          <p:cNvSpPr txBox="1"/>
          <p:nvPr/>
        </p:nvSpPr>
        <p:spPr>
          <a:xfrm>
            <a:off x="6058239" y="5846977"/>
            <a:ext cx="2925443" cy="877163"/>
          </a:xfrm>
          <a:prstGeom prst="rect">
            <a:avLst/>
          </a:prstGeom>
          <a:noFill/>
        </p:spPr>
        <p:txBody>
          <a:bodyPr wrap="square" rtlCol="0">
            <a:spAutoFit/>
          </a:bodyPr>
          <a:lstStyle/>
          <a:p>
            <a:pPr algn="just"/>
            <a:r>
              <a:rPr kumimoji="1" lang="en-US" altLang="ja-JP" sz="900"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 屋外広告業とは、屋外広告物の表示又は屋外広告物</a:t>
            </a:r>
            <a:endParaRPr lang="en-US" altLang="ja-JP" sz="900" dirty="0">
              <a:solidFill>
                <a:schemeClr val="tx1">
                  <a:lumMod val="75000"/>
                  <a:lumOff val="25000"/>
                </a:schemeClr>
              </a:solidFill>
              <a:latin typeface="Meiryo UI" panose="020B0604030504040204" pitchFamily="50" charset="-128"/>
              <a:ea typeface="Meiryo UI" panose="020B0604030504040204" pitchFamily="50" charset="-128"/>
            </a:endParaRPr>
          </a:p>
          <a:p>
            <a:pPr algn="just"/>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　　　を掲出する物件の設置を行う営業のこと。</a:t>
            </a:r>
            <a:endParaRPr lang="en-US" altLang="ja-JP" sz="900" dirty="0">
              <a:solidFill>
                <a:schemeClr val="tx1">
                  <a:lumMod val="75000"/>
                  <a:lumOff val="25000"/>
                </a:schemeClr>
              </a:solidFill>
              <a:latin typeface="Meiryo UI" panose="020B0604030504040204" pitchFamily="50" charset="-128"/>
              <a:ea typeface="Meiryo UI" panose="020B0604030504040204" pitchFamily="50" charset="-128"/>
            </a:endParaRPr>
          </a:p>
          <a:p>
            <a:pPr algn="just"/>
            <a:r>
              <a:rPr lang="ja-JP" altLang="en-US" sz="300" dirty="0">
                <a:solidFill>
                  <a:schemeClr val="tx1">
                    <a:lumMod val="75000"/>
                    <a:lumOff val="25000"/>
                  </a:schemeClr>
                </a:solidFill>
                <a:latin typeface="Meiryo UI" panose="020B0604030504040204" pitchFamily="50" charset="-128"/>
                <a:ea typeface="Meiryo UI" panose="020B0604030504040204" pitchFamily="50" charset="-128"/>
              </a:rPr>
              <a:t>　</a:t>
            </a:r>
            <a:endParaRPr lang="en-US" altLang="ja-JP" sz="300" dirty="0">
              <a:solidFill>
                <a:schemeClr val="tx1">
                  <a:lumMod val="75000"/>
                  <a:lumOff val="25000"/>
                </a:schemeClr>
              </a:solidFill>
              <a:latin typeface="Meiryo UI" panose="020B0604030504040204" pitchFamily="50" charset="-128"/>
              <a:ea typeface="Meiryo UI" panose="020B0604030504040204" pitchFamily="50" charset="-128"/>
            </a:endParaRPr>
          </a:p>
          <a:p>
            <a:pPr algn="just"/>
            <a:r>
              <a:rPr lang="en-US" altLang="ja-JP" sz="900" dirty="0">
                <a:solidFill>
                  <a:schemeClr val="tx1">
                    <a:lumMod val="75000"/>
                    <a:lumOff val="25000"/>
                  </a:schemeClr>
                </a:solidFill>
                <a:latin typeface="Meiryo UI" panose="020B0604030504040204" pitchFamily="50" charset="-128"/>
                <a:ea typeface="Meiryo UI" panose="020B0604030504040204" pitchFamily="50" charset="-128"/>
              </a:rPr>
              <a:t>※2 </a:t>
            </a: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本登録制度は、都道府県・指定都市・中核市で可能。</a:t>
            </a:r>
            <a:endParaRPr lang="en-US" altLang="ja-JP" sz="900" dirty="0">
              <a:solidFill>
                <a:schemeClr val="tx1">
                  <a:lumMod val="75000"/>
                  <a:lumOff val="25000"/>
                </a:schemeClr>
              </a:solidFill>
              <a:latin typeface="Meiryo UI" panose="020B0604030504040204" pitchFamily="50" charset="-128"/>
              <a:ea typeface="Meiryo UI" panose="020B0604030504040204" pitchFamily="50" charset="-128"/>
            </a:endParaRPr>
          </a:p>
          <a:p>
            <a:pPr algn="just"/>
            <a:endParaRPr lang="en-US" altLang="ja-JP" sz="300" dirty="0">
              <a:solidFill>
                <a:schemeClr val="tx1">
                  <a:lumMod val="75000"/>
                  <a:lumOff val="25000"/>
                </a:schemeClr>
              </a:solidFill>
              <a:latin typeface="Meiryo UI" panose="020B0604030504040204" pitchFamily="50" charset="-128"/>
              <a:ea typeface="Meiryo UI" panose="020B0604030504040204" pitchFamily="50" charset="-128"/>
            </a:endParaRPr>
          </a:p>
          <a:p>
            <a:pPr algn="just"/>
            <a:r>
              <a:rPr lang="en-US" altLang="ja-JP" sz="900" dirty="0">
                <a:solidFill>
                  <a:schemeClr val="tx1">
                    <a:lumMod val="75000"/>
                    <a:lumOff val="25000"/>
                  </a:schemeClr>
                </a:solidFill>
                <a:latin typeface="Meiryo UI" panose="020B0604030504040204" pitchFamily="50" charset="-128"/>
                <a:ea typeface="Meiryo UI" panose="020B0604030504040204" pitchFamily="50" charset="-128"/>
              </a:rPr>
              <a:t>※3 </a:t>
            </a: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国土交通大臣の登録を受けた登録試験機関の試験</a:t>
            </a:r>
            <a:endParaRPr lang="en-US" altLang="ja-JP" sz="900" dirty="0">
              <a:solidFill>
                <a:schemeClr val="tx1">
                  <a:lumMod val="75000"/>
                  <a:lumOff val="25000"/>
                </a:schemeClr>
              </a:solidFill>
              <a:latin typeface="Meiryo UI" panose="020B0604030504040204" pitchFamily="50" charset="-128"/>
              <a:ea typeface="Meiryo UI" panose="020B0604030504040204" pitchFamily="50" charset="-128"/>
            </a:endParaRPr>
          </a:p>
          <a:p>
            <a:pPr algn="just"/>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　　　合格者等。</a:t>
            </a:r>
            <a:endParaRPr kumimoji="1" lang="en-US" altLang="ja-JP" sz="900" dirty="0">
              <a:solidFill>
                <a:schemeClr val="tx1">
                  <a:lumMod val="75000"/>
                  <a:lumOff val="25000"/>
                </a:schemeClr>
              </a:solidFill>
            </a:endParaRPr>
          </a:p>
        </p:txBody>
      </p:sp>
      <p:sp>
        <p:nvSpPr>
          <p:cNvPr id="2" name="吹き出し: 下矢印 1">
            <a:extLst>
              <a:ext uri="{FF2B5EF4-FFF2-40B4-BE49-F238E27FC236}">
                <a16:creationId xmlns:a16="http://schemas.microsoft.com/office/drawing/2014/main" id="{B6CA0377-826C-E951-285F-FC63BF9D9966}"/>
              </a:ext>
            </a:extLst>
          </p:cNvPr>
          <p:cNvSpPr/>
          <p:nvPr/>
        </p:nvSpPr>
        <p:spPr>
          <a:xfrm>
            <a:off x="184747" y="1377362"/>
            <a:ext cx="1620479" cy="764183"/>
          </a:xfrm>
          <a:prstGeom prst="downArrowCallout">
            <a:avLst>
              <a:gd name="adj1" fmla="val 102016"/>
              <a:gd name="adj2" fmla="val 93212"/>
              <a:gd name="adj3" fmla="val 15792"/>
              <a:gd name="adj4" fmla="val 71389"/>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b="1" dirty="0">
                <a:latin typeface="Meiryo UI" panose="020B0604030504040204" pitchFamily="50" charset="-128"/>
                <a:ea typeface="Meiryo UI" panose="020B0604030504040204" pitchFamily="50" charset="-128"/>
              </a:rPr>
              <a:t>都道府県</a:t>
            </a:r>
          </a:p>
        </p:txBody>
      </p:sp>
      <p:sp>
        <p:nvSpPr>
          <p:cNvPr id="3" name="吹き出し: 下矢印 2">
            <a:extLst>
              <a:ext uri="{FF2B5EF4-FFF2-40B4-BE49-F238E27FC236}">
                <a16:creationId xmlns:a16="http://schemas.microsoft.com/office/drawing/2014/main" id="{9309C94E-A391-A19F-72A4-38C817EAF282}"/>
              </a:ext>
            </a:extLst>
          </p:cNvPr>
          <p:cNvSpPr/>
          <p:nvPr/>
        </p:nvSpPr>
        <p:spPr>
          <a:xfrm>
            <a:off x="2095828" y="1676105"/>
            <a:ext cx="1314104" cy="463196"/>
          </a:xfrm>
          <a:prstGeom prst="downArrowCallout">
            <a:avLst>
              <a:gd name="adj1" fmla="val 126977"/>
              <a:gd name="adj2" fmla="val 121821"/>
              <a:gd name="adj3" fmla="val 25977"/>
              <a:gd name="adj4" fmla="val 57156"/>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指定都市</a:t>
            </a:r>
          </a:p>
        </p:txBody>
      </p:sp>
      <p:sp>
        <p:nvSpPr>
          <p:cNvPr id="5" name="吹き出し: 下矢印 4">
            <a:extLst>
              <a:ext uri="{FF2B5EF4-FFF2-40B4-BE49-F238E27FC236}">
                <a16:creationId xmlns:a16="http://schemas.microsoft.com/office/drawing/2014/main" id="{1F12E9F2-34D3-9467-7F56-5203039C85C6}"/>
              </a:ext>
            </a:extLst>
          </p:cNvPr>
          <p:cNvSpPr/>
          <p:nvPr/>
        </p:nvSpPr>
        <p:spPr>
          <a:xfrm>
            <a:off x="3700533" y="1682786"/>
            <a:ext cx="1219751" cy="456516"/>
          </a:xfrm>
          <a:prstGeom prst="downArrowCallout">
            <a:avLst>
              <a:gd name="adj1" fmla="val 120322"/>
              <a:gd name="adj2" fmla="val 117595"/>
              <a:gd name="adj3" fmla="val 24303"/>
              <a:gd name="adj4" fmla="val 5754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中 核 市</a:t>
            </a:r>
          </a:p>
        </p:txBody>
      </p:sp>
      <p:sp>
        <p:nvSpPr>
          <p:cNvPr id="7" name="吹き出し: 下矢印 6">
            <a:extLst>
              <a:ext uri="{FF2B5EF4-FFF2-40B4-BE49-F238E27FC236}">
                <a16:creationId xmlns:a16="http://schemas.microsoft.com/office/drawing/2014/main" id="{470A9610-F5A1-EDD7-FFBC-8055435DE36F}"/>
              </a:ext>
            </a:extLst>
          </p:cNvPr>
          <p:cNvSpPr/>
          <p:nvPr/>
        </p:nvSpPr>
        <p:spPr>
          <a:xfrm>
            <a:off x="5235679" y="1331166"/>
            <a:ext cx="3723574" cy="808136"/>
          </a:xfrm>
          <a:prstGeom prst="downArrowCallout">
            <a:avLst>
              <a:gd name="adj1" fmla="val 147720"/>
              <a:gd name="adj2" fmla="val 125393"/>
              <a:gd name="adj3" fmla="val 14838"/>
              <a:gd name="adj4" fmla="val 7565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kumimoji="1" lang="ja-JP" altLang="en-US" sz="1000" dirty="0">
                <a:solidFill>
                  <a:schemeClr val="tx1"/>
                </a:solidFill>
                <a:latin typeface="Meiryo UI" panose="020B0604030504040204" pitchFamily="50" charset="-128"/>
                <a:ea typeface="Meiryo UI" panose="020B0604030504040204" pitchFamily="50" charset="-128"/>
              </a:rPr>
              <a:t>指定都市、中核市以外の</a:t>
            </a:r>
            <a:endParaRPr kumimoji="1" lang="en-US" altLang="ja-JP" sz="1000" dirty="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景観行政団体</a:t>
            </a:r>
            <a:r>
              <a:rPr kumimoji="1" lang="ja-JP" altLang="en-US" sz="1000" dirty="0">
                <a:solidFill>
                  <a:schemeClr val="tx1"/>
                </a:solidFill>
                <a:latin typeface="Meiryo UI" panose="020B0604030504040204" pitchFamily="50" charset="-128"/>
                <a:ea typeface="Meiryo UI" panose="020B0604030504040204" pitchFamily="50" charset="-128"/>
              </a:rPr>
              <a:t>である市町村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・歴史まちづくり法に基づく</a:t>
            </a:r>
            <a:r>
              <a:rPr kumimoji="1" lang="ja-JP" altLang="en-US" sz="1000" b="1" dirty="0">
                <a:solidFill>
                  <a:schemeClr val="tx1"/>
                </a:solidFill>
                <a:latin typeface="Meiryo UI" panose="020B0604030504040204" pitchFamily="50" charset="-128"/>
                <a:ea typeface="Meiryo UI" panose="020B0604030504040204" pitchFamily="50" charset="-128"/>
              </a:rPr>
              <a:t>歴史的風致維持向上計画認定市町村</a:t>
            </a:r>
            <a:endParaRPr kumimoji="1" lang="en-US" altLang="ja-JP" sz="1000" b="1" dirty="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・都市再生特措法に基づく</a:t>
            </a:r>
            <a:r>
              <a:rPr kumimoji="1" lang="ja-JP" altLang="en-US" sz="1000" b="1" dirty="0">
                <a:solidFill>
                  <a:schemeClr val="tx1"/>
                </a:solidFill>
                <a:latin typeface="Meiryo UI" panose="020B0604030504040204" pitchFamily="50" charset="-128"/>
                <a:ea typeface="Meiryo UI" panose="020B0604030504040204" pitchFamily="50" charset="-128"/>
              </a:rPr>
              <a:t>滞在快適性等向上区域</a:t>
            </a:r>
            <a:r>
              <a:rPr kumimoji="1" lang="ja-JP" altLang="en-US" sz="1000" dirty="0">
                <a:solidFill>
                  <a:schemeClr val="tx1"/>
                </a:solidFill>
                <a:latin typeface="Meiryo UI" panose="020B0604030504040204" pitchFamily="50" charset="-128"/>
                <a:ea typeface="Meiryo UI" panose="020B0604030504040204" pitchFamily="50" charset="-128"/>
              </a:rPr>
              <a:t>を設定した市町村</a:t>
            </a:r>
          </a:p>
        </p:txBody>
      </p:sp>
      <p:sp>
        <p:nvSpPr>
          <p:cNvPr id="8" name="矢印: ストライプ 7">
            <a:extLst>
              <a:ext uri="{FF2B5EF4-FFF2-40B4-BE49-F238E27FC236}">
                <a16:creationId xmlns:a16="http://schemas.microsoft.com/office/drawing/2014/main" id="{7EB6BD22-0968-CA83-4199-3505B507ED37}"/>
              </a:ext>
            </a:extLst>
          </p:cNvPr>
          <p:cNvSpPr/>
          <p:nvPr/>
        </p:nvSpPr>
        <p:spPr>
          <a:xfrm>
            <a:off x="1805227" y="1310082"/>
            <a:ext cx="3406024" cy="372703"/>
          </a:xfrm>
          <a:prstGeom prst="stripedRightArrow">
            <a:avLst>
              <a:gd name="adj1" fmla="val 61775"/>
              <a:gd name="adj2" fmla="val 6859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協　議</a:t>
            </a:r>
          </a:p>
        </p:txBody>
      </p:sp>
      <p:sp>
        <p:nvSpPr>
          <p:cNvPr id="13" name="AutoShape 3">
            <a:extLst>
              <a:ext uri="{FF2B5EF4-FFF2-40B4-BE49-F238E27FC236}">
                <a16:creationId xmlns:a16="http://schemas.microsoft.com/office/drawing/2014/main" id="{603DCF56-1F86-DE0C-8934-F92FB6E73984}"/>
              </a:ext>
            </a:extLst>
          </p:cNvPr>
          <p:cNvSpPr>
            <a:spLocks noChangeArrowheads="1"/>
          </p:cNvSpPr>
          <p:nvPr/>
        </p:nvSpPr>
        <p:spPr bwMode="auto">
          <a:xfrm>
            <a:off x="170120" y="2155953"/>
            <a:ext cx="8789133" cy="265585"/>
          </a:xfrm>
          <a:prstGeom prst="roundRect">
            <a:avLst>
              <a:gd name="adj" fmla="val 4019"/>
            </a:avLst>
          </a:prstGeom>
          <a:gradFill flip="none" rotWithShape="1">
            <a:gsLst>
              <a:gs pos="0">
                <a:schemeClr val="accent1">
                  <a:lumMod val="67000"/>
                </a:schemeClr>
              </a:gs>
              <a:gs pos="39000">
                <a:schemeClr val="accent1">
                  <a:lumMod val="97000"/>
                  <a:lumOff val="3000"/>
                </a:schemeClr>
              </a:gs>
              <a:gs pos="69000">
                <a:schemeClr val="accent1">
                  <a:lumMod val="60000"/>
                  <a:lumOff val="40000"/>
                </a:schemeClr>
              </a:gs>
            </a:gsLst>
            <a:lin ang="16200000" scaled="1"/>
            <a:tileRect/>
          </a:gradFill>
          <a:ln w="12700">
            <a:solidFill>
              <a:schemeClr val="tx1"/>
            </a:solidFill>
            <a:round/>
            <a:headEnd/>
            <a:tailEnd/>
          </a:ln>
          <a:effectLst/>
        </p:spPr>
        <p:txBody>
          <a:bodyPr lIns="91396" tIns="36000" rIns="91396" bIns="36000" anchor="ctr" anchorCtr="0"/>
          <a:lstStyle/>
          <a:p>
            <a:pPr algn="ctr" eaLnBrk="0" hangingPunct="0">
              <a:defRPr/>
            </a:pPr>
            <a:r>
              <a:rPr kumimoji="0" lang="ja-JP" altLang="en-US" b="1" u="sng" dirty="0">
                <a:latin typeface="Meiryo UI" panose="020B0604030504040204" pitchFamily="50" charset="-128"/>
                <a:ea typeface="Meiryo UI" panose="020B0604030504040204" pitchFamily="50" charset="-128"/>
              </a:rPr>
              <a:t>条　 例 　の 　制 　定</a:t>
            </a:r>
            <a:endParaRPr kumimoji="0" lang="ja-JP" altLang="ja-JP" b="1" u="sng" dirty="0">
              <a:latin typeface="Meiryo UI" panose="020B0604030504040204" pitchFamily="50" charset="-128"/>
              <a:ea typeface="Meiryo UI" panose="020B0604030504040204" pitchFamily="50" charset="-128"/>
            </a:endParaRPr>
          </a:p>
        </p:txBody>
      </p:sp>
      <p:sp>
        <p:nvSpPr>
          <p:cNvPr id="51" name="四角形: 角を丸くする 50">
            <a:extLst>
              <a:ext uri="{FF2B5EF4-FFF2-40B4-BE49-F238E27FC236}">
                <a16:creationId xmlns:a16="http://schemas.microsoft.com/office/drawing/2014/main" id="{510E99CC-A0D9-76AB-8588-AAF2849C2D7B}"/>
              </a:ext>
            </a:extLst>
          </p:cNvPr>
          <p:cNvSpPr/>
          <p:nvPr/>
        </p:nvSpPr>
        <p:spPr>
          <a:xfrm>
            <a:off x="238780" y="2713243"/>
            <a:ext cx="5845388" cy="2634175"/>
          </a:xfrm>
          <a:prstGeom prst="roundRect">
            <a:avLst>
              <a:gd name="adj" fmla="val 7045"/>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Text Box 35">
            <a:extLst>
              <a:ext uri="{FF2B5EF4-FFF2-40B4-BE49-F238E27FC236}">
                <a16:creationId xmlns:a16="http://schemas.microsoft.com/office/drawing/2014/main" id="{5CA5798B-557B-A6A4-D0DA-4F5936C6C4A9}"/>
              </a:ext>
            </a:extLst>
          </p:cNvPr>
          <p:cNvSpPr txBox="1">
            <a:spLocks noChangeArrowheads="1"/>
          </p:cNvSpPr>
          <p:nvPr/>
        </p:nvSpPr>
        <p:spPr bwMode="auto">
          <a:xfrm>
            <a:off x="389653" y="2956349"/>
            <a:ext cx="3264499" cy="216095"/>
          </a:xfrm>
          <a:prstGeom prst="rect">
            <a:avLst/>
          </a:prstGeom>
          <a:noFill/>
          <a:ln w="9525">
            <a:noFill/>
            <a:miter lim="800000"/>
            <a:headEnd/>
            <a:tailEnd/>
          </a:ln>
        </p:spPr>
        <p:txBody>
          <a:bodyPr lIns="7196" tIns="14393" rIns="7196" bIns="14393"/>
          <a:lstStyle/>
          <a:p>
            <a:pPr eaLnBrk="0" hangingPunct="0">
              <a:buFont typeface="ＭＳ Ｐゴシック" charset="-128"/>
              <a:buNone/>
            </a:pPr>
            <a:r>
              <a:rPr kumimoji="0" lang="ja-JP" altLang="en-US" sz="1300" b="1" dirty="0">
                <a:solidFill>
                  <a:srgbClr val="000000"/>
                </a:solidFill>
                <a:latin typeface="Meiryo UI" panose="020B0604030504040204" pitchFamily="50" charset="-128"/>
                <a:ea typeface="Meiryo UI" panose="020B0604030504040204" pitchFamily="50" charset="-128"/>
              </a:rPr>
              <a:t>① 一定の地域・場所又は物件についての</a:t>
            </a:r>
            <a:r>
              <a:rPr kumimoji="0" lang="ja-JP" altLang="en-US" sz="1300" b="1" u="sng" dirty="0">
                <a:latin typeface="Meiryo UI" panose="020B0604030504040204" pitchFamily="50" charset="-128"/>
                <a:ea typeface="Meiryo UI" panose="020B0604030504040204" pitchFamily="50" charset="-128"/>
              </a:rPr>
              <a:t>禁止</a:t>
            </a:r>
          </a:p>
        </p:txBody>
      </p:sp>
      <p:sp>
        <p:nvSpPr>
          <p:cNvPr id="18" name="Text Box 32">
            <a:extLst>
              <a:ext uri="{FF2B5EF4-FFF2-40B4-BE49-F238E27FC236}">
                <a16:creationId xmlns:a16="http://schemas.microsoft.com/office/drawing/2014/main" id="{AF93A068-D089-5BE5-324A-A359AA3C9E62}"/>
              </a:ext>
            </a:extLst>
          </p:cNvPr>
          <p:cNvSpPr txBox="1">
            <a:spLocks noChangeArrowheads="1"/>
          </p:cNvSpPr>
          <p:nvPr/>
        </p:nvSpPr>
        <p:spPr bwMode="auto">
          <a:xfrm>
            <a:off x="352149" y="2709083"/>
            <a:ext cx="2085737" cy="258039"/>
          </a:xfrm>
          <a:prstGeom prst="rect">
            <a:avLst/>
          </a:prstGeom>
          <a:noFill/>
          <a:ln w="9525">
            <a:noFill/>
            <a:miter lim="800000"/>
            <a:headEnd/>
            <a:tailEnd/>
          </a:ln>
        </p:spPr>
        <p:txBody>
          <a:bodyPr lIns="0" tIns="0" rIns="0" bIns="0"/>
          <a:lstStyle/>
          <a:p>
            <a:pPr eaLnBrk="0" hangingPunct="0"/>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　規制が可能</a:t>
            </a:r>
            <a:r>
              <a:rPr kumimoji="0" lang="ja-JP" altLang="en-US" sz="1600" b="1" dirty="0">
                <a:solidFill>
                  <a:schemeClr val="accent6">
                    <a:lumMod val="75000"/>
                  </a:schemeClr>
                </a:solidFill>
                <a:latin typeface="Meiryo UI" panose="020B0604030504040204" pitchFamily="50" charset="-128"/>
                <a:ea typeface="Meiryo UI" panose="020B0604030504040204" pitchFamily="50" charset="-128"/>
              </a:rPr>
              <a:t> </a:t>
            </a:r>
            <a:endParaRPr kumimoji="0" lang="ja-JP" altLang="en-US" sz="1200" b="1" dirty="0">
              <a:latin typeface="Meiryo UI" panose="020B0604030504040204" pitchFamily="50" charset="-128"/>
              <a:ea typeface="Meiryo UI" panose="020B0604030504040204" pitchFamily="50" charset="-128"/>
            </a:endParaRPr>
          </a:p>
        </p:txBody>
      </p:sp>
      <p:sp>
        <p:nvSpPr>
          <p:cNvPr id="26" name="AutoShape 3">
            <a:extLst>
              <a:ext uri="{FF2B5EF4-FFF2-40B4-BE49-F238E27FC236}">
                <a16:creationId xmlns:a16="http://schemas.microsoft.com/office/drawing/2014/main" id="{C52E4FCC-2259-A876-EEB2-5B3A336E13AC}"/>
              </a:ext>
            </a:extLst>
          </p:cNvPr>
          <p:cNvSpPr>
            <a:spLocks noChangeArrowheads="1"/>
          </p:cNvSpPr>
          <p:nvPr/>
        </p:nvSpPr>
        <p:spPr bwMode="auto">
          <a:xfrm>
            <a:off x="3587419" y="4240007"/>
            <a:ext cx="2168830" cy="536982"/>
          </a:xfrm>
          <a:prstGeom prst="roundRect">
            <a:avLst>
              <a:gd name="adj" fmla="val 14142"/>
            </a:avLst>
          </a:prstGeom>
          <a:solidFill>
            <a:schemeClr val="accent6">
              <a:lumMod val="20000"/>
              <a:lumOff val="80000"/>
            </a:schemeClr>
          </a:solidFill>
          <a:ln w="12700">
            <a:noFill/>
            <a:round/>
            <a:headEnd/>
            <a:tailEnd/>
          </a:ln>
          <a:effectLst/>
        </p:spPr>
        <p:txBody>
          <a:bodyPr lIns="91396" tIns="45698" rIns="91396" bIns="45698"/>
          <a:lstStyle/>
          <a:p>
            <a:pPr eaLnBrk="0" hangingPunct="0">
              <a:defRPr/>
            </a:pPr>
            <a:r>
              <a:rPr kumimoji="0" lang="en-US" altLang="ja-JP" sz="1000" dirty="0">
                <a:latin typeface="Meiryo UI" panose="020B0604030504040204" pitchFamily="50" charset="-128"/>
                <a:ea typeface="Meiryo UI" panose="020B0604030504040204" pitchFamily="50" charset="-128"/>
              </a:rPr>
              <a:t>(3)</a:t>
            </a:r>
            <a:r>
              <a:rPr kumimoji="0" lang="ja-JP" altLang="en-US" sz="1000" dirty="0">
                <a:latin typeface="Meiryo UI" panose="020B0604030504040204" pitchFamily="50" charset="-128"/>
                <a:ea typeface="Meiryo UI" panose="020B0604030504040204" pitchFamily="50" charset="-128"/>
              </a:rPr>
              <a:t>公衆の危害を防止するために必要</a:t>
            </a:r>
            <a:endParaRPr kumimoji="0" lang="en-US" altLang="ja-JP" sz="1000" dirty="0">
              <a:latin typeface="Meiryo UI" panose="020B0604030504040204" pitchFamily="50" charset="-128"/>
              <a:ea typeface="Meiryo UI" panose="020B0604030504040204" pitchFamily="50" charset="-128"/>
            </a:endParaRPr>
          </a:p>
          <a:p>
            <a:pPr eaLnBrk="0" hangingPunct="0">
              <a:defRPr/>
            </a:pPr>
            <a:r>
              <a:rPr kumimoji="0" lang="ja-JP" altLang="en-US" sz="1000" dirty="0">
                <a:latin typeface="Meiryo UI" panose="020B0604030504040204" pitchFamily="50" charset="-128"/>
                <a:ea typeface="Meiryo UI" panose="020B0604030504040204" pitchFamily="50" charset="-128"/>
              </a:rPr>
              <a:t>　　 があると認めるとき</a:t>
            </a:r>
            <a:endParaRPr kumimoji="0" lang="ja-JP" altLang="ja-JP" sz="1000" dirty="0">
              <a:latin typeface="Meiryo UI" panose="020B0604030504040204" pitchFamily="50" charset="-128"/>
              <a:ea typeface="Meiryo UI" panose="020B0604030504040204" pitchFamily="50" charset="-128"/>
            </a:endParaRPr>
          </a:p>
        </p:txBody>
      </p:sp>
      <p:sp>
        <p:nvSpPr>
          <p:cNvPr id="21" name="AutoShape 3">
            <a:extLst>
              <a:ext uri="{FF2B5EF4-FFF2-40B4-BE49-F238E27FC236}">
                <a16:creationId xmlns:a16="http://schemas.microsoft.com/office/drawing/2014/main" id="{33F5E49C-E236-9F2D-EC4C-6850C79D787E}"/>
              </a:ext>
            </a:extLst>
          </p:cNvPr>
          <p:cNvSpPr>
            <a:spLocks noChangeArrowheads="1"/>
          </p:cNvSpPr>
          <p:nvPr/>
        </p:nvSpPr>
        <p:spPr bwMode="auto">
          <a:xfrm>
            <a:off x="373541" y="3190523"/>
            <a:ext cx="5382708" cy="1016037"/>
          </a:xfrm>
          <a:prstGeom prst="roundRect">
            <a:avLst>
              <a:gd name="adj" fmla="val 9061"/>
            </a:avLst>
          </a:prstGeom>
          <a:solidFill>
            <a:schemeClr val="accent6">
              <a:lumMod val="20000"/>
              <a:lumOff val="80000"/>
            </a:schemeClr>
          </a:solidFill>
          <a:ln w="12700">
            <a:noFill/>
            <a:round/>
            <a:headEnd/>
            <a:tailEnd/>
          </a:ln>
          <a:effectLst/>
        </p:spPr>
        <p:txBody>
          <a:bodyPr lIns="91396" tIns="36000" rIns="91396" bIns="36000"/>
          <a:lstStyle/>
          <a:p>
            <a:pPr algn="just"/>
            <a:r>
              <a:rPr lang="en-US" altLang="ja-JP" sz="1000" dirty="0">
                <a:solidFill>
                  <a:srgbClr val="000000"/>
                </a:solidFill>
                <a:latin typeface="Meiryo UI" panose="020B0604030504040204" pitchFamily="50" charset="-128"/>
                <a:ea typeface="Meiryo UI" panose="020B0604030504040204" pitchFamily="50" charset="-128"/>
              </a:rPr>
              <a:t>(1)</a:t>
            </a:r>
            <a:r>
              <a:rPr lang="ja-JP" altLang="en-US" sz="1000" dirty="0">
                <a:solidFill>
                  <a:srgbClr val="000000"/>
                </a:solidFill>
                <a:latin typeface="Meiryo UI" panose="020B0604030504040204" pitchFamily="50" charset="-128"/>
                <a:ea typeface="Meiryo UI" panose="020B0604030504040204" pitchFamily="50" charset="-128"/>
              </a:rPr>
              <a:t>地　域</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・住居専用地域、田園住居区域、景観地区、風致地区、伝統的建造物群保存地区</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・文化財、保安林のある区域</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・道路、鉄道、軌道等に接続する地域</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・公園、緑地、古墳、墓地　</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・その他都道府県等が特に指定する地域・場所</a:t>
            </a:r>
            <a:endParaRPr kumimoji="0" lang="ja-JP" altLang="ja-JP" sz="1000" dirty="0">
              <a:latin typeface="Meiryo UI" panose="020B0604030504040204" pitchFamily="50" charset="-128"/>
              <a:ea typeface="Meiryo UI" panose="020B0604030504040204" pitchFamily="50" charset="-128"/>
            </a:endParaRPr>
          </a:p>
        </p:txBody>
      </p:sp>
      <p:sp>
        <p:nvSpPr>
          <p:cNvPr id="46" name="AutoShape 3">
            <a:extLst>
              <a:ext uri="{FF2B5EF4-FFF2-40B4-BE49-F238E27FC236}">
                <a16:creationId xmlns:a16="http://schemas.microsoft.com/office/drawing/2014/main" id="{59A485CF-8306-DA87-C3E2-3F04063727BF}"/>
              </a:ext>
            </a:extLst>
          </p:cNvPr>
          <p:cNvSpPr>
            <a:spLocks noChangeArrowheads="1"/>
          </p:cNvSpPr>
          <p:nvPr/>
        </p:nvSpPr>
        <p:spPr bwMode="auto">
          <a:xfrm>
            <a:off x="381708" y="4237532"/>
            <a:ext cx="3159395" cy="554382"/>
          </a:xfrm>
          <a:prstGeom prst="roundRect">
            <a:avLst>
              <a:gd name="adj" fmla="val 17734"/>
            </a:avLst>
          </a:prstGeom>
          <a:solidFill>
            <a:schemeClr val="accent6">
              <a:lumMod val="20000"/>
              <a:lumOff val="80000"/>
            </a:schemeClr>
          </a:solidFill>
          <a:ln w="12700">
            <a:noFill/>
            <a:round/>
            <a:headEnd/>
            <a:tailEnd/>
          </a:ln>
          <a:effectLst/>
        </p:spPr>
        <p:txBody>
          <a:bodyPr lIns="91396" tIns="36000" rIns="91396" bIns="36000"/>
          <a:lstStyle/>
          <a:p>
            <a:pPr algn="just"/>
            <a:r>
              <a:rPr lang="en-US" altLang="ja-JP" sz="1000" dirty="0">
                <a:solidFill>
                  <a:srgbClr val="000000"/>
                </a:solidFill>
                <a:latin typeface="Meiryo UI" panose="020B0604030504040204" pitchFamily="50" charset="-128"/>
                <a:ea typeface="Meiryo UI" panose="020B0604030504040204" pitchFamily="50" charset="-128"/>
              </a:rPr>
              <a:t>(2)</a:t>
            </a:r>
            <a:r>
              <a:rPr lang="ja-JP" altLang="en-US" sz="1000" dirty="0">
                <a:solidFill>
                  <a:srgbClr val="000000"/>
                </a:solidFill>
                <a:latin typeface="Meiryo UI" panose="020B0604030504040204" pitchFamily="50" charset="-128"/>
                <a:ea typeface="Meiryo UI" panose="020B0604030504040204" pitchFamily="50" charset="-128"/>
              </a:rPr>
              <a:t>物　件</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・橋りょう、街路樹、銅像、景観重要樹木  等</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・その他都道府県等が特に指定する物件</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24" name="Text Box 35">
            <a:extLst>
              <a:ext uri="{FF2B5EF4-FFF2-40B4-BE49-F238E27FC236}">
                <a16:creationId xmlns:a16="http://schemas.microsoft.com/office/drawing/2014/main" id="{0A1E4820-F36E-908C-C198-F57C6D5D392D}"/>
              </a:ext>
            </a:extLst>
          </p:cNvPr>
          <p:cNvSpPr txBox="1">
            <a:spLocks noChangeArrowheads="1"/>
          </p:cNvSpPr>
          <p:nvPr/>
        </p:nvSpPr>
        <p:spPr bwMode="auto">
          <a:xfrm>
            <a:off x="381708" y="4818313"/>
            <a:ext cx="4917126" cy="285321"/>
          </a:xfrm>
          <a:prstGeom prst="rect">
            <a:avLst/>
          </a:prstGeom>
          <a:noFill/>
          <a:ln w="9525">
            <a:noFill/>
            <a:miter lim="800000"/>
            <a:headEnd/>
            <a:tailEnd/>
          </a:ln>
        </p:spPr>
        <p:txBody>
          <a:bodyPr lIns="7196" tIns="14393" rIns="7196" bIns="14393"/>
          <a:lstStyle/>
          <a:p>
            <a:pPr eaLnBrk="0" hangingPunct="0"/>
            <a:r>
              <a:rPr kumimoji="0" lang="ja-JP" altLang="en-US" sz="1300" b="1" dirty="0">
                <a:solidFill>
                  <a:srgbClr val="000000"/>
                </a:solidFill>
                <a:latin typeface="Meiryo UI" panose="020B0604030504040204" pitchFamily="50" charset="-128"/>
                <a:ea typeface="Meiryo UI" panose="020B0604030504040204" pitchFamily="50" charset="-128"/>
              </a:rPr>
              <a:t>②広告物の表示について、許可制を設ける等必要な</a:t>
            </a:r>
            <a:r>
              <a:rPr kumimoji="0" lang="ja-JP" altLang="en-US" sz="1300" b="1" u="sng" dirty="0">
                <a:latin typeface="Meiryo UI" panose="020B0604030504040204" pitchFamily="50" charset="-128"/>
                <a:ea typeface="Meiryo UI" panose="020B0604030504040204" pitchFamily="50" charset="-128"/>
              </a:rPr>
              <a:t>制限</a:t>
            </a:r>
            <a:endParaRPr kumimoji="0" lang="ja-JP" altLang="en-US" sz="1300" b="1" dirty="0">
              <a:latin typeface="Meiryo UI" panose="020B0604030504040204" pitchFamily="50" charset="-128"/>
              <a:ea typeface="Meiryo UI" panose="020B0604030504040204" pitchFamily="50" charset="-128"/>
            </a:endParaRPr>
          </a:p>
          <a:p>
            <a:pPr eaLnBrk="0" hangingPunct="0">
              <a:buFont typeface="ＭＳ Ｐゴシック" charset="-128"/>
              <a:buNone/>
            </a:pPr>
            <a:endParaRPr kumimoji="0" lang="ja-JP" altLang="en-US" sz="1300" b="1" u="sng" dirty="0">
              <a:solidFill>
                <a:srgbClr val="000000"/>
              </a:solidFill>
              <a:latin typeface="Century" pitchFamily="18" charset="0"/>
            </a:endParaRPr>
          </a:p>
        </p:txBody>
      </p:sp>
      <p:sp>
        <p:nvSpPr>
          <p:cNvPr id="25" name="Text Box 35">
            <a:extLst>
              <a:ext uri="{FF2B5EF4-FFF2-40B4-BE49-F238E27FC236}">
                <a16:creationId xmlns:a16="http://schemas.microsoft.com/office/drawing/2014/main" id="{ABF6EA80-0493-8308-43EB-DEFBBD4152E3}"/>
              </a:ext>
            </a:extLst>
          </p:cNvPr>
          <p:cNvSpPr txBox="1">
            <a:spLocks noChangeArrowheads="1"/>
          </p:cNvSpPr>
          <p:nvPr/>
        </p:nvSpPr>
        <p:spPr bwMode="auto">
          <a:xfrm>
            <a:off x="390809" y="5056506"/>
            <a:ext cx="5130094" cy="255184"/>
          </a:xfrm>
          <a:prstGeom prst="rect">
            <a:avLst/>
          </a:prstGeom>
          <a:noFill/>
          <a:ln w="9525">
            <a:noFill/>
            <a:miter lim="800000"/>
            <a:headEnd/>
            <a:tailEnd/>
          </a:ln>
        </p:spPr>
        <p:txBody>
          <a:bodyPr lIns="7196" tIns="14393" rIns="7196" bIns="14393"/>
          <a:lstStyle/>
          <a:p>
            <a:pPr eaLnBrk="0" hangingPunct="0"/>
            <a:r>
              <a:rPr kumimoji="0" lang="ja-JP" altLang="en-US" sz="1300" b="1" spc="-100" dirty="0">
                <a:solidFill>
                  <a:srgbClr val="000000"/>
                </a:solidFill>
                <a:latin typeface="Meiryo UI" panose="020B0604030504040204" pitchFamily="50" charset="-128"/>
                <a:ea typeface="Meiryo UI" panose="020B0604030504040204" pitchFamily="50" charset="-128"/>
              </a:rPr>
              <a:t>③広告物の形状、面積、色彩、意匠その他表示の方法等の</a:t>
            </a:r>
            <a:r>
              <a:rPr kumimoji="0" lang="ja-JP" altLang="en-US" sz="1300" b="1" u="sng" spc="-100" dirty="0">
                <a:latin typeface="Meiryo UI" panose="020B0604030504040204" pitchFamily="50" charset="-128"/>
                <a:ea typeface="Meiryo UI" panose="020B0604030504040204" pitchFamily="50" charset="-128"/>
              </a:rPr>
              <a:t>基準</a:t>
            </a:r>
            <a:endParaRPr kumimoji="0" lang="ja-JP" altLang="en-US" sz="1300" b="1" spc="-100" dirty="0">
              <a:latin typeface="Meiryo UI" panose="020B0604030504040204" pitchFamily="50" charset="-128"/>
              <a:ea typeface="Meiryo UI" panose="020B0604030504040204" pitchFamily="50" charset="-128"/>
            </a:endParaRPr>
          </a:p>
          <a:p>
            <a:pPr eaLnBrk="0" hangingPunct="0">
              <a:buFont typeface="ＭＳ Ｐゴシック" charset="-128"/>
              <a:buNone/>
            </a:pPr>
            <a:endParaRPr kumimoji="0" lang="en-US" altLang="ja-JP" sz="1300" b="1" u="sng" spc="-100" dirty="0">
              <a:solidFill>
                <a:srgbClr val="000000"/>
              </a:solidFill>
              <a:latin typeface="Century" pitchFamily="18" charset="0"/>
            </a:endParaRPr>
          </a:p>
        </p:txBody>
      </p:sp>
      <p:sp>
        <p:nvSpPr>
          <p:cNvPr id="52" name="フローチャート: 組合せ 51">
            <a:extLst>
              <a:ext uri="{FF2B5EF4-FFF2-40B4-BE49-F238E27FC236}">
                <a16:creationId xmlns:a16="http://schemas.microsoft.com/office/drawing/2014/main" id="{97A28CEE-9CD7-AF5A-AA8A-77C6664B0D5F}"/>
              </a:ext>
            </a:extLst>
          </p:cNvPr>
          <p:cNvSpPr/>
          <p:nvPr/>
        </p:nvSpPr>
        <p:spPr>
          <a:xfrm>
            <a:off x="238780" y="5471132"/>
            <a:ext cx="1435079" cy="139681"/>
          </a:xfrm>
          <a:prstGeom prst="flowChartMerg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ローチャート: 組合せ 52">
            <a:extLst>
              <a:ext uri="{FF2B5EF4-FFF2-40B4-BE49-F238E27FC236}">
                <a16:creationId xmlns:a16="http://schemas.microsoft.com/office/drawing/2014/main" id="{70E9936A-9E92-FB6F-E200-70BC76DBF27E}"/>
              </a:ext>
            </a:extLst>
          </p:cNvPr>
          <p:cNvSpPr/>
          <p:nvPr/>
        </p:nvSpPr>
        <p:spPr>
          <a:xfrm>
            <a:off x="2236782" y="5466537"/>
            <a:ext cx="1080289" cy="153583"/>
          </a:xfrm>
          <a:prstGeom prst="flowChartMerg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ローチャート: 組合せ 53">
            <a:extLst>
              <a:ext uri="{FF2B5EF4-FFF2-40B4-BE49-F238E27FC236}">
                <a16:creationId xmlns:a16="http://schemas.microsoft.com/office/drawing/2014/main" id="{AF7484D0-8334-C869-747A-FDE5AAAEC299}"/>
              </a:ext>
            </a:extLst>
          </p:cNvPr>
          <p:cNvSpPr/>
          <p:nvPr/>
        </p:nvSpPr>
        <p:spPr>
          <a:xfrm>
            <a:off x="3796070" y="5464477"/>
            <a:ext cx="1028680" cy="168198"/>
          </a:xfrm>
          <a:prstGeom prst="flowChartMerg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AutoShape 3">
            <a:extLst>
              <a:ext uri="{FF2B5EF4-FFF2-40B4-BE49-F238E27FC236}">
                <a16:creationId xmlns:a16="http://schemas.microsoft.com/office/drawing/2014/main" id="{F97C100F-8BDB-360C-87E8-BB3860896E9A}"/>
              </a:ext>
            </a:extLst>
          </p:cNvPr>
          <p:cNvSpPr>
            <a:spLocks noChangeArrowheads="1"/>
          </p:cNvSpPr>
          <p:nvPr/>
        </p:nvSpPr>
        <p:spPr bwMode="auto">
          <a:xfrm>
            <a:off x="389652" y="5924044"/>
            <a:ext cx="5366597" cy="785388"/>
          </a:xfrm>
          <a:prstGeom prst="roundRect">
            <a:avLst>
              <a:gd name="adj" fmla="val 17734"/>
            </a:avLst>
          </a:prstGeom>
          <a:solidFill>
            <a:schemeClr val="accent6">
              <a:lumMod val="20000"/>
              <a:lumOff val="80000"/>
            </a:schemeClr>
          </a:solidFill>
          <a:ln w="12700">
            <a:noFill/>
            <a:round/>
            <a:headEnd/>
            <a:tailEnd/>
          </a:ln>
          <a:effectLst/>
        </p:spPr>
        <p:txBody>
          <a:bodyPr lIns="91396" tIns="36000" rIns="91396" bIns="36000" anchor="ctr" anchorCtr="0"/>
          <a:lstStyle/>
          <a:p>
            <a:pPr eaLnBrk="0" hangingPunct="0">
              <a:buFont typeface="ＭＳ Ｐゴシック" charset="-128"/>
              <a:buNone/>
            </a:pPr>
            <a:r>
              <a:rPr lang="ja-JP" altLang="en-US" sz="1000" dirty="0">
                <a:solidFill>
                  <a:srgbClr val="000000"/>
                </a:solidFill>
                <a:latin typeface="Meiryo UI" panose="020B0604030504040204" pitchFamily="50" charset="-128"/>
                <a:ea typeface="Meiryo UI" panose="020B0604030504040204" pitchFamily="50" charset="-128"/>
              </a:rPr>
              <a:t>（条例で定める事項）</a:t>
            </a:r>
            <a:endParaRPr lang="en-US" altLang="ja-JP" sz="1000" dirty="0">
              <a:solidFill>
                <a:srgbClr val="000000"/>
              </a:solidFill>
              <a:latin typeface="Meiryo UI" panose="020B0604030504040204" pitchFamily="50" charset="-128"/>
              <a:ea typeface="Meiryo UI" panose="020B0604030504040204" pitchFamily="50" charset="-128"/>
            </a:endParaRPr>
          </a:p>
          <a:p>
            <a:pPr eaLnBrk="0" hangingPunct="0">
              <a:buFont typeface="ＭＳ Ｐゴシック" charset="-128"/>
              <a:buNone/>
            </a:pPr>
            <a:r>
              <a:rPr lang="ja-JP" altLang="en-US" sz="1000" dirty="0">
                <a:solidFill>
                  <a:srgbClr val="000000"/>
                </a:solidFill>
                <a:latin typeface="Meiryo UI" panose="020B0604030504040204" pitchFamily="50" charset="-128"/>
                <a:ea typeface="Meiryo UI" panose="020B0604030504040204" pitchFamily="50" charset="-128"/>
              </a:rPr>
              <a:t>　   ・登録の有効期間（</a:t>
            </a:r>
            <a:r>
              <a:rPr lang="en-US" altLang="ja-JP" sz="1000" dirty="0">
                <a:solidFill>
                  <a:srgbClr val="000000"/>
                </a:solidFill>
                <a:latin typeface="Meiryo UI" panose="020B0604030504040204" pitchFamily="50" charset="-128"/>
                <a:ea typeface="Meiryo UI" panose="020B0604030504040204" pitchFamily="50" charset="-128"/>
              </a:rPr>
              <a:t>5</a:t>
            </a:r>
            <a:r>
              <a:rPr lang="ja-JP" altLang="en-US" sz="1000" dirty="0">
                <a:solidFill>
                  <a:srgbClr val="000000"/>
                </a:solidFill>
                <a:latin typeface="Meiryo UI" panose="020B0604030504040204" pitchFamily="50" charset="-128"/>
                <a:ea typeface="Meiryo UI" panose="020B0604030504040204" pitchFamily="50" charset="-128"/>
              </a:rPr>
              <a:t>年）　　　　　</a:t>
            </a:r>
            <a:endParaRPr lang="en-US" altLang="ja-JP" sz="1000" dirty="0">
              <a:solidFill>
                <a:srgbClr val="000000"/>
              </a:solidFill>
              <a:latin typeface="Meiryo UI" panose="020B0604030504040204" pitchFamily="50" charset="-128"/>
              <a:ea typeface="Meiryo UI" panose="020B0604030504040204" pitchFamily="50" charset="-128"/>
            </a:endParaRPr>
          </a:p>
          <a:p>
            <a:pPr eaLnBrk="0" hangingPunct="0">
              <a:buFont typeface="ＭＳ Ｐゴシック" charset="-128"/>
              <a:buNone/>
            </a:pPr>
            <a:r>
              <a:rPr lang="ja-JP" altLang="en-US" sz="1000" dirty="0">
                <a:solidFill>
                  <a:srgbClr val="000000"/>
                </a:solidFill>
                <a:latin typeface="Meiryo UI" panose="020B0604030504040204" pitchFamily="50" charset="-128"/>
                <a:ea typeface="Meiryo UI" panose="020B0604030504040204" pitchFamily="50" charset="-128"/>
              </a:rPr>
              <a:t>     ・登録の要件</a:t>
            </a:r>
            <a:endParaRPr lang="en-US" altLang="ja-JP" sz="1000" dirty="0">
              <a:solidFill>
                <a:srgbClr val="000000"/>
              </a:solidFill>
              <a:latin typeface="Meiryo UI" panose="020B0604030504040204" pitchFamily="50" charset="-128"/>
              <a:ea typeface="Meiryo UI" panose="020B0604030504040204" pitchFamily="50" charset="-128"/>
            </a:endParaRPr>
          </a:p>
          <a:p>
            <a:pPr eaLnBrk="0" hangingPunct="0">
              <a:buFont typeface="ＭＳ Ｐゴシック" charset="-128"/>
              <a:buNone/>
            </a:pPr>
            <a:r>
              <a:rPr lang="ja-JP" altLang="en-US" sz="1000" dirty="0">
                <a:solidFill>
                  <a:srgbClr val="000000"/>
                </a:solidFill>
                <a:latin typeface="Meiryo UI" panose="020B0604030504040204" pitchFamily="50" charset="-128"/>
                <a:ea typeface="Meiryo UI" panose="020B0604030504040204" pitchFamily="50" charset="-128"/>
              </a:rPr>
              <a:t>     ・業務主任者</a:t>
            </a:r>
            <a:r>
              <a:rPr lang="en-US" altLang="ja-JP" sz="1000" baseline="44000" dirty="0">
                <a:latin typeface="Meiryo UI" panose="020B0604030504040204" pitchFamily="50" charset="-128"/>
                <a:ea typeface="Meiryo UI" panose="020B0604030504040204" pitchFamily="50" charset="-128"/>
              </a:rPr>
              <a:t>※3</a:t>
            </a:r>
            <a:r>
              <a:rPr lang="ja-JP" altLang="en-US" sz="1000" dirty="0">
                <a:solidFill>
                  <a:srgbClr val="000000"/>
                </a:solidFill>
                <a:latin typeface="Meiryo UI" panose="020B0604030504040204" pitchFamily="50" charset="-128"/>
                <a:ea typeface="Meiryo UI" panose="020B0604030504040204" pitchFamily="50" charset="-128"/>
              </a:rPr>
              <a:t>の選任に関する事項</a:t>
            </a:r>
            <a:endParaRPr lang="en-US" altLang="ja-JP" sz="1000" dirty="0">
              <a:solidFill>
                <a:srgbClr val="000000"/>
              </a:solidFill>
              <a:latin typeface="Meiryo UI" panose="020B0604030504040204" pitchFamily="50" charset="-128"/>
              <a:ea typeface="Meiryo UI" panose="020B0604030504040204" pitchFamily="50" charset="-128"/>
            </a:endParaRPr>
          </a:p>
          <a:p>
            <a:pPr eaLnBrk="0" hangingPunct="0">
              <a:buFont typeface="ＭＳ Ｐゴシック" charset="-128"/>
              <a:buNone/>
            </a:pPr>
            <a:r>
              <a:rPr lang="ja-JP" altLang="en-US" sz="1000" dirty="0">
                <a:solidFill>
                  <a:srgbClr val="000000"/>
                </a:solidFill>
                <a:latin typeface="Meiryo UI" panose="020B0604030504040204" pitchFamily="50" charset="-128"/>
                <a:ea typeface="Meiryo UI" panose="020B0604030504040204" pitchFamily="50" charset="-128"/>
              </a:rPr>
              <a:t>     ・登録の取消し又は営業の全部もしくは一部の停止に関する事項　等</a:t>
            </a:r>
            <a:endParaRPr lang="ja-JP" altLang="en-US" sz="1000" dirty="0">
              <a:latin typeface="Meiryo UI" panose="020B0604030504040204" pitchFamily="50" charset="-128"/>
              <a:ea typeface="Meiryo UI" panose="020B0604030504040204" pitchFamily="50" charset="-128"/>
            </a:endParaRPr>
          </a:p>
        </p:txBody>
      </p:sp>
      <p:sp>
        <p:nvSpPr>
          <p:cNvPr id="22" name="フローチャート: 組合せ 21">
            <a:extLst>
              <a:ext uri="{FF2B5EF4-FFF2-40B4-BE49-F238E27FC236}">
                <a16:creationId xmlns:a16="http://schemas.microsoft.com/office/drawing/2014/main" id="{D993A7FF-5327-82F7-4D11-9E2638CE6FAD}"/>
              </a:ext>
            </a:extLst>
          </p:cNvPr>
          <p:cNvSpPr/>
          <p:nvPr/>
        </p:nvSpPr>
        <p:spPr>
          <a:xfrm>
            <a:off x="287796" y="2461861"/>
            <a:ext cx="1435079" cy="139681"/>
          </a:xfrm>
          <a:prstGeom prst="flowChartMerg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ローチャート: 組合せ 22">
            <a:extLst>
              <a:ext uri="{FF2B5EF4-FFF2-40B4-BE49-F238E27FC236}">
                <a16:creationId xmlns:a16="http://schemas.microsoft.com/office/drawing/2014/main" id="{18915C6B-D4E9-629B-9A34-9478E4E3B53B}"/>
              </a:ext>
            </a:extLst>
          </p:cNvPr>
          <p:cNvSpPr/>
          <p:nvPr/>
        </p:nvSpPr>
        <p:spPr>
          <a:xfrm>
            <a:off x="2236782" y="2457156"/>
            <a:ext cx="1080289" cy="153583"/>
          </a:xfrm>
          <a:prstGeom prst="flowChartMerg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組合せ 26">
            <a:extLst>
              <a:ext uri="{FF2B5EF4-FFF2-40B4-BE49-F238E27FC236}">
                <a16:creationId xmlns:a16="http://schemas.microsoft.com/office/drawing/2014/main" id="{299F3D5C-8ECC-2762-69C7-D74DAD283C2F}"/>
              </a:ext>
            </a:extLst>
          </p:cNvPr>
          <p:cNvSpPr/>
          <p:nvPr/>
        </p:nvSpPr>
        <p:spPr>
          <a:xfrm>
            <a:off x="3796070" y="2457156"/>
            <a:ext cx="1080289" cy="153583"/>
          </a:xfrm>
          <a:prstGeom prst="flowChartMerg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343F3438-0BBB-6F6E-71DD-524443979CCA}"/>
              </a:ext>
            </a:extLst>
          </p:cNvPr>
          <p:cNvSpPr/>
          <p:nvPr/>
        </p:nvSpPr>
        <p:spPr>
          <a:xfrm>
            <a:off x="6084168" y="2455150"/>
            <a:ext cx="2016223" cy="182250"/>
          </a:xfrm>
          <a:prstGeom prst="flowChartMerge">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0066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4</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屋外広告物法の目的</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539552" y="873125"/>
            <a:ext cx="8424936" cy="5111750"/>
          </a:xfrm>
          <a:prstGeom prst="rect">
            <a:avLst/>
          </a:prstGeom>
          <a:noFill/>
          <a:ln>
            <a:noFill/>
          </a:ln>
        </p:spPr>
        <p:txBody>
          <a:bodyPr vert="horz" wrap="square" lIns="91440" tIns="45720" rIns="91440" bIns="45720" numCol="1" anchor="ctr" anchorCtr="0" compatLnSpc="1">
            <a:prstTxWarp prst="textNoShape">
              <a:avLst/>
            </a:prstTxWarp>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屋外広告物法は、</a:t>
            </a:r>
          </a:p>
          <a:p>
            <a:pPr algn="just" eaLnBrk="1" hangingPunct="1">
              <a:lnSpc>
                <a:spcPts val="2400"/>
              </a:lnSpc>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①「良好な景観の形成・風致の維持」</a:t>
            </a: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②「公衆に対する危害の防止」　</a:t>
            </a:r>
          </a:p>
          <a:p>
            <a:pPr algn="just" eaLnBrk="1" hangingPunct="1">
              <a:lnSpc>
                <a:spcPts val="2400"/>
              </a:lnSpc>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をするため、</a:t>
            </a:r>
          </a:p>
          <a:p>
            <a:pPr algn="just" eaLnBrk="1" hangingPunct="1">
              <a:lnSpc>
                <a:spcPts val="2400"/>
              </a:lnSpc>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・「屋外広告物の表示及び屋外広告物を掲出する物件の設置</a:t>
            </a:r>
            <a:endParaRPr lang="en-US" altLang="ja-JP"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並びにこれらの維持」</a:t>
            </a: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・「屋外広告業」</a:t>
            </a:r>
          </a:p>
          <a:p>
            <a:pPr algn="just" eaLnBrk="1" hangingPunct="1">
              <a:lnSpc>
                <a:spcPts val="2400"/>
              </a:lnSpc>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について、必要な規制の基準を定めることを目的とする。</a:t>
            </a:r>
          </a:p>
        </p:txBody>
      </p:sp>
      <p:sp>
        <p:nvSpPr>
          <p:cNvPr id="3" name="正方形/長方形 2">
            <a:extLst>
              <a:ext uri="{FF2B5EF4-FFF2-40B4-BE49-F238E27FC236}">
                <a16:creationId xmlns:a16="http://schemas.microsoft.com/office/drawing/2014/main" id="{C404FC25-EC95-734D-B6ED-89C875303B7A}"/>
              </a:ext>
            </a:extLst>
          </p:cNvPr>
          <p:cNvSpPr/>
          <p:nvPr/>
        </p:nvSpPr>
        <p:spPr>
          <a:xfrm>
            <a:off x="611560" y="1628800"/>
            <a:ext cx="5472608" cy="122413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68BFB2AA-8BE6-A607-6949-B83A8FFF5B06}"/>
              </a:ext>
            </a:extLst>
          </p:cNvPr>
          <p:cNvSpPr/>
          <p:nvPr/>
        </p:nvSpPr>
        <p:spPr>
          <a:xfrm>
            <a:off x="611560" y="3608611"/>
            <a:ext cx="8136904" cy="144016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BE5E776F-EDE0-C2D7-952C-F4D93C05ACC4}"/>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01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5</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屋外広告物の定義</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535975" y="671162"/>
            <a:ext cx="8064896" cy="5760640"/>
          </a:xfrm>
          <a:prstGeom prst="rect">
            <a:avLst/>
          </a:prstGeom>
          <a:noFill/>
          <a:ln>
            <a:noFill/>
          </a:ln>
        </p:spPr>
        <p:txBody>
          <a:bodyPr vert="horz" wrap="square" lIns="91440" tIns="45720" rIns="91440" bIns="45720" numCol="1" anchor="t" anchorCtr="0" compatLnSpc="1">
            <a:prstTxWarp prst="textNoShape">
              <a:avLst/>
            </a:prstTxWarp>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algn="just" eaLnBrk="1" hangingPunct="1">
              <a:buFontTx/>
              <a:buNone/>
            </a:pPr>
            <a:endParaRPr lang="en-US" altLang="ja-JP" sz="24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屋外広告物とは、</a:t>
            </a:r>
            <a:endParaRPr lang="en-US" altLang="ja-JP" sz="24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endParaRPr lang="ja-JP" altLang="en-US" sz="1000" dirty="0">
              <a:solidFill>
                <a:srgbClr val="000066"/>
              </a:solidFill>
              <a:latin typeface="Meiryo UI" panose="020B0604030504040204" pitchFamily="50" charset="-128"/>
              <a:ea typeface="Meiryo UI" panose="020B0604030504040204" pitchFamily="50" charset="-128"/>
            </a:endParaRPr>
          </a:p>
          <a:p>
            <a:pPr algn="just" eaLnBrk="1" hangingPunct="1">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①常時又は一定の期間継続して</a:t>
            </a: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②屋外で</a:t>
            </a: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③公衆に</a:t>
            </a:r>
          </a:p>
          <a:p>
            <a:pPr algn="just" eaLnBrk="1" hangingPunct="1">
              <a:buFontTx/>
              <a:buNone/>
            </a:pPr>
            <a:endParaRPr lang="en-US" altLang="ja-JP" sz="10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表示されるものであって、</a:t>
            </a:r>
            <a:endParaRPr lang="en-US" altLang="ja-JP" sz="24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endParaRPr lang="ja-JP" altLang="en-US" sz="10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・看板、立看板、はり紙及びはり札</a:t>
            </a: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・広告塔、広告板、建物その他の工作物等に掲出され、又は</a:t>
            </a:r>
            <a:endParaRPr lang="en-US" altLang="ja-JP" sz="24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表示されたもの</a:t>
            </a: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・これらに類するもの</a:t>
            </a: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0B79E01-4880-AF5E-E43C-7CF06B0D4E4C}"/>
              </a:ext>
            </a:extLst>
          </p:cNvPr>
          <p:cNvSpPr/>
          <p:nvPr/>
        </p:nvSpPr>
        <p:spPr>
          <a:xfrm>
            <a:off x="611560" y="1628800"/>
            <a:ext cx="4752528" cy="145427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5464A1FB-D57D-3F5F-D467-1A189A4E4D6B}"/>
              </a:ext>
            </a:extLst>
          </p:cNvPr>
          <p:cNvSpPr/>
          <p:nvPr/>
        </p:nvSpPr>
        <p:spPr>
          <a:xfrm>
            <a:off x="626699" y="3688257"/>
            <a:ext cx="7992888" cy="2004634"/>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FC4C2C1F-2556-BAD6-A048-F8FBA7E3C3C3}"/>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806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6</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屋外広告物の種類</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pic>
        <p:nvPicPr>
          <p:cNvPr id="7" name="Picture 3">
            <a:extLst>
              <a:ext uri="{FF2B5EF4-FFF2-40B4-BE49-F238E27FC236}">
                <a16:creationId xmlns:a16="http://schemas.microsoft.com/office/drawing/2014/main" id="{BF3A7354-8BF4-ADF2-D81A-D57D84D47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39" t="24438" r="2864" b="15274"/>
          <a:stretch>
            <a:fillRect/>
          </a:stretch>
        </p:blipFill>
        <p:spPr bwMode="auto">
          <a:xfrm>
            <a:off x="539552" y="836712"/>
            <a:ext cx="8208963"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楕円 7">
            <a:extLst>
              <a:ext uri="{FF2B5EF4-FFF2-40B4-BE49-F238E27FC236}">
                <a16:creationId xmlns:a16="http://schemas.microsoft.com/office/drawing/2014/main" id="{1D3C4A58-E1D1-1CEB-DFA7-CEA0553318F9}"/>
              </a:ext>
            </a:extLst>
          </p:cNvPr>
          <p:cNvSpPr/>
          <p:nvPr/>
        </p:nvSpPr>
        <p:spPr>
          <a:xfrm>
            <a:off x="859980" y="3534668"/>
            <a:ext cx="250825" cy="250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①</a:t>
            </a:r>
          </a:p>
        </p:txBody>
      </p:sp>
      <p:sp>
        <p:nvSpPr>
          <p:cNvPr id="9" name="楕円 8">
            <a:extLst>
              <a:ext uri="{FF2B5EF4-FFF2-40B4-BE49-F238E27FC236}">
                <a16:creationId xmlns:a16="http://schemas.microsoft.com/office/drawing/2014/main" id="{5A862631-5E91-439A-A697-3579D45FA5DC}"/>
              </a:ext>
            </a:extLst>
          </p:cNvPr>
          <p:cNvSpPr/>
          <p:nvPr/>
        </p:nvSpPr>
        <p:spPr>
          <a:xfrm>
            <a:off x="1343672" y="3898176"/>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②</a:t>
            </a:r>
          </a:p>
        </p:txBody>
      </p:sp>
      <p:sp>
        <p:nvSpPr>
          <p:cNvPr id="10" name="楕円 9">
            <a:extLst>
              <a:ext uri="{FF2B5EF4-FFF2-40B4-BE49-F238E27FC236}">
                <a16:creationId xmlns:a16="http://schemas.microsoft.com/office/drawing/2014/main" id="{12F6AB9F-FF40-D7BF-61B3-4CB52E0C88E5}"/>
              </a:ext>
            </a:extLst>
          </p:cNvPr>
          <p:cNvSpPr/>
          <p:nvPr/>
        </p:nvSpPr>
        <p:spPr>
          <a:xfrm>
            <a:off x="1343673" y="3173552"/>
            <a:ext cx="252412"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③</a:t>
            </a:r>
          </a:p>
        </p:txBody>
      </p:sp>
      <p:sp>
        <p:nvSpPr>
          <p:cNvPr id="11" name="楕円 10">
            <a:extLst>
              <a:ext uri="{FF2B5EF4-FFF2-40B4-BE49-F238E27FC236}">
                <a16:creationId xmlns:a16="http://schemas.microsoft.com/office/drawing/2014/main" id="{E01336BC-D65C-6250-3ECB-F5DB935C1313}"/>
              </a:ext>
            </a:extLst>
          </p:cNvPr>
          <p:cNvSpPr/>
          <p:nvPr/>
        </p:nvSpPr>
        <p:spPr>
          <a:xfrm>
            <a:off x="2059096" y="3376676"/>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④</a:t>
            </a:r>
          </a:p>
        </p:txBody>
      </p:sp>
      <p:sp>
        <p:nvSpPr>
          <p:cNvPr id="12" name="楕円 11">
            <a:extLst>
              <a:ext uri="{FF2B5EF4-FFF2-40B4-BE49-F238E27FC236}">
                <a16:creationId xmlns:a16="http://schemas.microsoft.com/office/drawing/2014/main" id="{5D186E6C-1C87-C115-7BBF-0637EF3A9843}"/>
              </a:ext>
            </a:extLst>
          </p:cNvPr>
          <p:cNvSpPr/>
          <p:nvPr/>
        </p:nvSpPr>
        <p:spPr>
          <a:xfrm>
            <a:off x="2574988" y="2978474"/>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⑥</a:t>
            </a:r>
          </a:p>
        </p:txBody>
      </p:sp>
      <p:sp>
        <p:nvSpPr>
          <p:cNvPr id="13" name="楕円 12">
            <a:extLst>
              <a:ext uri="{FF2B5EF4-FFF2-40B4-BE49-F238E27FC236}">
                <a16:creationId xmlns:a16="http://schemas.microsoft.com/office/drawing/2014/main" id="{435A6A58-0279-543C-3B27-27AD03EC62E3}"/>
              </a:ext>
            </a:extLst>
          </p:cNvPr>
          <p:cNvSpPr/>
          <p:nvPr/>
        </p:nvSpPr>
        <p:spPr>
          <a:xfrm>
            <a:off x="3011825" y="2812267"/>
            <a:ext cx="250825"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⑦</a:t>
            </a:r>
          </a:p>
        </p:txBody>
      </p:sp>
      <p:sp>
        <p:nvSpPr>
          <p:cNvPr id="14" name="楕円 13">
            <a:extLst>
              <a:ext uri="{FF2B5EF4-FFF2-40B4-BE49-F238E27FC236}">
                <a16:creationId xmlns:a16="http://schemas.microsoft.com/office/drawing/2014/main" id="{E34F885F-3F60-FE40-E36F-DA4470533908}"/>
              </a:ext>
            </a:extLst>
          </p:cNvPr>
          <p:cNvSpPr/>
          <p:nvPr/>
        </p:nvSpPr>
        <p:spPr>
          <a:xfrm>
            <a:off x="2761000" y="2652590"/>
            <a:ext cx="250825"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⑧</a:t>
            </a:r>
          </a:p>
        </p:txBody>
      </p:sp>
      <p:sp>
        <p:nvSpPr>
          <p:cNvPr id="15" name="楕円 14">
            <a:extLst>
              <a:ext uri="{FF2B5EF4-FFF2-40B4-BE49-F238E27FC236}">
                <a16:creationId xmlns:a16="http://schemas.microsoft.com/office/drawing/2014/main" id="{8D423F34-D400-5970-67C2-9A5C853C2B11}"/>
              </a:ext>
            </a:extLst>
          </p:cNvPr>
          <p:cNvSpPr/>
          <p:nvPr/>
        </p:nvSpPr>
        <p:spPr>
          <a:xfrm>
            <a:off x="2426030" y="2688234"/>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⑨</a:t>
            </a:r>
          </a:p>
        </p:txBody>
      </p:sp>
      <p:sp>
        <p:nvSpPr>
          <p:cNvPr id="16" name="楕円 15">
            <a:extLst>
              <a:ext uri="{FF2B5EF4-FFF2-40B4-BE49-F238E27FC236}">
                <a16:creationId xmlns:a16="http://schemas.microsoft.com/office/drawing/2014/main" id="{BBEB7A58-1077-32AB-2956-F7F7E37DB701}"/>
              </a:ext>
            </a:extLst>
          </p:cNvPr>
          <p:cNvSpPr/>
          <p:nvPr/>
        </p:nvSpPr>
        <p:spPr>
          <a:xfrm>
            <a:off x="1623046" y="2068216"/>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⑩</a:t>
            </a:r>
          </a:p>
        </p:txBody>
      </p:sp>
      <p:sp>
        <p:nvSpPr>
          <p:cNvPr id="17" name="楕円 16">
            <a:extLst>
              <a:ext uri="{FF2B5EF4-FFF2-40B4-BE49-F238E27FC236}">
                <a16:creationId xmlns:a16="http://schemas.microsoft.com/office/drawing/2014/main" id="{56154508-C2F5-B1C2-FDC4-04FE46704D05}"/>
              </a:ext>
            </a:extLst>
          </p:cNvPr>
          <p:cNvSpPr/>
          <p:nvPr/>
        </p:nvSpPr>
        <p:spPr>
          <a:xfrm>
            <a:off x="2280398" y="1801514"/>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⑪</a:t>
            </a:r>
          </a:p>
        </p:txBody>
      </p:sp>
      <p:sp>
        <p:nvSpPr>
          <p:cNvPr id="18" name="楕円 17">
            <a:extLst>
              <a:ext uri="{FF2B5EF4-FFF2-40B4-BE49-F238E27FC236}">
                <a16:creationId xmlns:a16="http://schemas.microsoft.com/office/drawing/2014/main" id="{96222E9A-5FC6-A45C-FDCF-51BED65A947B}"/>
              </a:ext>
            </a:extLst>
          </p:cNvPr>
          <p:cNvSpPr/>
          <p:nvPr/>
        </p:nvSpPr>
        <p:spPr>
          <a:xfrm>
            <a:off x="2701989" y="1549101"/>
            <a:ext cx="250825"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⑮</a:t>
            </a:r>
          </a:p>
        </p:txBody>
      </p:sp>
      <p:sp>
        <p:nvSpPr>
          <p:cNvPr id="19" name="楕円 18">
            <a:extLst>
              <a:ext uri="{FF2B5EF4-FFF2-40B4-BE49-F238E27FC236}">
                <a16:creationId xmlns:a16="http://schemas.microsoft.com/office/drawing/2014/main" id="{5BAF715B-F8E4-F5DA-1D39-D807927053D3}"/>
              </a:ext>
            </a:extLst>
          </p:cNvPr>
          <p:cNvSpPr/>
          <p:nvPr/>
        </p:nvSpPr>
        <p:spPr>
          <a:xfrm>
            <a:off x="3301729" y="1509626"/>
            <a:ext cx="252412"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⑯</a:t>
            </a:r>
          </a:p>
        </p:txBody>
      </p:sp>
      <p:sp>
        <p:nvSpPr>
          <p:cNvPr id="20" name="楕円 19">
            <a:extLst>
              <a:ext uri="{FF2B5EF4-FFF2-40B4-BE49-F238E27FC236}">
                <a16:creationId xmlns:a16="http://schemas.microsoft.com/office/drawing/2014/main" id="{1F2ADA99-95EC-23DD-A570-3C12F0373251}"/>
              </a:ext>
            </a:extLst>
          </p:cNvPr>
          <p:cNvSpPr/>
          <p:nvPr/>
        </p:nvSpPr>
        <p:spPr>
          <a:xfrm>
            <a:off x="3923979" y="2711037"/>
            <a:ext cx="252412"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⑰</a:t>
            </a:r>
          </a:p>
        </p:txBody>
      </p:sp>
      <p:sp>
        <p:nvSpPr>
          <p:cNvPr id="21" name="楕円 20">
            <a:extLst>
              <a:ext uri="{FF2B5EF4-FFF2-40B4-BE49-F238E27FC236}">
                <a16:creationId xmlns:a16="http://schemas.microsoft.com/office/drawing/2014/main" id="{27381ABD-FC6F-0B03-9C7E-AF142336B331}"/>
              </a:ext>
            </a:extLst>
          </p:cNvPr>
          <p:cNvSpPr/>
          <p:nvPr/>
        </p:nvSpPr>
        <p:spPr>
          <a:xfrm>
            <a:off x="4925006" y="3198293"/>
            <a:ext cx="252412" cy="155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⑲</a:t>
            </a:r>
          </a:p>
        </p:txBody>
      </p:sp>
      <p:sp>
        <p:nvSpPr>
          <p:cNvPr id="22" name="楕円 21">
            <a:extLst>
              <a:ext uri="{FF2B5EF4-FFF2-40B4-BE49-F238E27FC236}">
                <a16:creationId xmlns:a16="http://schemas.microsoft.com/office/drawing/2014/main" id="{58807B4A-8856-976D-2803-CBF18977C3CF}"/>
              </a:ext>
            </a:extLst>
          </p:cNvPr>
          <p:cNvSpPr/>
          <p:nvPr/>
        </p:nvSpPr>
        <p:spPr>
          <a:xfrm>
            <a:off x="5161107" y="3400629"/>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⑳</a:t>
            </a:r>
          </a:p>
        </p:txBody>
      </p:sp>
      <p:sp>
        <p:nvSpPr>
          <p:cNvPr id="23" name="楕円 22">
            <a:extLst>
              <a:ext uri="{FF2B5EF4-FFF2-40B4-BE49-F238E27FC236}">
                <a16:creationId xmlns:a16="http://schemas.microsoft.com/office/drawing/2014/main" id="{5449CEEF-6435-3EBB-353A-279D75D0E306}"/>
              </a:ext>
            </a:extLst>
          </p:cNvPr>
          <p:cNvSpPr/>
          <p:nvPr/>
        </p:nvSpPr>
        <p:spPr>
          <a:xfrm>
            <a:off x="5332762" y="3685103"/>
            <a:ext cx="252412" cy="250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㉑</a:t>
            </a:r>
          </a:p>
        </p:txBody>
      </p:sp>
      <p:sp>
        <p:nvSpPr>
          <p:cNvPr id="24" name="楕円 23">
            <a:extLst>
              <a:ext uri="{FF2B5EF4-FFF2-40B4-BE49-F238E27FC236}">
                <a16:creationId xmlns:a16="http://schemas.microsoft.com/office/drawing/2014/main" id="{A6ED25FA-4AFE-B903-DCA3-710CFF5E71B2}"/>
              </a:ext>
            </a:extLst>
          </p:cNvPr>
          <p:cNvSpPr/>
          <p:nvPr/>
        </p:nvSpPr>
        <p:spPr>
          <a:xfrm>
            <a:off x="5359322" y="3227310"/>
            <a:ext cx="252412"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㉒</a:t>
            </a:r>
          </a:p>
        </p:txBody>
      </p:sp>
      <p:sp>
        <p:nvSpPr>
          <p:cNvPr id="25" name="楕円 24">
            <a:extLst>
              <a:ext uri="{FF2B5EF4-FFF2-40B4-BE49-F238E27FC236}">
                <a16:creationId xmlns:a16="http://schemas.microsoft.com/office/drawing/2014/main" id="{00D5A799-FE43-276B-B12F-85234207FCE0}"/>
              </a:ext>
            </a:extLst>
          </p:cNvPr>
          <p:cNvSpPr/>
          <p:nvPr/>
        </p:nvSpPr>
        <p:spPr>
          <a:xfrm>
            <a:off x="6249090" y="3458819"/>
            <a:ext cx="252413"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㉓</a:t>
            </a:r>
          </a:p>
        </p:txBody>
      </p:sp>
      <p:sp>
        <p:nvSpPr>
          <p:cNvPr id="26" name="Text Box 6">
            <a:extLst>
              <a:ext uri="{FF2B5EF4-FFF2-40B4-BE49-F238E27FC236}">
                <a16:creationId xmlns:a16="http://schemas.microsoft.com/office/drawing/2014/main" id="{9DF98485-1647-1969-6A62-61FC73207DAC}"/>
              </a:ext>
            </a:extLst>
          </p:cNvPr>
          <p:cNvSpPr txBox="1">
            <a:spLocks noChangeArrowheads="1"/>
          </p:cNvSpPr>
          <p:nvPr/>
        </p:nvSpPr>
        <p:spPr bwMode="auto">
          <a:xfrm>
            <a:off x="7320906" y="710382"/>
            <a:ext cx="1571625" cy="95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　　　　　　　　　　　　</a:t>
            </a:r>
            <a:endParaRPr lang="en-US" altLang="ja-JP" sz="1400" dirty="0"/>
          </a:p>
          <a:p>
            <a:pPr eaLnBrk="1" hangingPunct="1">
              <a:spcBef>
                <a:spcPct val="0"/>
              </a:spcBef>
              <a:buFontTx/>
              <a:buNone/>
            </a:pPr>
            <a:endParaRPr lang="en-US" altLang="ja-JP" sz="1400" dirty="0"/>
          </a:p>
          <a:p>
            <a:pPr eaLnBrk="1" hangingPunct="1">
              <a:spcBef>
                <a:spcPct val="0"/>
              </a:spcBef>
              <a:buFontTx/>
              <a:buNone/>
            </a:pPr>
            <a:endParaRPr lang="en-US" altLang="ja-JP" sz="1400" dirty="0"/>
          </a:p>
          <a:p>
            <a:pPr eaLnBrk="1" hangingPunct="1">
              <a:spcBef>
                <a:spcPct val="0"/>
              </a:spcBef>
              <a:buFontTx/>
              <a:buNone/>
            </a:pPr>
            <a:endParaRPr lang="en-US" altLang="ja-JP" sz="1400" dirty="0"/>
          </a:p>
        </p:txBody>
      </p:sp>
      <p:sp>
        <p:nvSpPr>
          <p:cNvPr id="27" name="楕円 26">
            <a:extLst>
              <a:ext uri="{FF2B5EF4-FFF2-40B4-BE49-F238E27FC236}">
                <a16:creationId xmlns:a16="http://schemas.microsoft.com/office/drawing/2014/main" id="{87AFE399-57C3-7B77-AA1B-5224AE3FA112}"/>
              </a:ext>
            </a:extLst>
          </p:cNvPr>
          <p:cNvSpPr/>
          <p:nvPr/>
        </p:nvSpPr>
        <p:spPr>
          <a:xfrm>
            <a:off x="2613646" y="942678"/>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⑭</a:t>
            </a:r>
          </a:p>
        </p:txBody>
      </p:sp>
      <p:sp>
        <p:nvSpPr>
          <p:cNvPr id="28" name="楕円 27">
            <a:extLst>
              <a:ext uri="{FF2B5EF4-FFF2-40B4-BE49-F238E27FC236}">
                <a16:creationId xmlns:a16="http://schemas.microsoft.com/office/drawing/2014/main" id="{21D7F19B-860D-DE07-9A5F-C47BFED97226}"/>
              </a:ext>
            </a:extLst>
          </p:cNvPr>
          <p:cNvSpPr/>
          <p:nvPr/>
        </p:nvSpPr>
        <p:spPr>
          <a:xfrm>
            <a:off x="2585467" y="3558897"/>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⑤</a:t>
            </a:r>
          </a:p>
        </p:txBody>
      </p:sp>
      <p:sp>
        <p:nvSpPr>
          <p:cNvPr id="29" name="楕円 28">
            <a:extLst>
              <a:ext uri="{FF2B5EF4-FFF2-40B4-BE49-F238E27FC236}">
                <a16:creationId xmlns:a16="http://schemas.microsoft.com/office/drawing/2014/main" id="{2455A8BA-2EBD-FCEE-4B87-B456164381C1}"/>
              </a:ext>
            </a:extLst>
          </p:cNvPr>
          <p:cNvSpPr/>
          <p:nvPr/>
        </p:nvSpPr>
        <p:spPr>
          <a:xfrm>
            <a:off x="4360135" y="3196416"/>
            <a:ext cx="254000" cy="252412"/>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⑱</a:t>
            </a:r>
          </a:p>
        </p:txBody>
      </p:sp>
      <p:sp>
        <p:nvSpPr>
          <p:cNvPr id="30" name="楕円 29">
            <a:extLst>
              <a:ext uri="{FF2B5EF4-FFF2-40B4-BE49-F238E27FC236}">
                <a16:creationId xmlns:a16="http://schemas.microsoft.com/office/drawing/2014/main" id="{D5E7CF3F-891A-FD54-E4A5-508D5A4AA353}"/>
              </a:ext>
            </a:extLst>
          </p:cNvPr>
          <p:cNvSpPr/>
          <p:nvPr/>
        </p:nvSpPr>
        <p:spPr>
          <a:xfrm>
            <a:off x="1962372" y="859333"/>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⑬</a:t>
            </a:r>
          </a:p>
        </p:txBody>
      </p:sp>
      <p:sp>
        <p:nvSpPr>
          <p:cNvPr id="31" name="Text Box 7">
            <a:extLst>
              <a:ext uri="{FF2B5EF4-FFF2-40B4-BE49-F238E27FC236}">
                <a16:creationId xmlns:a16="http://schemas.microsoft.com/office/drawing/2014/main" id="{F2714028-92C4-B158-5DD8-67A1CEE84A83}"/>
              </a:ext>
            </a:extLst>
          </p:cNvPr>
          <p:cNvSpPr txBox="1">
            <a:spLocks noChangeArrowheads="1"/>
          </p:cNvSpPr>
          <p:nvPr/>
        </p:nvSpPr>
        <p:spPr>
          <a:xfrm>
            <a:off x="6588276" y="4341259"/>
            <a:ext cx="2160239" cy="402291"/>
          </a:xfrm>
          <a:prstGeom prst="rect">
            <a:avLst/>
          </a:prstGeom>
          <a:solidFill>
            <a:schemeClr val="accent3">
              <a:lumMod val="95000"/>
            </a:schemeClr>
          </a:solid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出典：「富山県屋外広告ガイドライン」</a:t>
            </a:r>
            <a:endParaRPr lang="en-US" altLang="ja-JP" sz="1000" dirty="0">
              <a:solidFill>
                <a:srgbClr val="000000"/>
              </a:solidFill>
              <a:latin typeface="Meiryo UI" panose="020B0604030504040204" pitchFamily="50" charset="-128"/>
              <a:ea typeface="Meiryo UI" panose="020B0604030504040204" pitchFamily="50" charset="-128"/>
            </a:endParaRPr>
          </a:p>
          <a:p>
            <a:pPr marL="36000">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　　　　  国土交通省にて一部加工</a:t>
            </a:r>
          </a:p>
        </p:txBody>
      </p:sp>
      <p:sp>
        <p:nvSpPr>
          <p:cNvPr id="32" name="Text Box 4">
            <a:extLst>
              <a:ext uri="{FF2B5EF4-FFF2-40B4-BE49-F238E27FC236}">
                <a16:creationId xmlns:a16="http://schemas.microsoft.com/office/drawing/2014/main" id="{390E58DA-F9BC-8556-BF8C-FF0D4FF67527}"/>
              </a:ext>
            </a:extLst>
          </p:cNvPr>
          <p:cNvSpPr txBox="1">
            <a:spLocks noChangeArrowheads="1"/>
          </p:cNvSpPr>
          <p:nvPr/>
        </p:nvSpPr>
        <p:spPr bwMode="auto">
          <a:xfrm>
            <a:off x="443815" y="4843331"/>
            <a:ext cx="3230562" cy="181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① 電柱広告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② 建植広告（野立看板）</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③ 野立広告（ポールサイン）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④ 建植広告（駐車場誘導サイン）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⑤</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車体広告（ラッピング）</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⑥</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消化栓広告</a:t>
            </a:r>
            <a:endParaRPr lang="en-US" altLang="ja-JP" sz="14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⑦</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建植広告（ゲートサイン、アーチ看板）</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⑧</a:t>
            </a:r>
            <a:r>
              <a:rPr lang="en-US" altLang="ja-JP" sz="1400" dirty="0">
                <a:latin typeface="Meiryo UI" panose="020B0604030504040204" pitchFamily="50" charset="-128"/>
                <a:ea typeface="Meiryo UI" panose="020B0604030504040204" pitchFamily="50" charset="-128"/>
              </a:rPr>
              <a:t> POP</a:t>
            </a:r>
            <a:r>
              <a:rPr lang="ja-JP" altLang="en-US" sz="1400" dirty="0">
                <a:latin typeface="Meiryo UI" panose="020B0604030504040204" pitchFamily="50" charset="-128"/>
                <a:ea typeface="Meiryo UI" panose="020B0604030504040204" pitchFamily="50" charset="-128"/>
              </a:rPr>
              <a:t>サイン（店頭装飾）</a:t>
            </a:r>
            <a:endParaRPr lang="en-US" altLang="ja-JP" sz="1400" dirty="0">
              <a:latin typeface="Meiryo UI" panose="020B0604030504040204" pitchFamily="50" charset="-128"/>
              <a:ea typeface="Meiryo UI" panose="020B0604030504040204" pitchFamily="50" charset="-128"/>
            </a:endParaRPr>
          </a:p>
        </p:txBody>
      </p:sp>
      <p:sp>
        <p:nvSpPr>
          <p:cNvPr id="33" name="Text Box 5">
            <a:extLst>
              <a:ext uri="{FF2B5EF4-FFF2-40B4-BE49-F238E27FC236}">
                <a16:creationId xmlns:a16="http://schemas.microsoft.com/office/drawing/2014/main" id="{5E0E57A2-CA6E-FEBD-FE41-75D1AD2B2C0F}"/>
              </a:ext>
            </a:extLst>
          </p:cNvPr>
          <p:cNvSpPr txBox="1">
            <a:spLocks noChangeArrowheads="1"/>
          </p:cNvSpPr>
          <p:nvPr/>
        </p:nvSpPr>
        <p:spPr bwMode="auto">
          <a:xfrm>
            <a:off x="3652895" y="4837775"/>
            <a:ext cx="2526952" cy="1818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⑨</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壁面広告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⑩</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ポールサイン（二柱式看板）</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⑪</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大型ビジョン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⑫</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突き出し広告（袖看板）</a:t>
            </a:r>
            <a:endParaRPr lang="en-US" altLang="ja-JP" sz="14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⑬</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アドバルーン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⑭</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屋上広告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⑮</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懸垂幕</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⑯ 壁面広告</a:t>
            </a:r>
          </a:p>
        </p:txBody>
      </p:sp>
      <p:sp>
        <p:nvSpPr>
          <p:cNvPr id="34" name="Text Box 6">
            <a:extLst>
              <a:ext uri="{FF2B5EF4-FFF2-40B4-BE49-F238E27FC236}">
                <a16:creationId xmlns:a16="http://schemas.microsoft.com/office/drawing/2014/main" id="{8DC1D50C-5736-AFAD-F6E5-C32CC81380DC}"/>
              </a:ext>
            </a:extLst>
          </p:cNvPr>
          <p:cNvSpPr txBox="1">
            <a:spLocks noChangeArrowheads="1"/>
          </p:cNvSpPr>
          <p:nvPr/>
        </p:nvSpPr>
        <p:spPr bwMode="auto">
          <a:xfrm>
            <a:off x="6402190" y="4843331"/>
            <a:ext cx="2387490" cy="16026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⑰</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貼り紙・貼り札</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⑱</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広告旗（のぼり旗）</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⑲</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壁面広告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⑳</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置き看板（スタンドサイン）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㉑</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置き看板（</a:t>
            </a: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型看板）</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㉒</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突き出し広告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㉓</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広告旗（バナー広告）</a:t>
            </a:r>
          </a:p>
        </p:txBody>
      </p:sp>
      <p:sp>
        <p:nvSpPr>
          <p:cNvPr id="2" name="正方形/長方形 1">
            <a:extLst>
              <a:ext uri="{FF2B5EF4-FFF2-40B4-BE49-F238E27FC236}">
                <a16:creationId xmlns:a16="http://schemas.microsoft.com/office/drawing/2014/main" id="{38DAC8C4-629A-4E9F-453F-BDE2493CD998}"/>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2DCFBF05-BB22-64DC-9A91-57A23C3F1253}"/>
              </a:ext>
            </a:extLst>
          </p:cNvPr>
          <p:cNvSpPr/>
          <p:nvPr/>
        </p:nvSpPr>
        <p:spPr>
          <a:xfrm>
            <a:off x="1875459" y="1486562"/>
            <a:ext cx="250825"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⑫</a:t>
            </a:r>
          </a:p>
        </p:txBody>
      </p:sp>
    </p:spTree>
    <p:extLst>
      <p:ext uri="{BB962C8B-B14F-4D97-AF65-F5344CB8AC3E}">
        <p14:creationId xmlns:p14="http://schemas.microsoft.com/office/powerpoint/2010/main" val="2480965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7</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屋外広告物の規制主体</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07504" y="836712"/>
            <a:ext cx="8964488" cy="5760640"/>
          </a:xfrm>
          <a:prstGeom prst="rect">
            <a:avLst/>
          </a:prstGeom>
          <a:noFill/>
          <a:ln>
            <a:noFill/>
          </a:ln>
        </p:spPr>
        <p:txBody>
          <a:bodyPr vert="horz" wrap="square" lIns="91440" tIns="45720" rIns="91440" bIns="45720" numCol="1"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marL="180000" indent="-252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都道府県、指定都市、中核市が屋外広告物法に基づき屋外広告</a:t>
            </a:r>
            <a:endParaRPr lang="en-US" altLang="ja-JP" sz="2400" dirty="0">
              <a:solidFill>
                <a:srgbClr val="000066"/>
              </a:solidFill>
              <a:latin typeface="Meiryo UI" panose="020B0604030504040204" pitchFamily="50" charset="-128"/>
              <a:ea typeface="Meiryo UI" panose="020B0604030504040204" pitchFamily="50" charset="-128"/>
            </a:endParaRPr>
          </a:p>
          <a:p>
            <a:pPr marL="252000" indent="-252000">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物条例を定め、必要な規制を行うことができる。  </a:t>
            </a:r>
            <a:r>
              <a:rPr lang="ja-JP" altLang="en-US" sz="1600" dirty="0">
                <a:solidFill>
                  <a:srgbClr val="000066"/>
                </a:solidFill>
                <a:latin typeface="Meiryo UI" panose="020B0604030504040204" pitchFamily="50" charset="-128"/>
                <a:ea typeface="Meiryo UI" panose="020B0604030504040204" pitchFamily="50" charset="-128"/>
              </a:rPr>
              <a:t>（屋外広告物法第</a:t>
            </a:r>
            <a:r>
              <a:rPr lang="en-US" altLang="ja-JP" sz="1600" dirty="0">
                <a:solidFill>
                  <a:srgbClr val="000066"/>
                </a:solidFill>
                <a:latin typeface="Meiryo UI" panose="020B0604030504040204" pitchFamily="50" charset="-128"/>
                <a:ea typeface="Meiryo UI" panose="020B0604030504040204" pitchFamily="50" charset="-128"/>
              </a:rPr>
              <a:t>27</a:t>
            </a:r>
            <a:r>
              <a:rPr lang="ja-JP" altLang="en-US" sz="1600" dirty="0">
                <a:solidFill>
                  <a:srgbClr val="000066"/>
                </a:solidFill>
                <a:latin typeface="Meiryo UI" panose="020B0604030504040204" pitchFamily="50" charset="-128"/>
                <a:ea typeface="Meiryo UI" panose="020B0604030504040204" pitchFamily="50" charset="-128"/>
              </a:rPr>
              <a:t>条）</a:t>
            </a:r>
          </a:p>
          <a:p>
            <a:pPr algn="just">
              <a:spcBef>
                <a:spcPts val="0"/>
              </a:spcBef>
              <a:buFontTx/>
              <a:buNone/>
            </a:pPr>
            <a:endParaRPr lang="ja-JP" altLang="en-US" sz="2400" dirty="0">
              <a:solidFill>
                <a:srgbClr val="000066"/>
              </a:solidFill>
              <a:latin typeface="Meiryo UI" panose="020B0604030504040204" pitchFamily="50" charset="-128"/>
              <a:ea typeface="Meiryo UI" panose="020B0604030504040204" pitchFamily="50" charset="-128"/>
            </a:endParaRPr>
          </a:p>
          <a:p>
            <a:pPr marL="0" indent="-216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また、</a:t>
            </a:r>
            <a:endParaRPr lang="en-US" altLang="ja-JP" sz="1000" dirty="0">
              <a:solidFill>
                <a:srgbClr val="000066"/>
              </a:solidFill>
              <a:latin typeface="Meiryo UI" panose="020B0604030504040204" pitchFamily="50" charset="-128"/>
              <a:ea typeface="Meiryo UI" panose="020B0604030504040204" pitchFamily="50" charset="-128"/>
            </a:endParaRPr>
          </a:p>
          <a:p>
            <a:pPr indent="-216000" algn="just">
              <a:spcBef>
                <a:spcPts val="1200"/>
              </a:spcBef>
              <a:buFontTx/>
              <a:buNone/>
            </a:pPr>
            <a:r>
              <a:rPr lang="en-US" altLang="ja-JP" sz="2400" dirty="0">
                <a:solidFill>
                  <a:srgbClr val="000066"/>
                </a:solidFill>
                <a:latin typeface="Meiryo UI" panose="020B0604030504040204" pitchFamily="50" charset="-128"/>
                <a:ea typeface="Meiryo UI" panose="020B0604030504040204" pitchFamily="50" charset="-128"/>
              </a:rPr>
              <a:t>    </a:t>
            </a:r>
            <a:r>
              <a:rPr lang="ja-JP" altLang="en-US" sz="2400" dirty="0">
                <a:solidFill>
                  <a:srgbClr val="000066"/>
                </a:solidFill>
                <a:latin typeface="Meiryo UI" panose="020B0604030504040204" pitchFamily="50" charset="-128"/>
                <a:ea typeface="Meiryo UI" panose="020B0604030504040204" pitchFamily="50" charset="-128"/>
              </a:rPr>
              <a:t>　・景観行政団体である市町村</a:t>
            </a:r>
            <a:endParaRPr lang="en-US" altLang="ja-JP" sz="2400" dirty="0">
              <a:solidFill>
                <a:srgbClr val="000066"/>
              </a:solidFill>
              <a:latin typeface="Meiryo UI" panose="020B0604030504040204" pitchFamily="50" charset="-128"/>
              <a:ea typeface="Meiryo UI" panose="020B0604030504040204" pitchFamily="50" charset="-128"/>
            </a:endParaRPr>
          </a:p>
          <a:p>
            <a:pPr indent="-216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kern="0" dirty="0">
                <a:solidFill>
                  <a:schemeClr val="accent6">
                    <a:lumMod val="75000"/>
                  </a:schemeClr>
                </a:solidFill>
                <a:latin typeface="Meiryo UI" panose="020B0604030504040204" pitchFamily="50" charset="-128"/>
                <a:ea typeface="Meiryo UI" panose="020B0604030504040204" pitchFamily="50" charset="-128"/>
              </a:rPr>
              <a:t>歴史的風致維持向上計画の認定市町村</a:t>
            </a:r>
            <a:endParaRPr lang="en-US" altLang="ja-JP" sz="2400" kern="0" dirty="0">
              <a:solidFill>
                <a:schemeClr val="accent6">
                  <a:lumMod val="75000"/>
                </a:schemeClr>
              </a:solidFill>
              <a:latin typeface="Meiryo UI" panose="020B0604030504040204" pitchFamily="50" charset="-128"/>
              <a:ea typeface="Meiryo UI" panose="020B0604030504040204" pitchFamily="50" charset="-128"/>
            </a:endParaRPr>
          </a:p>
          <a:p>
            <a:pPr indent="-216000" algn="just">
              <a:spcBef>
                <a:spcPts val="0"/>
              </a:spcBef>
              <a:buFontTx/>
              <a:buNone/>
            </a:pPr>
            <a:r>
              <a:rPr lang="ja-JP" altLang="en-US" sz="2400" dirty="0">
                <a:solidFill>
                  <a:schemeClr val="accent6">
                    <a:lumMod val="75000"/>
                  </a:schemeClr>
                </a:solidFill>
                <a:latin typeface="Meiryo UI" panose="020B0604030504040204" pitchFamily="50" charset="-128"/>
                <a:ea typeface="Meiryo UI" panose="020B0604030504040204" pitchFamily="50" charset="-128"/>
              </a:rPr>
              <a:t>　　　・</a:t>
            </a:r>
            <a:r>
              <a:rPr lang="ja-JP" altLang="en-US" sz="2400" kern="0" dirty="0">
                <a:solidFill>
                  <a:schemeClr val="accent6">
                    <a:lumMod val="75000"/>
                  </a:schemeClr>
                </a:solidFill>
                <a:latin typeface="Meiryo UI" panose="020B0604030504040204" pitchFamily="50" charset="-128"/>
                <a:ea typeface="Meiryo UI" panose="020B0604030504040204" pitchFamily="50" charset="-128"/>
              </a:rPr>
              <a:t>都市再生整備計画に滞在快適性等向上区域を記載した市町村</a:t>
            </a:r>
            <a:endParaRPr lang="en-US" altLang="ja-JP" sz="2400" kern="0" dirty="0">
              <a:solidFill>
                <a:schemeClr val="accent6">
                  <a:lumMod val="75000"/>
                </a:schemeClr>
              </a:solidFill>
              <a:latin typeface="Meiryo UI" panose="020B0604030504040204" pitchFamily="50" charset="-128"/>
              <a:ea typeface="Meiryo UI" panose="020B0604030504040204" pitchFamily="50" charset="-128"/>
            </a:endParaRPr>
          </a:p>
          <a:p>
            <a:pPr marL="468000" indent="-504000" algn="just" eaLnBrk="1" hangingPunct="1">
              <a:spcBef>
                <a:spcPts val="1200"/>
              </a:spcBef>
              <a:buNone/>
            </a:pPr>
            <a:r>
              <a:rPr lang="en-US" altLang="ja-JP" sz="1000" dirty="0">
                <a:solidFill>
                  <a:srgbClr val="000066"/>
                </a:solidFill>
                <a:latin typeface="Meiryo UI" panose="020B0604030504040204" pitchFamily="50" charset="-128"/>
                <a:ea typeface="Meiryo UI" panose="020B0604030504040204" pitchFamily="50" charset="-128"/>
              </a:rPr>
              <a:t>           </a:t>
            </a:r>
            <a:r>
              <a:rPr lang="ja-JP" altLang="en-US" sz="2400" dirty="0">
                <a:solidFill>
                  <a:srgbClr val="000066"/>
                </a:solidFill>
                <a:latin typeface="Meiryo UI" panose="020B0604030504040204" pitchFamily="50" charset="-128"/>
                <a:ea typeface="Meiryo UI" panose="020B0604030504040204" pitchFamily="50" charset="-128"/>
              </a:rPr>
              <a:t>も、都道府県と協議の上、屋外広告物条例を定め必要な規制を行うことができる（屋外広告業の登録に係る条例を除く）。</a:t>
            </a:r>
          </a:p>
          <a:p>
            <a:pPr algn="just">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                                                                             　    </a:t>
            </a:r>
            <a:r>
              <a:rPr lang="ja-JP" altLang="en-US" sz="1600" dirty="0">
                <a:solidFill>
                  <a:srgbClr val="000066"/>
                </a:solidFill>
                <a:latin typeface="Meiryo UI" panose="020B0604030504040204" pitchFamily="50" charset="-128"/>
                <a:ea typeface="Meiryo UI" panose="020B0604030504040204" pitchFamily="50" charset="-128"/>
              </a:rPr>
              <a:t>（屋外広告物法第</a:t>
            </a:r>
            <a:r>
              <a:rPr lang="en-US" altLang="ja-JP" sz="1600" dirty="0">
                <a:solidFill>
                  <a:srgbClr val="000066"/>
                </a:solidFill>
                <a:latin typeface="Meiryo UI" panose="020B0604030504040204" pitchFamily="50" charset="-128"/>
                <a:ea typeface="Meiryo UI" panose="020B0604030504040204" pitchFamily="50" charset="-128"/>
              </a:rPr>
              <a:t>28</a:t>
            </a:r>
            <a:r>
              <a:rPr lang="ja-JP" altLang="en-US" sz="1600" dirty="0">
                <a:solidFill>
                  <a:srgbClr val="000066"/>
                </a:solidFill>
                <a:latin typeface="Meiryo UI" panose="020B0604030504040204" pitchFamily="50" charset="-128"/>
                <a:ea typeface="Meiryo UI" panose="020B0604030504040204" pitchFamily="50" charset="-128"/>
              </a:rPr>
              <a:t>条）</a:t>
            </a:r>
          </a:p>
          <a:p>
            <a:pPr marL="0" indent="-468000" algn="just">
              <a:spcBef>
                <a:spcPts val="0"/>
              </a:spcBef>
              <a:buFontTx/>
              <a:buNone/>
            </a:pPr>
            <a:endParaRPr lang="en-US" altLang="ja-JP" sz="2400" dirty="0">
              <a:solidFill>
                <a:srgbClr val="000066"/>
              </a:solidFill>
              <a:latin typeface="Meiryo UI" panose="020B0604030504040204" pitchFamily="50" charset="-128"/>
              <a:ea typeface="Meiryo UI" panose="020B0604030504040204" pitchFamily="50" charset="-128"/>
            </a:endParaRPr>
          </a:p>
          <a:p>
            <a:pPr marL="288000" indent="-360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なお、許可等の事務については、委任を受けて市町村が行っている場　</a:t>
            </a:r>
            <a:endParaRPr lang="en-US" altLang="ja-JP" sz="2400" dirty="0">
              <a:solidFill>
                <a:srgbClr val="000066"/>
              </a:solidFill>
              <a:latin typeface="Meiryo UI" panose="020B0604030504040204" pitchFamily="50" charset="-128"/>
              <a:ea typeface="Meiryo UI" panose="020B0604030504040204" pitchFamily="50" charset="-128"/>
            </a:endParaRPr>
          </a:p>
          <a:p>
            <a:pPr marL="288000" indent="-360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合もある。</a:t>
            </a: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48553574-E818-CBA3-FCAD-1C043F483D30}"/>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108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屋外広告物条例制定団体一覧</a:t>
            </a:r>
            <a:r>
              <a:rPr lang="ja-JP" altLang="en-US" sz="1600" b="1" dirty="0">
                <a:solidFill>
                  <a:srgbClr val="4087C8"/>
                </a:solidFill>
                <a:latin typeface="Meiryo UI" panose="020B0604030504040204" pitchFamily="50" charset="-128"/>
                <a:ea typeface="Meiryo UI" panose="020B0604030504040204" pitchFamily="50" charset="-128"/>
              </a:rPr>
              <a:t>（</a:t>
            </a:r>
            <a:r>
              <a:rPr lang="en-US" altLang="ja-JP" sz="1600" b="1" dirty="0">
                <a:solidFill>
                  <a:srgbClr val="4087C8"/>
                </a:solidFill>
                <a:latin typeface="Meiryo UI" panose="020B0604030504040204" pitchFamily="50" charset="-128"/>
                <a:ea typeface="Meiryo UI" panose="020B0604030504040204" pitchFamily="50" charset="-128"/>
              </a:rPr>
              <a:t>R6.4.1</a:t>
            </a:r>
            <a:r>
              <a:rPr lang="ja-JP" altLang="en-US" sz="1600" b="1" dirty="0">
                <a:solidFill>
                  <a:srgbClr val="4087C8"/>
                </a:solidFill>
                <a:latin typeface="Meiryo UI" panose="020B0604030504040204" pitchFamily="50" charset="-128"/>
                <a:ea typeface="Meiryo UI" panose="020B0604030504040204" pitchFamily="50" charset="-128"/>
              </a:rPr>
              <a:t>現在）</a:t>
            </a:r>
            <a:endParaRPr lang="en-US" altLang="ja-JP" sz="1600" b="1" kern="0" dirty="0">
              <a:solidFill>
                <a:srgbClr val="0066FF"/>
              </a:solidFill>
              <a:latin typeface="Meiryo UI" panose="020B0604030504040204" pitchFamily="50" charset="-128"/>
              <a:ea typeface="Meiryo UI" panose="020B0604030504040204" pitchFamily="50" charset="-128"/>
            </a:endParaRPr>
          </a:p>
        </p:txBody>
      </p:sp>
      <p:graphicFrame>
        <p:nvGraphicFramePr>
          <p:cNvPr id="7" name="表 13">
            <a:extLst>
              <a:ext uri="{FF2B5EF4-FFF2-40B4-BE49-F238E27FC236}">
                <a16:creationId xmlns:a16="http://schemas.microsoft.com/office/drawing/2014/main" id="{F0B099B2-5B83-034C-EB12-BAA199D79639}"/>
              </a:ext>
            </a:extLst>
          </p:cNvPr>
          <p:cNvGraphicFramePr>
            <a:graphicFrameLocks noGrp="1"/>
          </p:cNvGraphicFramePr>
          <p:nvPr>
            <p:extLst>
              <p:ext uri="{D42A27DB-BD31-4B8C-83A1-F6EECF244321}">
                <p14:modId xmlns:p14="http://schemas.microsoft.com/office/powerpoint/2010/main" val="367157145"/>
              </p:ext>
            </p:extLst>
          </p:nvPr>
        </p:nvGraphicFramePr>
        <p:xfrm>
          <a:off x="78675" y="818262"/>
          <a:ext cx="8986649" cy="5923127"/>
        </p:xfrm>
        <a:graphic>
          <a:graphicData uri="http://schemas.openxmlformats.org/drawingml/2006/table">
            <a:tbl>
              <a:tblPr firstRow="1" bandRow="1">
                <a:tableStyleId>{5C22544A-7EE6-4342-B048-85BDC9FD1C3A}</a:tableStyleId>
              </a:tblPr>
              <a:tblGrid>
                <a:gridCol w="591042">
                  <a:extLst>
                    <a:ext uri="{9D8B030D-6E8A-4147-A177-3AD203B41FA5}">
                      <a16:colId xmlns:a16="http://schemas.microsoft.com/office/drawing/2014/main" val="3054511426"/>
                    </a:ext>
                  </a:extLst>
                </a:gridCol>
                <a:gridCol w="1196441">
                  <a:extLst>
                    <a:ext uri="{9D8B030D-6E8A-4147-A177-3AD203B41FA5}">
                      <a16:colId xmlns:a16="http://schemas.microsoft.com/office/drawing/2014/main" val="3423177151"/>
                    </a:ext>
                  </a:extLst>
                </a:gridCol>
                <a:gridCol w="2658757">
                  <a:extLst>
                    <a:ext uri="{9D8B030D-6E8A-4147-A177-3AD203B41FA5}">
                      <a16:colId xmlns:a16="http://schemas.microsoft.com/office/drawing/2014/main" val="106780393"/>
                    </a:ext>
                  </a:extLst>
                </a:gridCol>
                <a:gridCol w="4540409">
                  <a:extLst>
                    <a:ext uri="{9D8B030D-6E8A-4147-A177-3AD203B41FA5}">
                      <a16:colId xmlns:a16="http://schemas.microsoft.com/office/drawing/2014/main" val="938981502"/>
                    </a:ext>
                  </a:extLst>
                </a:gridCol>
              </a:tblGrid>
              <a:tr h="221307">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都道府県</a:t>
                      </a:r>
                    </a:p>
                  </a:txBody>
                  <a:tcPr marL="33231" marR="33231" marT="33231" marB="33231" anchor="ctr"/>
                </a:tc>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指定都市</a:t>
                      </a:r>
                    </a:p>
                  </a:txBody>
                  <a:tcPr marL="33231" marR="33231" marT="33231" marB="33231" anchor="ctr"/>
                </a:tc>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中核市</a:t>
                      </a:r>
                    </a:p>
                  </a:txBody>
                  <a:tcPr marL="33231" marR="33231" marT="33231" marB="33231" anchor="ctr"/>
                </a:tc>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左記以外の景観行政団体である市町村</a:t>
                      </a:r>
                    </a:p>
                  </a:txBody>
                  <a:tcPr marL="33231" marR="33231" marT="33231" marB="33231" anchor="ctr"/>
                </a:tc>
                <a:extLst>
                  <a:ext uri="{0D108BD9-81ED-4DB2-BD59-A6C34878D82A}">
                    <a16:rowId xmlns:a16="http://schemas.microsoft.com/office/drawing/2014/main" val="4289594101"/>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北 海 道</a:t>
                      </a:r>
                    </a:p>
                  </a:txBody>
                  <a:tcPr marL="33231" marR="33231" marT="0" marB="0" anchor="ctr"/>
                </a:tc>
                <a:tc>
                  <a:txBody>
                    <a:bodyPr/>
                    <a:lstStyle/>
                    <a:p>
                      <a:r>
                        <a:rPr kumimoji="1" lang="ja-JP" altLang="en-US" sz="700" dirty="0">
                          <a:solidFill>
                            <a:schemeClr val="tx1"/>
                          </a:solidFill>
                        </a:rPr>
                        <a:t>札幌市</a:t>
                      </a:r>
                    </a:p>
                  </a:txBody>
                  <a:tcPr marL="33231" marR="33231" marT="0" marB="0" anchor="ctr"/>
                </a:tc>
                <a:tc>
                  <a:txBody>
                    <a:bodyPr/>
                    <a:lstStyle/>
                    <a:p>
                      <a:r>
                        <a:rPr kumimoji="1" lang="ja-JP" altLang="en-US" sz="700" dirty="0">
                          <a:solidFill>
                            <a:schemeClr val="tx1"/>
                          </a:solidFill>
                        </a:rPr>
                        <a:t>旭川市　函館市</a:t>
                      </a:r>
                    </a:p>
                  </a:txBody>
                  <a:tcPr marL="33231" marR="33231" marT="0" marB="0" anchor="ctr"/>
                </a:tc>
                <a:tc>
                  <a:txBody>
                    <a:bodyPr/>
                    <a:lstStyle/>
                    <a:p>
                      <a:r>
                        <a:rPr kumimoji="1" lang="ja-JP" altLang="en-US" sz="700" dirty="0">
                          <a:solidFill>
                            <a:schemeClr val="tx1"/>
                          </a:solidFill>
                        </a:rPr>
                        <a:t>小樽市　北広島市</a:t>
                      </a:r>
                    </a:p>
                  </a:txBody>
                  <a:tcPr marL="33231" marR="33231" marT="0" marB="0" anchor="ctr"/>
                </a:tc>
                <a:extLst>
                  <a:ext uri="{0D108BD9-81ED-4DB2-BD59-A6C34878D82A}">
                    <a16:rowId xmlns:a16="http://schemas.microsoft.com/office/drawing/2014/main" val="2523289359"/>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青 森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青森市　八戸市</a:t>
                      </a:r>
                    </a:p>
                  </a:txBody>
                  <a:tcPr marL="33231" marR="33231" marT="0" marB="0" anchor="ctr"/>
                </a:tc>
                <a:tc>
                  <a:txBody>
                    <a:bodyPr/>
                    <a:lstStyle/>
                    <a:p>
                      <a:r>
                        <a:rPr kumimoji="1" lang="ja-JP" altLang="en-US" sz="700" dirty="0">
                          <a:solidFill>
                            <a:schemeClr val="tx1"/>
                          </a:solidFill>
                        </a:rPr>
                        <a:t>弘前市</a:t>
                      </a:r>
                    </a:p>
                  </a:txBody>
                  <a:tcPr marL="33231" marR="33231" marT="0" marB="0" anchor="ctr"/>
                </a:tc>
                <a:extLst>
                  <a:ext uri="{0D108BD9-81ED-4DB2-BD59-A6C34878D82A}">
                    <a16:rowId xmlns:a16="http://schemas.microsoft.com/office/drawing/2014/main" val="3017693439"/>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岩 手 県</a:t>
                      </a:r>
                      <a:endParaRPr kumimoji="1" lang="en-US" altLang="ja-JP" sz="700" dirty="0">
                        <a:latin typeface="ＭＳ ゴシック" panose="020B0609070205080204" pitchFamily="49" charset="-128"/>
                        <a:ea typeface="ＭＳ ゴシック" panose="020B0609070205080204" pitchFamily="49" charset="-128"/>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盛岡市</a:t>
                      </a:r>
                    </a:p>
                  </a:txBody>
                  <a:tcPr marL="33231" marR="33231" marT="0" marB="0" anchor="ctr"/>
                </a:tc>
                <a:tc>
                  <a:txBody>
                    <a:bodyPr/>
                    <a:lstStyle/>
                    <a:p>
                      <a:r>
                        <a:rPr kumimoji="1" lang="ja-JP" altLang="en-US" sz="700" dirty="0">
                          <a:solidFill>
                            <a:schemeClr val="tx1"/>
                          </a:solidFill>
                        </a:rPr>
                        <a:t>平泉町　陸前高田市</a:t>
                      </a:r>
                    </a:p>
                  </a:txBody>
                  <a:tcPr marL="33231" marR="33231" marT="0" marB="0" anchor="ctr"/>
                </a:tc>
                <a:extLst>
                  <a:ext uri="{0D108BD9-81ED-4DB2-BD59-A6C34878D82A}">
                    <a16:rowId xmlns:a16="http://schemas.microsoft.com/office/drawing/2014/main" val="2052737443"/>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宮 城 県</a:t>
                      </a:r>
                    </a:p>
                  </a:txBody>
                  <a:tcPr marL="33231" marR="33231" marT="0" marB="0" anchor="ctr"/>
                </a:tc>
                <a:tc>
                  <a:txBody>
                    <a:bodyPr/>
                    <a:lstStyle/>
                    <a:p>
                      <a:r>
                        <a:rPr kumimoji="1" lang="ja-JP" altLang="en-US" sz="700" dirty="0">
                          <a:solidFill>
                            <a:schemeClr val="tx1"/>
                          </a:solidFill>
                        </a:rPr>
                        <a:t>仙台市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840897945"/>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秋 田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秋田市</a:t>
                      </a:r>
                    </a:p>
                  </a:txBody>
                  <a:tcPr marL="33231" marR="33231" marT="0" marB="0" anchor="ctr"/>
                </a:tc>
                <a:tc>
                  <a:txBody>
                    <a:bodyPr/>
                    <a:lstStyle/>
                    <a:p>
                      <a:r>
                        <a:rPr kumimoji="1" lang="ja-JP" altLang="en-US" sz="700" dirty="0">
                          <a:solidFill>
                            <a:schemeClr val="tx1"/>
                          </a:solidFill>
                        </a:rPr>
                        <a:t>横手市</a:t>
                      </a:r>
                    </a:p>
                  </a:txBody>
                  <a:tcPr marL="33231" marR="33231" marT="0" marB="0" anchor="ctr"/>
                </a:tc>
                <a:extLst>
                  <a:ext uri="{0D108BD9-81ED-4DB2-BD59-A6C34878D82A}">
                    <a16:rowId xmlns:a16="http://schemas.microsoft.com/office/drawing/2014/main" val="1520773514"/>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山 形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山形市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875575915"/>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福 島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郡山市　いわき市　福島市</a:t>
                      </a:r>
                    </a:p>
                  </a:txBody>
                  <a:tcPr marL="33231" marR="33231" marT="0" marB="0" anchor="ctr"/>
                </a:tc>
                <a:tc>
                  <a:txBody>
                    <a:bodyPr/>
                    <a:lstStyle/>
                    <a:p>
                      <a:r>
                        <a:rPr kumimoji="1" lang="ja-JP" altLang="en-US" sz="700" dirty="0">
                          <a:solidFill>
                            <a:schemeClr val="tx1"/>
                          </a:solidFill>
                        </a:rPr>
                        <a:t>白河市　会津若松市</a:t>
                      </a:r>
                    </a:p>
                  </a:txBody>
                  <a:tcPr marL="33231" marR="33231" marT="0" marB="0" anchor="ctr"/>
                </a:tc>
                <a:extLst>
                  <a:ext uri="{0D108BD9-81ED-4DB2-BD59-A6C34878D82A}">
                    <a16:rowId xmlns:a16="http://schemas.microsoft.com/office/drawing/2014/main" val="1686107083"/>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茨 城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水戸市</a:t>
                      </a:r>
                    </a:p>
                  </a:txBody>
                  <a:tcPr marL="33231" marR="33231" marT="0" marB="0" anchor="ctr"/>
                </a:tc>
                <a:tc>
                  <a:txBody>
                    <a:bodyPr/>
                    <a:lstStyle/>
                    <a:p>
                      <a:r>
                        <a:rPr kumimoji="1" lang="ja-JP" altLang="en-US" sz="700" dirty="0">
                          <a:solidFill>
                            <a:schemeClr val="tx1"/>
                          </a:solidFill>
                        </a:rPr>
                        <a:t>つくば市　守谷市　土浦市</a:t>
                      </a:r>
                    </a:p>
                  </a:txBody>
                  <a:tcPr marL="33231" marR="33231" marT="0" marB="0" anchor="ctr"/>
                </a:tc>
                <a:extLst>
                  <a:ext uri="{0D108BD9-81ED-4DB2-BD59-A6C34878D82A}">
                    <a16:rowId xmlns:a16="http://schemas.microsoft.com/office/drawing/2014/main" val="910031474"/>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栃 木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宇都宮市</a:t>
                      </a:r>
                    </a:p>
                  </a:txBody>
                  <a:tcPr marL="33231" marR="33231" marT="0" marB="0" anchor="ctr"/>
                </a:tc>
                <a:tc>
                  <a:txBody>
                    <a:bodyPr/>
                    <a:lstStyle/>
                    <a:p>
                      <a:r>
                        <a:rPr kumimoji="1" lang="ja-JP" altLang="en-US" sz="700" dirty="0">
                          <a:solidFill>
                            <a:schemeClr val="tx1"/>
                          </a:solidFill>
                        </a:rPr>
                        <a:t>日光市　那須町　那須塩原市</a:t>
                      </a:r>
                    </a:p>
                  </a:txBody>
                  <a:tcPr marL="33231" marR="33231" marT="0" marB="0" anchor="ctr"/>
                </a:tc>
                <a:extLst>
                  <a:ext uri="{0D108BD9-81ED-4DB2-BD59-A6C34878D82A}">
                    <a16:rowId xmlns:a16="http://schemas.microsoft.com/office/drawing/2014/main" val="2830795584"/>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群 馬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前橋市　高崎市</a:t>
                      </a:r>
                    </a:p>
                  </a:txBody>
                  <a:tcPr marL="33231" marR="33231" marT="0" marB="0" anchor="ctr"/>
                </a:tc>
                <a:tc>
                  <a:txBody>
                    <a:bodyPr/>
                    <a:lstStyle/>
                    <a:p>
                      <a:r>
                        <a:rPr kumimoji="1" lang="ja-JP" altLang="en-US" sz="700" dirty="0">
                          <a:solidFill>
                            <a:schemeClr val="tx1"/>
                          </a:solidFill>
                        </a:rPr>
                        <a:t>伊勢崎市　太田市　藤岡市　富岡市　下仁田町　川場村　中之条町　桐生市</a:t>
                      </a:r>
                    </a:p>
                  </a:txBody>
                  <a:tcPr marL="33231" marR="33231" marT="0" marB="0" anchor="ctr"/>
                </a:tc>
                <a:extLst>
                  <a:ext uri="{0D108BD9-81ED-4DB2-BD59-A6C34878D82A}">
                    <a16:rowId xmlns:a16="http://schemas.microsoft.com/office/drawing/2014/main" val="2554002634"/>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埼 玉 県</a:t>
                      </a:r>
                    </a:p>
                  </a:txBody>
                  <a:tcPr marL="33231" marR="33231" marT="0" marB="0" anchor="ctr"/>
                </a:tc>
                <a:tc>
                  <a:txBody>
                    <a:bodyPr/>
                    <a:lstStyle/>
                    <a:p>
                      <a:r>
                        <a:rPr kumimoji="1" lang="ja-JP" altLang="en-US" sz="700" dirty="0">
                          <a:solidFill>
                            <a:schemeClr val="tx1"/>
                          </a:solidFill>
                        </a:rPr>
                        <a:t>さいたま市</a:t>
                      </a:r>
                    </a:p>
                  </a:txBody>
                  <a:tcPr marL="33231" marR="33231" marT="0" marB="0" anchor="ctr"/>
                </a:tc>
                <a:tc>
                  <a:txBody>
                    <a:bodyPr/>
                    <a:lstStyle/>
                    <a:p>
                      <a:r>
                        <a:rPr kumimoji="1" lang="ja-JP" altLang="en-US" sz="700" dirty="0">
                          <a:solidFill>
                            <a:schemeClr val="tx1"/>
                          </a:solidFill>
                        </a:rPr>
                        <a:t>川越市　越谷市　川口市</a:t>
                      </a:r>
                    </a:p>
                  </a:txBody>
                  <a:tcPr marL="33231" marR="33231" marT="0" marB="0" anchor="ctr"/>
                </a:tc>
                <a:tc>
                  <a:txBody>
                    <a:bodyPr/>
                    <a:lstStyle/>
                    <a:p>
                      <a:r>
                        <a:rPr kumimoji="1" lang="ja-JP" altLang="en-US" sz="700" dirty="0">
                          <a:solidFill>
                            <a:schemeClr val="tx1"/>
                          </a:solidFill>
                        </a:rPr>
                        <a:t>八潮市　新座市　戸田市　春日部市　三郷市　熊谷市</a:t>
                      </a:r>
                    </a:p>
                  </a:txBody>
                  <a:tcPr marL="33231" marR="33231" marT="0" marB="0" anchor="ctr"/>
                </a:tc>
                <a:extLst>
                  <a:ext uri="{0D108BD9-81ED-4DB2-BD59-A6C34878D82A}">
                    <a16:rowId xmlns:a16="http://schemas.microsoft.com/office/drawing/2014/main" val="1178910901"/>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千 葉 県</a:t>
                      </a:r>
                    </a:p>
                  </a:txBody>
                  <a:tcPr marL="33231" marR="33231" marT="0" marB="0" anchor="ctr"/>
                </a:tc>
                <a:tc>
                  <a:txBody>
                    <a:bodyPr/>
                    <a:lstStyle/>
                    <a:p>
                      <a:r>
                        <a:rPr kumimoji="1" lang="ja-JP" altLang="en-US" sz="700" dirty="0">
                          <a:solidFill>
                            <a:schemeClr val="tx1"/>
                          </a:solidFill>
                        </a:rPr>
                        <a:t>千葉市</a:t>
                      </a:r>
                    </a:p>
                  </a:txBody>
                  <a:tcPr marL="33231" marR="33231" marT="0" marB="0" anchor="ctr"/>
                </a:tc>
                <a:tc>
                  <a:txBody>
                    <a:bodyPr/>
                    <a:lstStyle/>
                    <a:p>
                      <a:r>
                        <a:rPr kumimoji="1" lang="ja-JP" altLang="en-US" sz="700" dirty="0">
                          <a:solidFill>
                            <a:schemeClr val="tx1"/>
                          </a:solidFill>
                        </a:rPr>
                        <a:t>船橋市　柏市</a:t>
                      </a:r>
                    </a:p>
                  </a:txBody>
                  <a:tcPr marL="33231" marR="33231" marT="0" marB="0" anchor="ctr"/>
                </a:tc>
                <a:tc>
                  <a:txBody>
                    <a:bodyPr/>
                    <a:lstStyle/>
                    <a:p>
                      <a:r>
                        <a:rPr kumimoji="1" lang="ja-JP" altLang="en-US" sz="700" dirty="0">
                          <a:solidFill>
                            <a:schemeClr val="tx1"/>
                          </a:solidFill>
                        </a:rPr>
                        <a:t>流山市</a:t>
                      </a:r>
                    </a:p>
                  </a:txBody>
                  <a:tcPr marL="33231" marR="33231" marT="0" marB="0" anchor="ctr"/>
                </a:tc>
                <a:extLst>
                  <a:ext uri="{0D108BD9-81ED-4DB2-BD59-A6C34878D82A}">
                    <a16:rowId xmlns:a16="http://schemas.microsoft.com/office/drawing/2014/main" val="1925165806"/>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東 京 都</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八王子市</a:t>
                      </a:r>
                    </a:p>
                  </a:txBody>
                  <a:tcPr marL="33231" marR="33231" marT="0" marB="0" anchor="ctr"/>
                </a:tc>
                <a:tc>
                  <a:txBody>
                    <a:bodyPr/>
                    <a:lstStyle/>
                    <a:p>
                      <a:r>
                        <a:rPr kumimoji="1" lang="ja-JP" altLang="en-US" sz="700" dirty="0">
                          <a:solidFill>
                            <a:schemeClr val="tx1"/>
                          </a:solidFill>
                        </a:rPr>
                        <a:t>町田市</a:t>
                      </a:r>
                    </a:p>
                  </a:txBody>
                  <a:tcPr marL="33231" marR="33231" marT="0" marB="0" anchor="ctr"/>
                </a:tc>
                <a:extLst>
                  <a:ext uri="{0D108BD9-81ED-4DB2-BD59-A6C34878D82A}">
                    <a16:rowId xmlns:a16="http://schemas.microsoft.com/office/drawing/2014/main" val="3974546971"/>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神奈川県</a:t>
                      </a:r>
                    </a:p>
                  </a:txBody>
                  <a:tcPr marL="33231" marR="33231" marT="0" marB="0" anchor="ctr"/>
                </a:tc>
                <a:tc>
                  <a:txBody>
                    <a:bodyPr/>
                    <a:lstStyle/>
                    <a:p>
                      <a:r>
                        <a:rPr kumimoji="1" lang="ja-JP" altLang="en-US" sz="700" dirty="0">
                          <a:solidFill>
                            <a:schemeClr val="tx1"/>
                          </a:solidFill>
                        </a:rPr>
                        <a:t>横浜市　川崎市　相模原市</a:t>
                      </a:r>
                    </a:p>
                  </a:txBody>
                  <a:tcPr marL="33231" marR="33231" marT="0" marB="0" anchor="ctr"/>
                </a:tc>
                <a:tc>
                  <a:txBody>
                    <a:bodyPr/>
                    <a:lstStyle/>
                    <a:p>
                      <a:r>
                        <a:rPr kumimoji="1" lang="ja-JP" altLang="en-US" sz="700" dirty="0">
                          <a:solidFill>
                            <a:schemeClr val="tx1"/>
                          </a:solidFill>
                        </a:rPr>
                        <a:t>横須賀市</a:t>
                      </a:r>
                    </a:p>
                  </a:txBody>
                  <a:tcPr marL="33231" marR="33231" marT="0" marB="0" anchor="ctr"/>
                </a:tc>
                <a:tc>
                  <a:txBody>
                    <a:bodyPr/>
                    <a:lstStyle/>
                    <a:p>
                      <a:r>
                        <a:rPr kumimoji="1" lang="ja-JP" altLang="en-US" sz="700" dirty="0">
                          <a:solidFill>
                            <a:schemeClr val="tx1"/>
                          </a:solidFill>
                        </a:rPr>
                        <a:t>平塚市　藤沢市　小田原市　茅ヶ崎市　秦野市　大和市　鎌倉市</a:t>
                      </a:r>
                    </a:p>
                  </a:txBody>
                  <a:tcPr marL="33231" marR="33231" marT="0" marB="0" anchor="ctr"/>
                </a:tc>
                <a:extLst>
                  <a:ext uri="{0D108BD9-81ED-4DB2-BD59-A6C34878D82A}">
                    <a16:rowId xmlns:a16="http://schemas.microsoft.com/office/drawing/2014/main" val="2514962398"/>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山 梨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甲府市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2700299031"/>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長 野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長野市　松本市</a:t>
                      </a:r>
                    </a:p>
                  </a:txBody>
                  <a:tcPr marL="33231" marR="33231" marT="0" marB="0" anchor="ctr"/>
                </a:tc>
                <a:tc>
                  <a:txBody>
                    <a:bodyPr/>
                    <a:lstStyle/>
                    <a:p>
                      <a:r>
                        <a:rPr kumimoji="1" lang="ja-JP" altLang="en-US" sz="700" dirty="0">
                          <a:solidFill>
                            <a:schemeClr val="tx1"/>
                          </a:solidFill>
                        </a:rPr>
                        <a:t>小布施町　飯田市　諏訪市　安曇野市　駒ヶ根市　飯島町　須坂市　伊那市</a:t>
                      </a:r>
                    </a:p>
                  </a:txBody>
                  <a:tcPr marL="33231" marR="33231" marT="0" marB="0" anchor="ctr"/>
                </a:tc>
                <a:extLst>
                  <a:ext uri="{0D108BD9-81ED-4DB2-BD59-A6C34878D82A}">
                    <a16:rowId xmlns:a16="http://schemas.microsoft.com/office/drawing/2014/main" val="1778488860"/>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新 潟 県</a:t>
                      </a:r>
                    </a:p>
                  </a:txBody>
                  <a:tcPr marL="33231" marR="33231" marT="0" marB="0" anchor="ctr"/>
                </a:tc>
                <a:tc>
                  <a:txBody>
                    <a:bodyPr/>
                    <a:lstStyle/>
                    <a:p>
                      <a:r>
                        <a:rPr kumimoji="1" lang="ja-JP" altLang="en-US" sz="700" dirty="0">
                          <a:solidFill>
                            <a:schemeClr val="tx1"/>
                          </a:solidFill>
                        </a:rPr>
                        <a:t>新潟市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新発田市　佐渡市</a:t>
                      </a:r>
                    </a:p>
                  </a:txBody>
                  <a:tcPr marL="33231" marR="33231" marT="0" marB="0" anchor="ctr"/>
                </a:tc>
                <a:extLst>
                  <a:ext uri="{0D108BD9-81ED-4DB2-BD59-A6C34878D82A}">
                    <a16:rowId xmlns:a16="http://schemas.microsoft.com/office/drawing/2014/main" val="760740784"/>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富 山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富山市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2758519779"/>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石 川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金沢市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575806975"/>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岐 阜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岐阜市</a:t>
                      </a:r>
                    </a:p>
                  </a:txBody>
                  <a:tcPr marL="33231" marR="33231" marT="0" marB="0" anchor="ctr"/>
                </a:tc>
                <a:tc>
                  <a:txBody>
                    <a:bodyPr/>
                    <a:lstStyle/>
                    <a:p>
                      <a:r>
                        <a:rPr kumimoji="1" lang="ja-JP" altLang="en-US" sz="700" dirty="0">
                          <a:solidFill>
                            <a:schemeClr val="tx1"/>
                          </a:solidFill>
                        </a:rPr>
                        <a:t>各務原市　下呂市　高山市　多治見市　美濃市　恵那市</a:t>
                      </a:r>
                    </a:p>
                  </a:txBody>
                  <a:tcPr marL="33231" marR="33231" marT="0" marB="0" anchor="ctr"/>
                </a:tc>
                <a:extLst>
                  <a:ext uri="{0D108BD9-81ED-4DB2-BD59-A6C34878D82A}">
                    <a16:rowId xmlns:a16="http://schemas.microsoft.com/office/drawing/2014/main" val="3623040959"/>
                  </a:ext>
                </a:extLst>
              </a:tr>
              <a:tr h="170734">
                <a:tc>
                  <a:txBody>
                    <a:bodyPr/>
                    <a:lstStyle/>
                    <a:p>
                      <a:pPr algn="ctr"/>
                      <a:r>
                        <a:rPr kumimoji="1" lang="ja-JP" altLang="en-US" sz="700" dirty="0">
                          <a:latin typeface="ＭＳ ゴシック" panose="020B0609070205080204" pitchFamily="49" charset="-128"/>
                          <a:ea typeface="ＭＳ ゴシック" panose="020B0609070205080204" pitchFamily="49" charset="-128"/>
                        </a:rPr>
                        <a:t>静 岡 県</a:t>
                      </a:r>
                    </a:p>
                  </a:txBody>
                  <a:tcPr marL="33231" marR="33231" marT="0" marB="0" anchor="ctr"/>
                </a:tc>
                <a:tc>
                  <a:txBody>
                    <a:bodyPr/>
                    <a:lstStyle/>
                    <a:p>
                      <a:r>
                        <a:rPr kumimoji="1" lang="ja-JP" altLang="en-US" sz="700" dirty="0">
                          <a:solidFill>
                            <a:schemeClr val="tx1"/>
                          </a:solidFill>
                        </a:rPr>
                        <a:t>静岡市　浜松市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沼津市　熱海市　三島市　富士宮市　富士市　御殿場市　袋井市　裾野市　伊豆の国市</a:t>
                      </a:r>
                    </a:p>
                  </a:txBody>
                  <a:tcPr marL="33231" marR="33231" marT="0" marB="0" anchor="ctr"/>
                </a:tc>
                <a:extLst>
                  <a:ext uri="{0D108BD9-81ED-4DB2-BD59-A6C34878D82A}">
                    <a16:rowId xmlns:a16="http://schemas.microsoft.com/office/drawing/2014/main" val="1899837983"/>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愛 知 県</a:t>
                      </a:r>
                    </a:p>
                  </a:txBody>
                  <a:tcPr marL="33231" marR="33231" marT="0" marB="0" anchor="ctr"/>
                </a:tc>
                <a:tc>
                  <a:txBody>
                    <a:bodyPr/>
                    <a:lstStyle/>
                    <a:p>
                      <a:r>
                        <a:rPr kumimoji="1" lang="ja-JP" altLang="en-US" sz="700" dirty="0">
                          <a:solidFill>
                            <a:schemeClr val="tx1"/>
                          </a:solidFill>
                        </a:rPr>
                        <a:t>名古屋市</a:t>
                      </a:r>
                    </a:p>
                  </a:txBody>
                  <a:tcPr marL="33231" marR="33231" marT="0" marB="0" anchor="ctr"/>
                </a:tc>
                <a:tc>
                  <a:txBody>
                    <a:bodyPr/>
                    <a:lstStyle/>
                    <a:p>
                      <a:r>
                        <a:rPr kumimoji="1" lang="ja-JP" altLang="en-US" sz="700" dirty="0">
                          <a:solidFill>
                            <a:schemeClr val="tx1"/>
                          </a:solidFill>
                        </a:rPr>
                        <a:t>豊田市　豊橋市　岡崎市　一宮市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593790696"/>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三 重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765360358"/>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福 井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福井市</a:t>
                      </a:r>
                    </a:p>
                  </a:txBody>
                  <a:tcPr marL="33231" marR="33231" marT="0" marB="0" anchor="ctr"/>
                </a:tc>
                <a:tc>
                  <a:txBody>
                    <a:bodyPr/>
                    <a:lstStyle/>
                    <a:p>
                      <a:r>
                        <a:rPr kumimoji="1" lang="ja-JP" altLang="en-US" sz="700" dirty="0">
                          <a:solidFill>
                            <a:schemeClr val="tx1"/>
                          </a:solidFill>
                        </a:rPr>
                        <a:t>大野市</a:t>
                      </a:r>
                    </a:p>
                  </a:txBody>
                  <a:tcPr marL="33231" marR="33231" marT="0" marB="0" anchor="ctr"/>
                </a:tc>
                <a:extLst>
                  <a:ext uri="{0D108BD9-81ED-4DB2-BD59-A6C34878D82A}">
                    <a16:rowId xmlns:a16="http://schemas.microsoft.com/office/drawing/2014/main" val="2573598115"/>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滋 賀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大津市</a:t>
                      </a:r>
                    </a:p>
                  </a:txBody>
                  <a:tcPr marL="33231" marR="33231" marT="0" marB="0" anchor="ctr"/>
                </a:tc>
                <a:tc>
                  <a:txBody>
                    <a:bodyPr/>
                    <a:lstStyle/>
                    <a:p>
                      <a:r>
                        <a:rPr kumimoji="1" lang="ja-JP" altLang="en-US" sz="700" dirty="0">
                          <a:solidFill>
                            <a:schemeClr val="tx1"/>
                          </a:solidFill>
                        </a:rPr>
                        <a:t>長浜市　草津市　守山市　野洲市　高島市　彦根市　甲賀市　米原市　湖南市　東近江市　近江八幡市　栗東市</a:t>
                      </a:r>
                    </a:p>
                  </a:txBody>
                  <a:tcPr marL="33231" marR="33231" marT="0" marB="0" anchor="ctr"/>
                </a:tc>
                <a:extLst>
                  <a:ext uri="{0D108BD9-81ED-4DB2-BD59-A6C34878D82A}">
                    <a16:rowId xmlns:a16="http://schemas.microsoft.com/office/drawing/2014/main" val="3563101432"/>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京 都 府</a:t>
                      </a:r>
                    </a:p>
                  </a:txBody>
                  <a:tcPr marL="33231" marR="33231" marT="0" marB="0" anchor="ctr"/>
                </a:tc>
                <a:tc>
                  <a:txBody>
                    <a:bodyPr/>
                    <a:lstStyle/>
                    <a:p>
                      <a:r>
                        <a:rPr kumimoji="1" lang="ja-JP" altLang="en-US" sz="700" dirty="0">
                          <a:solidFill>
                            <a:schemeClr val="tx1"/>
                          </a:solidFill>
                        </a:rPr>
                        <a:t>京都市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宇治市　伊根町</a:t>
                      </a:r>
                    </a:p>
                  </a:txBody>
                  <a:tcPr marL="33231" marR="33231" marT="0" marB="0" anchor="ctr"/>
                </a:tc>
                <a:extLst>
                  <a:ext uri="{0D108BD9-81ED-4DB2-BD59-A6C34878D82A}">
                    <a16:rowId xmlns:a16="http://schemas.microsoft.com/office/drawing/2014/main" val="605646750"/>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大 阪 府</a:t>
                      </a:r>
                    </a:p>
                  </a:txBody>
                  <a:tcPr marL="33231" marR="33231" marT="0" marB="0" anchor="ctr"/>
                </a:tc>
                <a:tc>
                  <a:txBody>
                    <a:bodyPr/>
                    <a:lstStyle/>
                    <a:p>
                      <a:r>
                        <a:rPr kumimoji="1" lang="ja-JP" altLang="en-US" sz="700" dirty="0">
                          <a:solidFill>
                            <a:schemeClr val="tx1"/>
                          </a:solidFill>
                        </a:rPr>
                        <a:t>大阪市　堺市</a:t>
                      </a:r>
                    </a:p>
                  </a:txBody>
                  <a:tcPr marL="33231" marR="33231" marT="0" marB="0" anchor="ctr"/>
                </a:tc>
                <a:tc>
                  <a:txBody>
                    <a:bodyPr/>
                    <a:lstStyle/>
                    <a:p>
                      <a:r>
                        <a:rPr kumimoji="1" lang="ja-JP" altLang="en-US" sz="700" dirty="0">
                          <a:solidFill>
                            <a:schemeClr val="tx1"/>
                          </a:solidFill>
                        </a:rPr>
                        <a:t>高槻市　東大阪市　豊中市　枚方市　八尾市　寝屋川市　吹田市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420973494"/>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兵 庫 県</a:t>
                      </a:r>
                    </a:p>
                  </a:txBody>
                  <a:tcPr marL="33231" marR="33231" marT="0" marB="0" anchor="ctr"/>
                </a:tc>
                <a:tc>
                  <a:txBody>
                    <a:bodyPr/>
                    <a:lstStyle/>
                    <a:p>
                      <a:r>
                        <a:rPr kumimoji="1" lang="ja-JP" altLang="en-US" sz="700" dirty="0">
                          <a:solidFill>
                            <a:schemeClr val="tx1"/>
                          </a:solidFill>
                        </a:rPr>
                        <a:t>神戸市</a:t>
                      </a:r>
                    </a:p>
                  </a:txBody>
                  <a:tcPr marL="33231" marR="33231" marT="0" marB="0" anchor="ctr"/>
                </a:tc>
                <a:tc>
                  <a:txBody>
                    <a:bodyPr/>
                    <a:lstStyle/>
                    <a:p>
                      <a:r>
                        <a:rPr kumimoji="1" lang="ja-JP" altLang="en-US" sz="700" dirty="0">
                          <a:solidFill>
                            <a:schemeClr val="tx1"/>
                          </a:solidFill>
                        </a:rPr>
                        <a:t>姫路市　西宮市　尼崎市　明石市</a:t>
                      </a:r>
                    </a:p>
                  </a:txBody>
                  <a:tcPr marL="33231" marR="33231" marT="0" marB="0" anchor="ctr"/>
                </a:tc>
                <a:tc>
                  <a:txBody>
                    <a:bodyPr/>
                    <a:lstStyle/>
                    <a:p>
                      <a:r>
                        <a:rPr kumimoji="1" lang="ja-JP" altLang="en-US" sz="700" dirty="0">
                          <a:solidFill>
                            <a:schemeClr val="tx1"/>
                          </a:solidFill>
                        </a:rPr>
                        <a:t>丹波篠山市　豊岡市　芦屋市</a:t>
                      </a:r>
                    </a:p>
                  </a:txBody>
                  <a:tcPr marL="33231" marR="33231" marT="0" marB="0" anchor="ctr"/>
                </a:tc>
                <a:extLst>
                  <a:ext uri="{0D108BD9-81ED-4DB2-BD59-A6C34878D82A}">
                    <a16:rowId xmlns:a16="http://schemas.microsoft.com/office/drawing/2014/main" val="3777387478"/>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奈 良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奈良市</a:t>
                      </a:r>
                    </a:p>
                  </a:txBody>
                  <a:tcPr marL="33231" marR="33231" marT="0" marB="0" anchor="ctr"/>
                </a:tc>
                <a:tc>
                  <a:txBody>
                    <a:bodyPr/>
                    <a:lstStyle/>
                    <a:p>
                      <a:r>
                        <a:rPr kumimoji="1" lang="ja-JP" altLang="en-US" sz="700" dirty="0">
                          <a:solidFill>
                            <a:schemeClr val="tx1"/>
                          </a:solidFill>
                        </a:rPr>
                        <a:t>橿原市</a:t>
                      </a:r>
                    </a:p>
                  </a:txBody>
                  <a:tcPr marL="33231" marR="33231" marT="0" marB="0" anchor="ctr"/>
                </a:tc>
                <a:extLst>
                  <a:ext uri="{0D108BD9-81ED-4DB2-BD59-A6C34878D82A}">
                    <a16:rowId xmlns:a16="http://schemas.microsoft.com/office/drawing/2014/main" val="1563270599"/>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和歌山県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和歌山市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638661629"/>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鳥 取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鳥取市</a:t>
                      </a:r>
                    </a:p>
                  </a:txBody>
                  <a:tcPr marL="33231" marR="33231" marT="0" marB="0" anchor="ctr"/>
                </a:tc>
                <a:tc>
                  <a:txBody>
                    <a:bodyPr/>
                    <a:lstStyle/>
                    <a:p>
                      <a:r>
                        <a:rPr kumimoji="1" lang="ja-JP" altLang="en-US" sz="700" dirty="0">
                          <a:solidFill>
                            <a:schemeClr val="tx1"/>
                          </a:solidFill>
                        </a:rPr>
                        <a:t>倉吉市</a:t>
                      </a:r>
                    </a:p>
                  </a:txBody>
                  <a:tcPr marL="33231" marR="33231" marT="0" marB="0" anchor="ctr"/>
                </a:tc>
                <a:extLst>
                  <a:ext uri="{0D108BD9-81ED-4DB2-BD59-A6C34878D82A}">
                    <a16:rowId xmlns:a16="http://schemas.microsoft.com/office/drawing/2014/main" val="715089727"/>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島 根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松江市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806016154"/>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岡 山 県</a:t>
                      </a:r>
                    </a:p>
                  </a:txBody>
                  <a:tcPr marL="33231" marR="33231" marT="0" marB="0" anchor="ctr"/>
                </a:tc>
                <a:tc>
                  <a:txBody>
                    <a:bodyPr/>
                    <a:lstStyle/>
                    <a:p>
                      <a:r>
                        <a:rPr kumimoji="1" lang="ja-JP" altLang="en-US" sz="700" dirty="0">
                          <a:solidFill>
                            <a:schemeClr val="tx1"/>
                          </a:solidFill>
                        </a:rPr>
                        <a:t>岡山市</a:t>
                      </a:r>
                    </a:p>
                  </a:txBody>
                  <a:tcPr marL="33231" marR="33231" marT="0" marB="0" anchor="ctr"/>
                </a:tc>
                <a:tc>
                  <a:txBody>
                    <a:bodyPr/>
                    <a:lstStyle/>
                    <a:p>
                      <a:r>
                        <a:rPr kumimoji="1" lang="ja-JP" altLang="en-US" sz="700" dirty="0">
                          <a:solidFill>
                            <a:schemeClr val="tx1"/>
                          </a:solidFill>
                        </a:rPr>
                        <a:t>倉敷市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95520539"/>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広 島 県</a:t>
                      </a:r>
                    </a:p>
                  </a:txBody>
                  <a:tcPr marL="33231" marR="33231" marT="0" marB="0" anchor="ctr"/>
                </a:tc>
                <a:tc>
                  <a:txBody>
                    <a:bodyPr/>
                    <a:lstStyle/>
                    <a:p>
                      <a:r>
                        <a:rPr kumimoji="1" lang="ja-JP" altLang="en-US" sz="700" dirty="0">
                          <a:solidFill>
                            <a:schemeClr val="tx1"/>
                          </a:solidFill>
                        </a:rPr>
                        <a:t>広島市</a:t>
                      </a:r>
                    </a:p>
                  </a:txBody>
                  <a:tcPr marL="33231" marR="33231" marT="0" marB="0" anchor="ctr"/>
                </a:tc>
                <a:tc>
                  <a:txBody>
                    <a:bodyPr/>
                    <a:lstStyle/>
                    <a:p>
                      <a:r>
                        <a:rPr kumimoji="1" lang="ja-JP" altLang="en-US" sz="700" dirty="0">
                          <a:solidFill>
                            <a:schemeClr val="tx1"/>
                          </a:solidFill>
                        </a:rPr>
                        <a:t>呉市　福山市</a:t>
                      </a:r>
                    </a:p>
                  </a:txBody>
                  <a:tcPr marL="33231" marR="33231" marT="0" marB="0" anchor="ctr"/>
                </a:tc>
                <a:tc>
                  <a:txBody>
                    <a:bodyPr/>
                    <a:lstStyle/>
                    <a:p>
                      <a:r>
                        <a:rPr kumimoji="1" lang="ja-JP" altLang="en-US" sz="700" dirty="0">
                          <a:solidFill>
                            <a:schemeClr val="tx1"/>
                          </a:solidFill>
                        </a:rPr>
                        <a:t>尾道市　廿日市市　竹原市</a:t>
                      </a:r>
                    </a:p>
                  </a:txBody>
                  <a:tcPr marL="33231" marR="33231" marT="0" marB="0" anchor="ctr"/>
                </a:tc>
                <a:extLst>
                  <a:ext uri="{0D108BD9-81ED-4DB2-BD59-A6C34878D82A}">
                    <a16:rowId xmlns:a16="http://schemas.microsoft.com/office/drawing/2014/main" val="1861192292"/>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山 口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下関市</a:t>
                      </a:r>
                    </a:p>
                  </a:txBody>
                  <a:tcPr marL="33231" marR="33231" marT="0" marB="0" anchor="ctr"/>
                </a:tc>
                <a:tc>
                  <a:txBody>
                    <a:bodyPr/>
                    <a:lstStyle/>
                    <a:p>
                      <a:r>
                        <a:rPr kumimoji="1" lang="ja-JP" altLang="en-US" sz="700" dirty="0">
                          <a:solidFill>
                            <a:schemeClr val="tx1"/>
                          </a:solidFill>
                        </a:rPr>
                        <a:t>萩市</a:t>
                      </a:r>
                    </a:p>
                  </a:txBody>
                  <a:tcPr marL="33231" marR="33231" marT="0" marB="0" anchor="ctr"/>
                </a:tc>
                <a:extLst>
                  <a:ext uri="{0D108BD9-81ED-4DB2-BD59-A6C34878D82A}">
                    <a16:rowId xmlns:a16="http://schemas.microsoft.com/office/drawing/2014/main" val="3678753487"/>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徳 島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629339555"/>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香 川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高松市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4043718202"/>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愛 媛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松山市</a:t>
                      </a:r>
                    </a:p>
                  </a:txBody>
                  <a:tcPr marL="33231" marR="33231" marT="0" marB="0" anchor="ctr"/>
                </a:tc>
                <a:tc>
                  <a:txBody>
                    <a:bodyPr/>
                    <a:lstStyle/>
                    <a:p>
                      <a:r>
                        <a:rPr kumimoji="1" lang="ja-JP" altLang="en-US" sz="700" dirty="0">
                          <a:solidFill>
                            <a:schemeClr val="tx1"/>
                          </a:solidFill>
                        </a:rPr>
                        <a:t>大洲市　宇和島市　八幡浜市　内子町</a:t>
                      </a:r>
                    </a:p>
                  </a:txBody>
                  <a:tcPr marL="33231" marR="33231" marT="0" marB="0" anchor="ctr"/>
                </a:tc>
                <a:extLst>
                  <a:ext uri="{0D108BD9-81ED-4DB2-BD59-A6C34878D82A}">
                    <a16:rowId xmlns:a16="http://schemas.microsoft.com/office/drawing/2014/main" val="548866961"/>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高 知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高知市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63817200"/>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福 岡 県</a:t>
                      </a:r>
                    </a:p>
                  </a:txBody>
                  <a:tcPr marL="33231" marR="33231" marT="0" marB="0" anchor="ctr"/>
                </a:tc>
                <a:tc>
                  <a:txBody>
                    <a:bodyPr/>
                    <a:lstStyle/>
                    <a:p>
                      <a:r>
                        <a:rPr kumimoji="1" lang="ja-JP" altLang="en-US" sz="700" dirty="0">
                          <a:solidFill>
                            <a:schemeClr val="tx1"/>
                          </a:solidFill>
                        </a:rPr>
                        <a:t>北九州市　福岡市</a:t>
                      </a:r>
                    </a:p>
                  </a:txBody>
                  <a:tcPr marL="33231" marR="33231" marT="0" marB="0" anchor="ctr"/>
                </a:tc>
                <a:tc>
                  <a:txBody>
                    <a:bodyPr/>
                    <a:lstStyle/>
                    <a:p>
                      <a:r>
                        <a:rPr kumimoji="1" lang="ja-JP" altLang="en-US" sz="700" dirty="0">
                          <a:solidFill>
                            <a:schemeClr val="tx1"/>
                          </a:solidFill>
                        </a:rPr>
                        <a:t>久留米市</a:t>
                      </a:r>
                    </a:p>
                  </a:txBody>
                  <a:tcPr marL="33231" marR="33231" marT="0" marB="0" anchor="ctr"/>
                </a:tc>
                <a:tc>
                  <a:txBody>
                    <a:bodyPr/>
                    <a:lstStyle/>
                    <a:p>
                      <a:r>
                        <a:rPr kumimoji="1" lang="ja-JP" altLang="en-US" sz="700" dirty="0">
                          <a:solidFill>
                            <a:schemeClr val="tx1"/>
                          </a:solidFill>
                        </a:rPr>
                        <a:t>大牟田市　中間市　宗像市　福津市　太宰府市　小郡市　古賀市　柳川市</a:t>
                      </a:r>
                    </a:p>
                  </a:txBody>
                  <a:tcPr marL="33231" marR="33231" marT="0" marB="0" anchor="ctr"/>
                </a:tc>
                <a:extLst>
                  <a:ext uri="{0D108BD9-81ED-4DB2-BD59-A6C34878D82A}">
                    <a16:rowId xmlns:a16="http://schemas.microsoft.com/office/drawing/2014/main" val="4021163314"/>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佐 賀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佐賀市</a:t>
                      </a:r>
                    </a:p>
                  </a:txBody>
                  <a:tcPr marL="33231" marR="33231" marT="0" marB="0" anchor="ctr"/>
                </a:tc>
                <a:extLst>
                  <a:ext uri="{0D108BD9-81ED-4DB2-BD59-A6C34878D82A}">
                    <a16:rowId xmlns:a16="http://schemas.microsoft.com/office/drawing/2014/main" val="3707107988"/>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長 崎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長崎市　佐世保市</a:t>
                      </a:r>
                    </a:p>
                  </a:txBody>
                  <a:tcPr marL="33231" marR="33231" marT="0" marB="0" anchor="ctr"/>
                </a:tc>
                <a:tc>
                  <a:txBody>
                    <a:bodyPr/>
                    <a:lstStyle/>
                    <a:p>
                      <a:r>
                        <a:rPr kumimoji="1" lang="ja-JP" altLang="en-US" sz="700" dirty="0">
                          <a:solidFill>
                            <a:schemeClr val="tx1"/>
                          </a:solidFill>
                        </a:rPr>
                        <a:t>大村市　小値賀町　松浦市</a:t>
                      </a:r>
                    </a:p>
                  </a:txBody>
                  <a:tcPr marL="33231" marR="33231" marT="0" marB="0" anchor="ctr"/>
                </a:tc>
                <a:extLst>
                  <a:ext uri="{0D108BD9-81ED-4DB2-BD59-A6C34878D82A}">
                    <a16:rowId xmlns:a16="http://schemas.microsoft.com/office/drawing/2014/main" val="2931868731"/>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熊 本 県</a:t>
                      </a:r>
                    </a:p>
                  </a:txBody>
                  <a:tcPr marL="33231" marR="33231" marT="0" marB="0" anchor="ctr"/>
                </a:tc>
                <a:tc>
                  <a:txBody>
                    <a:bodyPr/>
                    <a:lstStyle/>
                    <a:p>
                      <a:r>
                        <a:rPr kumimoji="1" lang="ja-JP" altLang="en-US" sz="700" dirty="0">
                          <a:solidFill>
                            <a:schemeClr val="tx1"/>
                          </a:solidFill>
                        </a:rPr>
                        <a:t>熊本市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2770049648"/>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大 分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大分市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454364925"/>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宮 崎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宮崎市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4128912221"/>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鹿児島県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鹿児島市</a:t>
                      </a:r>
                    </a:p>
                  </a:txBody>
                  <a:tcPr marL="33231" marR="33231" marT="0" marB="0" anchor="ctr"/>
                </a:tc>
                <a:tc>
                  <a:txBody>
                    <a:bodyPr/>
                    <a:lstStyle/>
                    <a:p>
                      <a:r>
                        <a:rPr kumimoji="1" lang="ja-JP" altLang="en-US" sz="700" dirty="0">
                          <a:solidFill>
                            <a:schemeClr val="tx1"/>
                          </a:solidFill>
                        </a:rPr>
                        <a:t>指宿市</a:t>
                      </a:r>
                    </a:p>
                  </a:txBody>
                  <a:tcPr marL="33231" marR="33231" marT="0" marB="0" anchor="ctr"/>
                </a:tc>
                <a:extLst>
                  <a:ext uri="{0D108BD9-81ED-4DB2-BD59-A6C34878D82A}">
                    <a16:rowId xmlns:a16="http://schemas.microsoft.com/office/drawing/2014/main" val="2340818349"/>
                  </a:ext>
                </a:extLst>
              </a:tr>
              <a:tr h="120241">
                <a:tc>
                  <a:txBody>
                    <a:bodyPr/>
                    <a:lstStyle/>
                    <a:p>
                      <a:pPr algn="ctr"/>
                      <a:r>
                        <a:rPr kumimoji="1" lang="ja-JP" altLang="en-US" sz="700" dirty="0">
                          <a:latin typeface="ＭＳ ゴシック" panose="020B0609070205080204" pitchFamily="49" charset="-128"/>
                          <a:ea typeface="ＭＳ ゴシック" panose="020B0609070205080204" pitchFamily="49" charset="-128"/>
                        </a:rPr>
                        <a:t>沖 縄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那覇市</a:t>
                      </a:r>
                      <a:endParaRPr kumimoji="1" lang="en-US" altLang="ja-JP" sz="700" dirty="0">
                        <a:solidFill>
                          <a:schemeClr val="tx1"/>
                        </a:solidFill>
                      </a:endParaRPr>
                    </a:p>
                  </a:txBody>
                  <a:tcPr marL="33231" marR="33231" marT="0" marB="0" anchor="ctr"/>
                </a:tc>
                <a:tc>
                  <a:txBody>
                    <a:bodyPr/>
                    <a:lstStyle/>
                    <a:p>
                      <a:r>
                        <a:rPr kumimoji="1" lang="ja-JP" altLang="en-US" sz="700" dirty="0">
                          <a:solidFill>
                            <a:schemeClr val="tx1"/>
                          </a:solidFill>
                        </a:rPr>
                        <a:t>浦添市</a:t>
                      </a:r>
                    </a:p>
                  </a:txBody>
                  <a:tcPr marL="33231" marR="33231" marT="0" marB="0" anchor="ctr"/>
                </a:tc>
                <a:extLst>
                  <a:ext uri="{0D108BD9-81ED-4DB2-BD59-A6C34878D82A}">
                    <a16:rowId xmlns:a16="http://schemas.microsoft.com/office/drawing/2014/main" val="3764791883"/>
                  </a:ext>
                </a:extLst>
              </a:tr>
            </a:tbl>
          </a:graphicData>
        </a:graphic>
      </p:graphicFrame>
      <p:sp>
        <p:nvSpPr>
          <p:cNvPr id="8" name="テキスト ボックス 7">
            <a:extLst>
              <a:ext uri="{FF2B5EF4-FFF2-40B4-BE49-F238E27FC236}">
                <a16:creationId xmlns:a16="http://schemas.microsoft.com/office/drawing/2014/main" id="{0156D23B-CC08-BE52-E677-4F7104E1CBF9}"/>
              </a:ext>
            </a:extLst>
          </p:cNvPr>
          <p:cNvSpPr txBox="1"/>
          <p:nvPr/>
        </p:nvSpPr>
        <p:spPr>
          <a:xfrm>
            <a:off x="0" y="580064"/>
            <a:ext cx="9144000" cy="234360"/>
          </a:xfrm>
          <a:prstGeom prst="rect">
            <a:avLst/>
          </a:prstGeom>
          <a:noFill/>
        </p:spPr>
        <p:txBody>
          <a:bodyPr wrap="square" rtlCol="0">
            <a:spAutoFit/>
          </a:bodyPr>
          <a:lstStyle/>
          <a:p>
            <a:pPr algn="ctr"/>
            <a:r>
              <a:rPr lang="ja-JP" altLang="en-US" sz="923" b="1" u="sng" dirty="0">
                <a:latin typeface="Meiryo UI" panose="020B0604030504040204" pitchFamily="50" charset="-128"/>
                <a:ea typeface="Meiryo UI" panose="020B0604030504040204" pitchFamily="50" charset="-128"/>
              </a:rPr>
              <a:t>都道府県：</a:t>
            </a:r>
            <a:r>
              <a:rPr lang="en-US" altLang="ja-JP" sz="923" b="1" u="sng" dirty="0">
                <a:latin typeface="Meiryo UI" panose="020B0604030504040204" pitchFamily="50" charset="-128"/>
                <a:ea typeface="Meiryo UI" panose="020B0604030504040204" pitchFamily="50" charset="-128"/>
              </a:rPr>
              <a:t>47</a:t>
            </a:r>
            <a:r>
              <a:rPr lang="ja-JP" altLang="en-US" sz="923" b="1" u="sng" dirty="0">
                <a:latin typeface="Meiryo UI" panose="020B0604030504040204" pitchFamily="50" charset="-128"/>
                <a:ea typeface="Meiryo UI" panose="020B0604030504040204" pitchFamily="50" charset="-128"/>
              </a:rPr>
              <a:t>　　指定都市：</a:t>
            </a:r>
            <a:r>
              <a:rPr lang="en-US" altLang="ja-JP" sz="923" b="1" u="sng" dirty="0">
                <a:latin typeface="Meiryo UI" panose="020B0604030504040204" pitchFamily="50" charset="-128"/>
                <a:ea typeface="Meiryo UI" panose="020B0604030504040204" pitchFamily="50" charset="-128"/>
              </a:rPr>
              <a:t>20</a:t>
            </a:r>
            <a:r>
              <a:rPr lang="ja-JP" altLang="en-US" sz="923" b="1" u="sng" dirty="0">
                <a:latin typeface="Meiryo UI" panose="020B0604030504040204" pitchFamily="50" charset="-128"/>
                <a:ea typeface="Meiryo UI" panose="020B0604030504040204" pitchFamily="50" charset="-128"/>
              </a:rPr>
              <a:t>　中核市：</a:t>
            </a:r>
            <a:r>
              <a:rPr lang="en-US" altLang="ja-JP" sz="923" b="1" u="sng" dirty="0">
                <a:latin typeface="Meiryo UI" panose="020B0604030504040204" pitchFamily="50" charset="-128"/>
                <a:ea typeface="Meiryo UI" panose="020B0604030504040204" pitchFamily="50" charset="-128"/>
              </a:rPr>
              <a:t>62</a:t>
            </a:r>
            <a:r>
              <a:rPr lang="ja-JP" altLang="en-US" sz="923" b="1" u="sng" dirty="0">
                <a:latin typeface="Meiryo UI" panose="020B0604030504040204" pitchFamily="50" charset="-128"/>
                <a:ea typeface="Meiryo UI" panose="020B0604030504040204" pitchFamily="50" charset="-128"/>
              </a:rPr>
              <a:t>　左記以外の景観行政団体：</a:t>
            </a:r>
            <a:r>
              <a:rPr lang="en-US" altLang="ja-JP" sz="923" b="1" u="sng" dirty="0">
                <a:latin typeface="Meiryo UI" panose="020B0604030504040204" pitchFamily="50" charset="-128"/>
                <a:ea typeface="Meiryo UI" panose="020B0604030504040204" pitchFamily="50" charset="-128"/>
              </a:rPr>
              <a:t>104</a:t>
            </a:r>
            <a:r>
              <a:rPr lang="ja-JP" altLang="en-US" sz="923" b="1" u="sng" dirty="0">
                <a:latin typeface="Meiryo UI" panose="020B0604030504040204" pitchFamily="50" charset="-128"/>
                <a:ea typeface="Meiryo UI" panose="020B0604030504040204" pitchFamily="50" charset="-128"/>
              </a:rPr>
              <a:t>　　合計　</a:t>
            </a:r>
            <a:r>
              <a:rPr lang="en-US" altLang="ja-JP" sz="923" b="1" u="sng" dirty="0">
                <a:latin typeface="Meiryo UI" panose="020B0604030504040204" pitchFamily="50" charset="-128"/>
                <a:ea typeface="Meiryo UI" panose="020B0604030504040204" pitchFamily="50" charset="-128"/>
              </a:rPr>
              <a:t>233</a:t>
            </a:r>
            <a:endParaRPr lang="ja-JP" altLang="en-US" sz="923" b="1" u="sng"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8</a:t>
            </a:fld>
            <a:endParaRPr lang="en-US" altLang="ja-JP" dirty="0">
              <a:solidFill>
                <a:srgbClr val="000000"/>
              </a:solidFill>
            </a:endParaRPr>
          </a:p>
        </p:txBody>
      </p:sp>
      <p:sp>
        <p:nvSpPr>
          <p:cNvPr id="2" name="正方形/長方形 1">
            <a:extLst>
              <a:ext uri="{FF2B5EF4-FFF2-40B4-BE49-F238E27FC236}">
                <a16:creationId xmlns:a16="http://schemas.microsoft.com/office/drawing/2014/main" id="{75F17E9B-226B-784B-14AD-FD3EFD826D7E}"/>
              </a:ext>
            </a:extLst>
          </p:cNvPr>
          <p:cNvSpPr/>
          <p:nvPr/>
        </p:nvSpPr>
        <p:spPr>
          <a:xfrm>
            <a:off x="30278" y="580064"/>
            <a:ext cx="9076291" cy="6175762"/>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9015285"/>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noFill/>
        <a:ln w="9525">
          <a:noFill/>
          <a:miter lim="800000"/>
          <a:headEnd/>
          <a:tailEnd/>
        </a:ln>
      </a:spPr>
      <a:bodyPr vertOverflow="overflow" horzOverflow="overflow" wrap="square" numCol="1" anchor="ctr" anchorCtr="0" compatLnSpc="1"/>
      <a:lstStyle>
        <a:defPPr marL="0" marR="0" indent="0" algn="l" defTabSz="914400" rtl="0" eaLnBrk="0" fontAlgn="base" latinLnBrk="0" hangingPunct="0">
          <a:lnSpc>
            <a:spcPct val="100000"/>
          </a:lnSpc>
          <a:spcBef>
            <a:spcPct val="0"/>
          </a:spcBef>
          <a:spcAft>
            <a:spcPct val="0"/>
          </a:spcAft>
          <a:defRPr kumimoji="1" sz="2400" b="0" i="0" u="none" strike="noStrike" kern="0" cap="none" spc="0" normalizeH="0" baseline="0" noProof="0" dirty="0" smtClean="0">
            <a:ln>
              <a:noFill/>
            </a:ln>
            <a:solidFill>
              <a:srgbClr val="4087C8"/>
            </a:solidFill>
            <a:effectLst/>
            <a:uLnTx/>
            <a:uFillTx/>
            <a:latin typeface="+mj-lt"/>
            <a:ea typeface="+mj-ea"/>
            <a:cs typeface="+mj-cs"/>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2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1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2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62176</TotalTime>
  <Words>7696</Words>
  <Application>Microsoft Office PowerPoint</Application>
  <PresentationFormat>画面に合わせる (4:3)</PresentationFormat>
  <Paragraphs>705</Paragraphs>
  <Slides>33</Slides>
  <Notes>4</Notes>
  <HiddenSlides>0</HiddenSlides>
  <MMClips>0</MMClips>
  <ScaleCrop>false</ScaleCrop>
  <HeadingPairs>
    <vt:vector size="6" baseType="variant">
      <vt:variant>
        <vt:lpstr>使用されているフォント</vt:lpstr>
      </vt:variant>
      <vt:variant>
        <vt:i4>11</vt:i4>
      </vt:variant>
      <vt:variant>
        <vt:lpstr>テーマ</vt:lpstr>
      </vt:variant>
      <vt:variant>
        <vt:i4>5</vt:i4>
      </vt:variant>
      <vt:variant>
        <vt:lpstr>スライド タイトル</vt:lpstr>
      </vt:variant>
      <vt:variant>
        <vt:i4>33</vt:i4>
      </vt:variant>
    </vt:vector>
  </HeadingPairs>
  <TitlesOfParts>
    <vt:vector size="49" baseType="lpstr">
      <vt:lpstr>HGP創英角ｺﾞｼｯｸUB</vt:lpstr>
      <vt:lpstr>HGS創英角ｺﾞｼｯｸUB</vt:lpstr>
      <vt:lpstr>Meiryo UI</vt:lpstr>
      <vt:lpstr>ＭＳ Ｐゴシック</vt:lpstr>
      <vt:lpstr>ＭＳ ゴシック</vt:lpstr>
      <vt:lpstr>メイリオ</vt:lpstr>
      <vt:lpstr>Arial</vt:lpstr>
      <vt:lpstr>Calibri</vt:lpstr>
      <vt:lpstr>Century</vt:lpstr>
      <vt:lpstr>Times New Roman</vt:lpstr>
      <vt:lpstr>Wingdings</vt:lpstr>
      <vt:lpstr>標準デザイン</vt:lpstr>
      <vt:lpstr>デザインの設定</vt:lpstr>
      <vt:lpstr>26_標準デザイン</vt:lpstr>
      <vt:lpstr>1_デザインの設定</vt:lpstr>
      <vt:lpstr>2_デザインの設定</vt:lpstr>
      <vt:lpstr>屋外広告物行政</vt:lpstr>
      <vt:lpstr>PowerPoint プレゼンテーション</vt:lpstr>
      <vt:lpstr>屋外広告物規制の主な沿革</vt:lpstr>
      <vt:lpstr>屋外広告物法（昭和24年法律第189号）の概要</vt:lpstr>
      <vt:lpstr>屋外広告物法の目的</vt:lpstr>
      <vt:lpstr>屋外広告物の定義</vt:lpstr>
      <vt:lpstr>屋外広告物の種類</vt:lpstr>
      <vt:lpstr>屋外広告物の規制主体</vt:lpstr>
      <vt:lpstr>屋外広告物条例制定団体一覧（R6.4.1現在）</vt:lpstr>
      <vt:lpstr>屋外広告物の制限</vt:lpstr>
      <vt:lpstr>禁止地域</vt:lpstr>
      <vt:lpstr>禁止物件</vt:lpstr>
      <vt:lpstr>許可地域</vt:lpstr>
      <vt:lpstr>表示方法等の基準</vt:lpstr>
      <vt:lpstr>屋外広告物に係る基準</vt:lpstr>
      <vt:lpstr>景観計画との関係</vt:lpstr>
      <vt:lpstr>違反に対する措置、保管・売却・廃棄、罰則</vt:lpstr>
      <vt:lpstr>屋外広告業の登録</vt:lpstr>
      <vt:lpstr>規制の強化・緩和</vt:lpstr>
      <vt:lpstr>適用除外</vt:lpstr>
      <vt:lpstr>PowerPoint プレゼンテーション</vt:lpstr>
      <vt:lpstr>広告物活用地区</vt:lpstr>
      <vt:lpstr>公共デジタルサイネージへの広告掲出</vt:lpstr>
      <vt:lpstr>エリアマネジメント活動の推進</vt:lpstr>
      <vt:lpstr>投影広告物条例ガイドライン</vt:lpstr>
      <vt:lpstr>PowerPoint プレゼンテーション</vt:lpstr>
      <vt:lpstr>屋外広告物の安全管理の取組</vt:lpstr>
      <vt:lpstr>事業者団体における安全管理の取組</vt:lpstr>
      <vt:lpstr>安全対策の取組事例（１）</vt:lpstr>
      <vt:lpstr>安全対策の取組事例（２）</vt:lpstr>
      <vt:lpstr>安全対策の取組事例（３）</vt:lpstr>
      <vt:lpstr>屋外広告物適正化旬間</vt:lpstr>
      <vt:lpstr>屋外広告業登録申請書等の様式の見直し</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荒谷 茂樹</cp:lastModifiedBy>
  <cp:revision>1837</cp:revision>
  <cp:lastPrinted>2024-04-30T04:58:02Z</cp:lastPrinted>
  <dcterms:created xsi:type="dcterms:W3CDTF">2007-11-06T12:19:33Z</dcterms:created>
  <dcterms:modified xsi:type="dcterms:W3CDTF">2024-04-30T05:08:48Z</dcterms:modified>
</cp:coreProperties>
</file>