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2" r:id="rId3"/>
    <p:sldId id="261" r:id="rId4"/>
    <p:sldId id="263"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822" y="7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2022/11/21</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2022/11/21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事業概要</a:t>
            </a:r>
            <a:r>
              <a:rPr lang="en-US" altLang="ja-JP" sz="1400" dirty="0" smtClean="0">
                <a:solidFill>
                  <a:prstClr val="black"/>
                </a:solidFill>
              </a:rPr>
              <a:t>】</a:t>
            </a:r>
          </a:p>
          <a:p>
            <a:r>
              <a:rPr lang="ja-JP" altLang="en-US" sz="1200" dirty="0" smtClean="0">
                <a:solidFill>
                  <a:prstClr val="black"/>
                </a:solidFill>
              </a:rPr>
              <a:t>総事業費：</a:t>
            </a:r>
            <a:endParaRPr lang="en-US" altLang="ja-JP" sz="1200" dirty="0" smtClean="0">
              <a:solidFill>
                <a:prstClr val="black"/>
              </a:solidFill>
            </a:endParaRPr>
          </a:p>
          <a:p>
            <a:r>
              <a:rPr lang="ja-JP" altLang="en-US" sz="1200" dirty="0" smtClean="0">
                <a:solidFill>
                  <a:prstClr val="black"/>
                </a:solidFill>
              </a:rPr>
              <a:t>事業期間：</a:t>
            </a:r>
            <a:endParaRPr lang="en-US" altLang="ja-JP" sz="1200" dirty="0" smtClean="0">
              <a:solidFill>
                <a:prstClr val="black"/>
              </a:solidFill>
            </a:endParaRPr>
          </a:p>
          <a:p>
            <a:endParaRPr lang="en-US" altLang="ja-JP" sz="1200" dirty="0" smtClean="0">
              <a:solidFill>
                <a:prstClr val="black"/>
              </a:solidFill>
            </a:endParaRPr>
          </a:p>
          <a:p>
            <a:r>
              <a:rPr lang="en-US" altLang="ja-JP" sz="1400" dirty="0" smtClean="0">
                <a:solidFill>
                  <a:prstClr val="black"/>
                </a:solidFill>
              </a:rPr>
              <a:t>【</a:t>
            </a:r>
            <a:r>
              <a:rPr lang="ja-JP" altLang="en-US" sz="1400" dirty="0" smtClean="0">
                <a:solidFill>
                  <a:prstClr val="black"/>
                </a:solidFill>
              </a:rPr>
              <a:t>令和４年度</a:t>
            </a:r>
            <a:r>
              <a:rPr lang="ja-JP" altLang="en-US" sz="1400" dirty="0" smtClean="0">
                <a:solidFill>
                  <a:prstClr val="black"/>
                </a:solidFill>
              </a:rPr>
              <a:t>補助</a:t>
            </a:r>
            <a:r>
              <a:rPr lang="ja-JP" altLang="en-US" sz="1400" dirty="0">
                <a:solidFill>
                  <a:prstClr val="black"/>
                </a:solidFill>
              </a:rPr>
              <a:t>要望</a:t>
            </a:r>
            <a:r>
              <a:rPr lang="en-US" altLang="ja-JP" sz="1400" dirty="0" smtClean="0">
                <a:solidFill>
                  <a:prstClr val="black"/>
                </a:solidFill>
              </a:rPr>
              <a:t>】</a:t>
            </a:r>
            <a:endParaRPr lang="en-US" altLang="ja-JP" sz="1400" dirty="0">
              <a:solidFill>
                <a:prstClr val="black"/>
              </a:solidFill>
            </a:endParaRPr>
          </a:p>
          <a:p>
            <a:r>
              <a:rPr lang="ja-JP" altLang="en-US" sz="1200" dirty="0" smtClean="0">
                <a:solidFill>
                  <a:prstClr val="black"/>
                </a:solidFill>
              </a:rPr>
              <a:t>補助金額：</a:t>
            </a:r>
            <a:endParaRPr lang="en-US" altLang="ja-JP" sz="1200" dirty="0" smtClean="0">
              <a:solidFill>
                <a:prstClr val="black"/>
              </a:solidFill>
            </a:endParaRPr>
          </a:p>
          <a:p>
            <a:r>
              <a:rPr lang="ja-JP" altLang="en-US" sz="1200" dirty="0" smtClean="0">
                <a:solidFill>
                  <a:prstClr val="black"/>
                </a:solidFill>
              </a:rPr>
              <a:t>補助内容：</a:t>
            </a:r>
            <a:endParaRPr lang="en-US" altLang="ja-JP" sz="1200" dirty="0" smtClean="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補助対象事業名</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位置図</a:t>
            </a:r>
            <a:r>
              <a:rPr lang="en-US" altLang="ja-JP" sz="1400" dirty="0" smtClean="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a:t>
            </a:r>
            <a:r>
              <a:rPr lang="ja-JP" altLang="en-US" sz="1400" dirty="0">
                <a:solidFill>
                  <a:prstClr val="black"/>
                </a:solidFill>
              </a:rPr>
              <a:t>工程</a:t>
            </a:r>
            <a:r>
              <a:rPr lang="en-US" altLang="ja-JP" sz="1400" dirty="0" smtClean="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整備計画</a:t>
            </a:r>
            <a:r>
              <a:rPr lang="en-US" altLang="ja-JP" sz="1400" dirty="0" smtClean="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prstClr val="black"/>
                </a:solidFill>
              </a:rPr>
              <a:t>【</a:t>
            </a:r>
            <a:r>
              <a:rPr lang="ja-JP" altLang="en-US" sz="1400" dirty="0" smtClean="0">
                <a:solidFill>
                  <a:prstClr val="black"/>
                </a:solidFill>
              </a:rPr>
              <a:t>別紙－</a:t>
            </a:r>
            <a:r>
              <a:rPr lang="ja-JP" altLang="en-US" sz="1400" dirty="0">
                <a:solidFill>
                  <a:prstClr val="black"/>
                </a:solidFill>
              </a:rPr>
              <a:t>６</a:t>
            </a:r>
            <a:r>
              <a:rPr lang="en-US" altLang="ja-JP" sz="1400" dirty="0" smtClean="0">
                <a:solidFill>
                  <a:prstClr val="black"/>
                </a:solidFill>
              </a:rPr>
              <a:t>】</a:t>
            </a: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〇〇空港におけるビジネスジェット（国際線）の利用状況</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ビジネスジェット（国際線）受入機数実績の推移</a:t>
            </a:r>
            <a:r>
              <a:rPr lang="en-US" altLang="ja-JP" sz="1400" dirty="0" smtClean="0">
                <a:solidFill>
                  <a:prstClr val="black"/>
                </a:solidFill>
              </a:rPr>
              <a:t>】</a:t>
            </a:r>
          </a:p>
        </p:txBody>
      </p:sp>
      <p:sp>
        <p:nvSpPr>
          <p:cNvPr id="32" name="正方形/長方形 31"/>
          <p:cNvSpPr/>
          <p:nvPr/>
        </p:nvSpPr>
        <p:spPr>
          <a:xfrm>
            <a:off x="346978" y="1865933"/>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ビジネスジェット（国際線）</a:t>
            </a:r>
            <a:r>
              <a:rPr lang="ja-JP" altLang="en-US" sz="1400" dirty="0" smtClean="0">
                <a:solidFill>
                  <a:prstClr val="black"/>
                </a:solidFill>
              </a:rPr>
              <a:t>受入旅客数実績</a:t>
            </a:r>
            <a:r>
              <a:rPr lang="ja-JP" altLang="en-US" sz="1400" dirty="0">
                <a:solidFill>
                  <a:prstClr val="black"/>
                </a:solidFill>
              </a:rPr>
              <a:t>の推移</a:t>
            </a:r>
            <a:r>
              <a:rPr lang="en-US" altLang="ja-JP" sz="1400" dirty="0" smtClean="0">
                <a:solidFill>
                  <a:prstClr val="black"/>
                </a:solidFill>
              </a:rPr>
              <a:t>】</a:t>
            </a:r>
          </a:p>
        </p:txBody>
      </p:sp>
      <p:sp>
        <p:nvSpPr>
          <p:cNvPr id="11" name="正方形/長方形 10"/>
          <p:cNvSpPr/>
          <p:nvPr/>
        </p:nvSpPr>
        <p:spPr>
          <a:xfrm>
            <a:off x="5169024" y="1861449"/>
            <a:ext cx="4392489" cy="19700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en-US" altLang="ja-JP" dirty="0" smtClean="0">
              <a:solidFill>
                <a:prstClr val="white"/>
              </a:solidFill>
            </a:endParaRPr>
          </a:p>
          <a:p>
            <a:pPr algn="ctr"/>
            <a:r>
              <a:rPr lang="en-US" altLang="ja-JP" sz="1600" dirty="0" smtClean="0">
                <a:solidFill>
                  <a:prstClr val="white"/>
                </a:solidFill>
              </a:rPr>
              <a:t>※</a:t>
            </a:r>
            <a:r>
              <a:rPr lang="ja-JP" altLang="en-US" sz="1600" dirty="0" smtClean="0">
                <a:solidFill>
                  <a:prstClr val="white"/>
                </a:solidFill>
              </a:rPr>
              <a:t>旅客数については把握可能な範囲で記載</a:t>
            </a:r>
            <a:endParaRPr lang="ja-JP" altLang="en-US" sz="1600" dirty="0">
              <a:solidFill>
                <a:prstClr val="white"/>
              </a:solidFill>
            </a:endParaRPr>
          </a:p>
        </p:txBody>
      </p:sp>
      <p:grpSp>
        <p:nvGrpSpPr>
          <p:cNvPr id="2" name="グループ化 1"/>
          <p:cNvGrpSpPr/>
          <p:nvPr/>
        </p:nvGrpSpPr>
        <p:grpSpPr>
          <a:xfrm>
            <a:off x="41379" y="4144666"/>
            <a:ext cx="9777536" cy="1462577"/>
            <a:chOff x="70407" y="35116"/>
            <a:chExt cx="9777536" cy="1462577"/>
          </a:xfrm>
        </p:grpSpPr>
        <p:sp>
          <p:nvSpPr>
            <p:cNvPr id="14" name="正方形/長方形 13"/>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ビジネスジェット（国際線）の需要の見込み</a:t>
              </a:r>
              <a:endParaRPr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70407" y="543586"/>
              <a:ext cx="9777535" cy="95410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今後の需要の見込み</a:t>
              </a:r>
              <a:r>
                <a:rPr lang="en-US" altLang="ja-JP" sz="1400" dirty="0" smtClean="0">
                  <a:solidFill>
                    <a:prstClr val="black"/>
                  </a:solidFill>
                </a:rPr>
                <a:t>】</a:t>
              </a:r>
            </a:p>
            <a:p>
              <a:r>
                <a:rPr lang="ja-JP" altLang="en-US" sz="1400" dirty="0" smtClean="0">
                  <a:solidFill>
                    <a:prstClr val="black"/>
                  </a:solidFill>
                </a:rPr>
                <a:t>・これまでの実績や、外的要因、これまでに受けたビジネスジェット（国際線）の利用に関する問い合わせ状況、関係事業者等の声などから、今後の需要の見込みに関して可能な限り具体的に記載。</a:t>
              </a:r>
              <a:endParaRPr lang="en-US" altLang="ja-JP" sz="1400" dirty="0">
                <a:solidFill>
                  <a:prstClr val="black"/>
                </a:solidFill>
              </a:endParaRPr>
            </a:p>
            <a:p>
              <a:endParaRPr lang="en-US" altLang="ja-JP" sz="1400" dirty="0" smtClean="0">
                <a:solidFill>
                  <a:prstClr val="black"/>
                </a:solidFill>
              </a:endParaRPr>
            </a:p>
          </p:txBody>
        </p:sp>
      </p:gr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現状のビジネスジェット（国際線</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旅客</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動線及び補助事業実施後の動線</a:t>
            </a:r>
            <a:endPar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 name="グループ化 4"/>
          <p:cNvGrpSpPr/>
          <p:nvPr/>
        </p:nvGrpSpPr>
        <p:grpSpPr>
          <a:xfrm>
            <a:off x="344487" y="846584"/>
            <a:ext cx="9289033" cy="5822776"/>
            <a:chOff x="346978" y="4926914"/>
            <a:chExt cx="9214535" cy="2050869"/>
          </a:xfrm>
        </p:grpSpPr>
        <p:sp>
          <p:nvSpPr>
            <p:cNvPr id="7" name="正方形/長方形 6"/>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現状の動線について</a:t>
              </a:r>
              <a:endParaRPr lang="en-US" altLang="ja-JP" dirty="0" smtClean="0">
                <a:solidFill>
                  <a:prstClr val="white"/>
                </a:solidFill>
              </a:endParaRPr>
            </a:p>
            <a:p>
              <a:pPr algn="ctr"/>
              <a:r>
                <a:rPr lang="ja-JP" altLang="en-US" dirty="0" smtClean="0">
                  <a:solidFill>
                    <a:prstClr val="white"/>
                  </a:solidFill>
                </a:rPr>
                <a:t>図面や写真等を使用して記載。</a:t>
              </a:r>
              <a:endParaRPr lang="ja-JP" altLang="en-US" dirty="0">
                <a:solidFill>
                  <a:prstClr val="white"/>
                </a:solidFill>
              </a:endParaRPr>
            </a:p>
          </p:txBody>
        </p:sp>
        <p:sp>
          <p:nvSpPr>
            <p:cNvPr id="8" name="正方形/長方形 7"/>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prstClr val="white"/>
                  </a:solidFill>
                </a:rPr>
                <a:t>補助</a:t>
              </a:r>
              <a:r>
                <a:rPr lang="ja-JP" altLang="en-US" dirty="0" smtClean="0">
                  <a:solidFill>
                    <a:prstClr val="white"/>
                  </a:solidFill>
                </a:rPr>
                <a:t>事業実施後の</a:t>
              </a:r>
              <a:r>
                <a:rPr lang="ja-JP" altLang="en-US" dirty="0">
                  <a:solidFill>
                    <a:prstClr val="white"/>
                  </a:solidFill>
                </a:rPr>
                <a:t>動線に</a:t>
              </a:r>
              <a:r>
                <a:rPr lang="ja-JP" altLang="en-US" dirty="0" smtClean="0">
                  <a:solidFill>
                    <a:prstClr val="white"/>
                  </a:solidFill>
                </a:rPr>
                <a:t>ついて</a:t>
              </a:r>
              <a:endParaRPr lang="en-US" altLang="ja-JP" dirty="0" smtClean="0">
                <a:solidFill>
                  <a:prstClr val="white"/>
                </a:solidFill>
              </a:endParaRPr>
            </a:p>
            <a:p>
              <a:pPr algn="ctr"/>
              <a:r>
                <a:rPr lang="ja-JP" altLang="en-US" dirty="0" smtClean="0">
                  <a:solidFill>
                    <a:prstClr val="white"/>
                  </a:solidFill>
                </a:rPr>
                <a:t>図面や写真等を</a:t>
              </a:r>
              <a:r>
                <a:rPr lang="ja-JP" altLang="en-US" dirty="0">
                  <a:solidFill>
                    <a:prstClr val="white"/>
                  </a:solidFill>
                </a:rPr>
                <a:t>使用して記載。</a:t>
              </a:r>
            </a:p>
          </p:txBody>
        </p:sp>
      </p:grpSp>
      <p:sp>
        <p:nvSpPr>
          <p:cNvPr id="9" name="テキスト ボックス 8"/>
          <p:cNvSpPr txBox="1"/>
          <p:nvPr/>
        </p:nvSpPr>
        <p:spPr>
          <a:xfrm>
            <a:off x="187918" y="53880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現状のビジネスジェット（国際線）旅客の動線</a:t>
            </a:r>
            <a:r>
              <a:rPr lang="en-US" altLang="ja-JP" sz="1400" dirty="0" smtClean="0">
                <a:solidFill>
                  <a:prstClr val="black"/>
                </a:solidFill>
              </a:rPr>
              <a:t>】</a:t>
            </a:r>
          </a:p>
        </p:txBody>
      </p:sp>
      <p:sp>
        <p:nvSpPr>
          <p:cNvPr id="10" name="テキスト ボックス 9"/>
          <p:cNvSpPr txBox="1"/>
          <p:nvPr/>
        </p:nvSpPr>
        <p:spPr>
          <a:xfrm>
            <a:off x="4929058" y="55042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補助事業実施後の動線</a:t>
            </a:r>
            <a:r>
              <a:rPr lang="en-US" altLang="ja-JP" sz="1400" dirty="0" smtClean="0">
                <a:solidFill>
                  <a:prstClr val="black"/>
                </a:solidFill>
              </a:rPr>
              <a:t>】</a:t>
            </a: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ビジネスジェット（国際線）旅客の受入対応に</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958961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ビジネスジェット（国際線）の</a:t>
            </a:r>
            <a:r>
              <a:rPr lang="ja-JP" altLang="en-US" sz="1400" dirty="0">
                <a:solidFill>
                  <a:prstClr val="black"/>
                </a:solidFill>
              </a:rPr>
              <a:t>旅客</a:t>
            </a:r>
            <a:r>
              <a:rPr lang="ja-JP" altLang="en-US" sz="1400" dirty="0" smtClean="0">
                <a:solidFill>
                  <a:prstClr val="black"/>
                </a:solidFill>
              </a:rPr>
              <a:t>の現有施設での受入対応状況</a:t>
            </a:r>
            <a:r>
              <a:rPr lang="en-US" altLang="ja-JP" sz="1400" dirty="0" smtClean="0">
                <a:solidFill>
                  <a:prstClr val="black"/>
                </a:solidFill>
              </a:rPr>
              <a:t>】</a:t>
            </a:r>
          </a:p>
        </p:txBody>
      </p:sp>
      <p:sp>
        <p:nvSpPr>
          <p:cNvPr id="6" name="テキスト ボックス 5"/>
          <p:cNvSpPr txBox="1"/>
          <p:nvPr/>
        </p:nvSpPr>
        <p:spPr>
          <a:xfrm>
            <a:off x="200472" y="4948131"/>
            <a:ext cx="943304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ビジネスジェット（国際線）</a:t>
            </a:r>
            <a:r>
              <a:rPr lang="ja-JP" altLang="en-US" sz="1400" dirty="0" smtClean="0">
                <a:solidFill>
                  <a:prstClr val="black"/>
                </a:solidFill>
              </a:rPr>
              <a:t>の</a:t>
            </a:r>
            <a:r>
              <a:rPr lang="ja-JP" altLang="en-US" sz="1400" dirty="0">
                <a:solidFill>
                  <a:prstClr val="black"/>
                </a:solidFill>
              </a:rPr>
              <a:t>旅客</a:t>
            </a:r>
            <a:r>
              <a:rPr lang="ja-JP" altLang="en-US" sz="1400" dirty="0" smtClean="0">
                <a:solidFill>
                  <a:prstClr val="black"/>
                </a:solidFill>
              </a:rPr>
              <a:t>の</a:t>
            </a:r>
            <a:r>
              <a:rPr lang="ja-JP" altLang="en-US" sz="1400" dirty="0">
                <a:solidFill>
                  <a:prstClr val="black"/>
                </a:solidFill>
              </a:rPr>
              <a:t>現有施設で</a:t>
            </a:r>
            <a:r>
              <a:rPr lang="ja-JP" altLang="en-US" sz="1400" dirty="0" smtClean="0">
                <a:solidFill>
                  <a:prstClr val="black"/>
                </a:solidFill>
              </a:rPr>
              <a:t>の受入対応</a:t>
            </a:r>
            <a:r>
              <a:rPr lang="ja-JP" altLang="en-US" sz="1400" dirty="0">
                <a:solidFill>
                  <a:prstClr val="black"/>
                </a:solidFill>
              </a:rPr>
              <a:t>状況に</a:t>
            </a:r>
            <a:r>
              <a:rPr lang="ja-JP" altLang="en-US" sz="1400" dirty="0" smtClean="0">
                <a:solidFill>
                  <a:prstClr val="black"/>
                </a:solidFill>
              </a:rPr>
              <a:t>ついての課題解決策</a:t>
            </a:r>
            <a:r>
              <a:rPr lang="en-US" altLang="ja-JP" sz="1400" dirty="0" smtClean="0">
                <a:solidFill>
                  <a:prstClr val="black"/>
                </a:solidFill>
              </a:rPr>
              <a:t>】</a:t>
            </a:r>
          </a:p>
        </p:txBody>
      </p:sp>
      <p:sp>
        <p:nvSpPr>
          <p:cNvPr id="7" name="テキスト ボックス 6"/>
          <p:cNvSpPr txBox="1"/>
          <p:nvPr/>
        </p:nvSpPr>
        <p:spPr>
          <a:xfrm>
            <a:off x="279567" y="5238035"/>
            <a:ext cx="7488832" cy="307777"/>
          </a:xfrm>
          <a:prstGeom prst="rect">
            <a:avLst/>
          </a:prstGeom>
          <a:noFill/>
          <a:ln>
            <a:noFill/>
          </a:ln>
        </p:spPr>
        <p:txBody>
          <a:bodyPr wrap="square" rtlCol="0">
            <a:spAutoFit/>
          </a:bodyPr>
          <a:lstStyle/>
          <a:p>
            <a:r>
              <a:rPr lang="ja-JP" altLang="en-US" sz="1400" dirty="0" smtClean="0">
                <a:solidFill>
                  <a:prstClr val="black"/>
                </a:solidFill>
              </a:rPr>
              <a:t>・補助事業の活用以外に、ソフト対策等を実施していれば、記載する。</a:t>
            </a:r>
            <a:endParaRPr lang="en-US" altLang="ja-JP" sz="1400" dirty="0" smtClean="0">
              <a:solidFill>
                <a:prstClr val="black"/>
              </a:solidFill>
            </a:endParaRPr>
          </a:p>
        </p:txBody>
      </p:sp>
      <p:sp>
        <p:nvSpPr>
          <p:cNvPr id="8" name="テキスト ボックス 7"/>
          <p:cNvSpPr txBox="1"/>
          <p:nvPr/>
        </p:nvSpPr>
        <p:spPr>
          <a:xfrm>
            <a:off x="200472" y="2852936"/>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補助事業の効果</a:t>
            </a:r>
            <a:r>
              <a:rPr lang="en-US" altLang="ja-JP" sz="1400" dirty="0" smtClean="0">
                <a:solidFill>
                  <a:prstClr val="black"/>
                </a:solidFill>
              </a:rPr>
              <a:t>】</a:t>
            </a:r>
          </a:p>
        </p:txBody>
      </p:sp>
      <p:sp>
        <p:nvSpPr>
          <p:cNvPr id="2" name="正方形/長方形 1"/>
          <p:cNvSpPr/>
          <p:nvPr/>
        </p:nvSpPr>
        <p:spPr>
          <a:xfrm>
            <a:off x="258214" y="3122384"/>
            <a:ext cx="9735346" cy="1169551"/>
          </a:xfrm>
          <a:prstGeom prst="rect">
            <a:avLst/>
          </a:prstGeom>
        </p:spPr>
        <p:txBody>
          <a:bodyPr wrap="square">
            <a:spAutoFit/>
          </a:bodyPr>
          <a:lstStyle/>
          <a:p>
            <a:r>
              <a:rPr lang="ja-JP" altLang="en-US" sz="1400" dirty="0" smtClean="0"/>
              <a:t>・</a:t>
            </a:r>
            <a:r>
              <a:rPr lang="ja-JP" altLang="en-US" sz="1400" dirty="0" smtClean="0">
                <a:solidFill>
                  <a:prstClr val="black"/>
                </a:solidFill>
              </a:rPr>
              <a:t>ビジネスジェットの専用動線</a:t>
            </a:r>
            <a:r>
              <a:rPr lang="ja-JP" altLang="en-US" sz="1400" dirty="0" smtClean="0"/>
              <a:t>の</a:t>
            </a:r>
            <a:r>
              <a:rPr lang="ja-JP" altLang="en-US" sz="1400" dirty="0"/>
              <a:t>導入等により、現状</a:t>
            </a:r>
            <a:r>
              <a:rPr lang="ja-JP" altLang="en-US" sz="1400" dirty="0" smtClean="0"/>
              <a:t>の課題が解</a:t>
            </a:r>
            <a:r>
              <a:rPr lang="ja-JP" altLang="en-US" sz="1400" dirty="0"/>
              <a:t>決される見通し</a:t>
            </a:r>
            <a:r>
              <a:rPr lang="ja-JP" altLang="en-US" sz="1400" dirty="0" smtClean="0"/>
              <a:t>を</a:t>
            </a:r>
            <a:r>
              <a:rPr lang="ja-JP" altLang="en-US" sz="1400" dirty="0"/>
              <a:t>具体的</a:t>
            </a:r>
            <a:r>
              <a:rPr lang="ja-JP" altLang="en-US" sz="1400" dirty="0" smtClean="0"/>
              <a:t>に</a:t>
            </a:r>
            <a:r>
              <a:rPr lang="ja-JP" altLang="en-US" sz="1400" dirty="0"/>
              <a:t>記載する。</a:t>
            </a:r>
          </a:p>
          <a:p>
            <a:r>
              <a:rPr lang="ja-JP" altLang="en-US" sz="1400" dirty="0" smtClean="0"/>
              <a:t>・</a:t>
            </a:r>
            <a:r>
              <a:rPr lang="ja-JP" altLang="en-US" sz="1400" dirty="0" smtClean="0">
                <a:solidFill>
                  <a:prstClr val="black"/>
                </a:solidFill>
              </a:rPr>
              <a:t>ビジネスジェットの</a:t>
            </a:r>
            <a:r>
              <a:rPr lang="ja-JP" altLang="en-US" sz="1400" dirty="0">
                <a:solidFill>
                  <a:prstClr val="black"/>
                </a:solidFill>
              </a:rPr>
              <a:t>専用動線</a:t>
            </a:r>
            <a:r>
              <a:rPr lang="ja-JP" altLang="en-US" sz="1400" dirty="0" smtClean="0"/>
              <a:t>を</a:t>
            </a:r>
            <a:r>
              <a:rPr lang="ja-JP" altLang="en-US" sz="1400" dirty="0"/>
              <a:t>含む、航空旅客ターミナル施設内で実施された搭乗関連手続き円滑化事業による一体的な効果</a:t>
            </a:r>
            <a:r>
              <a:rPr lang="ja-JP" altLang="en-US" sz="1400" dirty="0" smtClean="0"/>
              <a:t>もあれば記載可</a:t>
            </a:r>
            <a:endParaRPr lang="ja-JP" altLang="en-US" sz="1400" dirty="0"/>
          </a:p>
          <a:p>
            <a:r>
              <a:rPr lang="ja-JP" altLang="en-US" sz="1400" dirty="0" smtClean="0"/>
              <a:t>・</a:t>
            </a:r>
            <a:r>
              <a:rPr lang="ja-JP" altLang="en-US" sz="1400" dirty="0" smtClean="0">
                <a:solidFill>
                  <a:prstClr val="black"/>
                </a:solidFill>
              </a:rPr>
              <a:t>ビジネスジェットの</a:t>
            </a:r>
            <a:r>
              <a:rPr lang="ja-JP" altLang="en-US" sz="1400" dirty="0">
                <a:solidFill>
                  <a:prstClr val="black"/>
                </a:solidFill>
              </a:rPr>
              <a:t>専用動線</a:t>
            </a:r>
            <a:r>
              <a:rPr lang="ja-JP" altLang="en-US" sz="1400" dirty="0" smtClean="0"/>
              <a:t>の</a:t>
            </a:r>
            <a:r>
              <a:rPr lang="ja-JP" altLang="en-US" sz="1400" dirty="0"/>
              <a:t>導入に伴い</a:t>
            </a:r>
            <a:r>
              <a:rPr lang="ja-JP" altLang="en-US" sz="1400" dirty="0" smtClean="0"/>
              <a:t>、ビジネスジェット</a:t>
            </a:r>
            <a:r>
              <a:rPr lang="ja-JP" altLang="en-US" sz="1400" dirty="0">
                <a:solidFill>
                  <a:prstClr val="black"/>
                </a:solidFill>
              </a:rPr>
              <a:t>（国際線）</a:t>
            </a:r>
            <a:r>
              <a:rPr lang="ja-JP" altLang="en-US" sz="1400" dirty="0" smtClean="0"/>
              <a:t>受入促進に向けた関係</a:t>
            </a:r>
            <a:r>
              <a:rPr lang="ja-JP" altLang="en-US" sz="1400" dirty="0"/>
              <a:t>事業者</a:t>
            </a:r>
            <a:r>
              <a:rPr lang="ja-JP" altLang="en-US" sz="1400" dirty="0" smtClean="0"/>
              <a:t>等</a:t>
            </a:r>
            <a:r>
              <a:rPr lang="ja-JP" altLang="en-US" sz="1400" dirty="0"/>
              <a:t>との取組予定などが</a:t>
            </a:r>
            <a:r>
              <a:rPr lang="ja-JP" altLang="en-US" sz="1400" dirty="0" smtClean="0"/>
              <a:t>あれば</a:t>
            </a:r>
            <a:r>
              <a:rPr lang="ja-JP" altLang="en-US" sz="1400" dirty="0"/>
              <a:t>記載する。</a:t>
            </a:r>
          </a:p>
        </p:txBody>
      </p:sp>
      <p:sp>
        <p:nvSpPr>
          <p:cNvPr id="9" name="テキスト ボックス 8"/>
          <p:cNvSpPr txBox="1"/>
          <p:nvPr/>
        </p:nvSpPr>
        <p:spPr>
          <a:xfrm>
            <a:off x="287892" y="1805339"/>
            <a:ext cx="9489644" cy="523220"/>
          </a:xfrm>
          <a:prstGeom prst="rect">
            <a:avLst/>
          </a:prstGeom>
          <a:noFill/>
          <a:ln>
            <a:noFill/>
          </a:ln>
        </p:spPr>
        <p:txBody>
          <a:bodyPr wrap="square" rtlCol="0">
            <a:spAutoFit/>
          </a:bodyPr>
          <a:lstStyle/>
          <a:p>
            <a:r>
              <a:rPr lang="ja-JP" altLang="en-US" sz="1400" dirty="0" smtClean="0">
                <a:solidFill>
                  <a:prstClr val="black"/>
                </a:solidFill>
              </a:rPr>
              <a:t>・</a:t>
            </a:r>
            <a:r>
              <a:rPr lang="en-US" altLang="ja-JP" sz="1400" dirty="0">
                <a:solidFill>
                  <a:prstClr val="black"/>
                </a:solidFill>
              </a:rPr>
              <a:t> </a:t>
            </a:r>
            <a:r>
              <a:rPr lang="ja-JP" altLang="en-US" sz="1400" dirty="0" smtClean="0">
                <a:solidFill>
                  <a:prstClr val="black"/>
                </a:solidFill>
              </a:rPr>
              <a:t>ビジネスジェット</a:t>
            </a:r>
            <a:r>
              <a:rPr lang="ja-JP" altLang="en-US" sz="1400" dirty="0">
                <a:solidFill>
                  <a:prstClr val="black"/>
                </a:solidFill>
              </a:rPr>
              <a:t>（国際線）</a:t>
            </a:r>
            <a:r>
              <a:rPr lang="ja-JP" altLang="en-US" sz="1400" dirty="0" smtClean="0">
                <a:solidFill>
                  <a:prstClr val="black"/>
                </a:solidFill>
              </a:rPr>
              <a:t>の</a:t>
            </a:r>
            <a:r>
              <a:rPr lang="ja-JP" altLang="en-US" sz="1400" dirty="0">
                <a:solidFill>
                  <a:prstClr val="black"/>
                </a:solidFill>
              </a:rPr>
              <a:t>旅客</a:t>
            </a:r>
            <a:r>
              <a:rPr lang="ja-JP" altLang="en-US" sz="1400" dirty="0" smtClean="0">
                <a:solidFill>
                  <a:prstClr val="black"/>
                </a:solidFill>
              </a:rPr>
              <a:t>の</a:t>
            </a:r>
            <a:r>
              <a:rPr lang="ja-JP" altLang="en-US" sz="1400" dirty="0">
                <a:solidFill>
                  <a:prstClr val="black"/>
                </a:solidFill>
              </a:rPr>
              <a:t>現有施設での受入対応状況（利用時間帯、旅客の待機場所、対応者、待ち時間</a:t>
            </a:r>
            <a:r>
              <a:rPr lang="ja-JP" altLang="en-US" sz="1400" dirty="0" smtClean="0">
                <a:solidFill>
                  <a:prstClr val="black"/>
                </a:solidFill>
              </a:rPr>
              <a:t>、</a:t>
            </a:r>
            <a:r>
              <a:rPr lang="ja-JP" altLang="en-US" sz="1400" dirty="0">
                <a:solidFill>
                  <a:prstClr val="black"/>
                </a:solidFill>
              </a:rPr>
              <a:t>機体まで</a:t>
            </a:r>
            <a:r>
              <a:rPr lang="ja-JP" altLang="en-US" sz="1400" dirty="0" smtClean="0">
                <a:solidFill>
                  <a:prstClr val="black"/>
                </a:solidFill>
              </a:rPr>
              <a:t>の移動手段、ＣＩＱ</a:t>
            </a:r>
            <a:r>
              <a:rPr lang="ja-JP" altLang="en-US" sz="1400" dirty="0">
                <a:solidFill>
                  <a:prstClr val="black"/>
                </a:solidFill>
              </a:rPr>
              <a:t>手続状況等）について具体的に記載する。</a:t>
            </a:r>
            <a:endParaRPr lang="en-US" altLang="ja-JP" sz="1400" dirty="0" smtClean="0">
              <a:solidFill>
                <a:prstClr val="black"/>
              </a:solidFill>
            </a:endParaRPr>
          </a:p>
        </p:txBody>
      </p:sp>
    </p:spTree>
    <p:extLst>
      <p:ext uri="{BB962C8B-B14F-4D97-AF65-F5344CB8AC3E}">
        <p14:creationId xmlns:p14="http://schemas.microsoft.com/office/powerpoint/2010/main" val="7729904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4782</TotalTime>
  <Words>482</Words>
  <Application>Microsoft Office PowerPoint</Application>
  <PresentationFormat>A4 210 x 297 mm</PresentationFormat>
  <Paragraphs>50</Paragraphs>
  <Slides>4</Slides>
  <Notes>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吉田 敦紀</cp:lastModifiedBy>
  <cp:revision>57</cp:revision>
  <cp:lastPrinted>2019-04-02T11:33:34Z</cp:lastPrinted>
  <dcterms:created xsi:type="dcterms:W3CDTF">2016-11-17T04:32:10Z</dcterms:created>
  <dcterms:modified xsi:type="dcterms:W3CDTF">2022-11-21T09:00:01Z</dcterms:modified>
</cp:coreProperties>
</file>