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906000" cy="6858000" type="A4"/>
  <p:notesSz cx="6735763" cy="98663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事業概要" id="{92303DCD-5D4D-48D3-AB54-D0DDB8DA7622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http://customooxmlschemas.google.com/"/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F0F748-7AA5-4B90-91AD-3F4FFDBD375E}">
  <a:tblStyle styleId="{69F0F748-7AA5-4B90-91AD-3F4FFDBD375E}" styleName="Table_0">
    <a:wholeTbl>
      <a:tcTxStyle b="off" i="off">
        <a:font>
          <a:latin typeface="游ゴシック"/>
          <a:ea typeface="游ゴシック"/>
          <a:cs typeface="游ゴシック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tcBdr/>
        <a:fill>
          <a:solidFill>
            <a:srgbClr val="D0DE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DEE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D5ABB26-0587-4C30-8999-92F81FD0307C}" styleName="スタイルなし、表のグリッド線なし">
    <a:wholeTbl>
      <a:tcTxStyle>
        <a:fontRef idx="minor">
          <a:srgbClr val="00000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07"/>
    <p:restoredTop sz="94648"/>
  </p:normalViewPr>
  <p:slideViewPr>
    <p:cSldViewPr snapToGrid="0">
      <p:cViewPr varScale="1">
        <p:scale>
          <a:sx n="69" d="100"/>
          <a:sy n="69" d="100"/>
        </p:scale>
        <p:origin x="1500" y="21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2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6495F-6063-4993-A734-166D669CB266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1103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4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9EFFF0-29BD-4FE4-AA32-41D1110306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Google Shape;3;n"/>
          <p:cNvSpPr txBox="1">
            <a:spLocks noGrp="1"/>
          </p:cNvSpPr>
          <p:nvPr>
            <p:ph type="hdr" idx="2"/>
          </p:nvPr>
        </p:nvSpPr>
        <p:spPr>
          <a:xfrm>
            <a:off x="2" y="2"/>
            <a:ext cx="2919413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95" name="Google Shape;4;n"/>
          <p:cNvSpPr txBox="1">
            <a:spLocks noGrp="1"/>
          </p:cNvSpPr>
          <p:nvPr>
            <p:ph type="dt" idx="10"/>
          </p:nvPr>
        </p:nvSpPr>
        <p:spPr>
          <a:xfrm>
            <a:off x="3814763" y="2"/>
            <a:ext cx="2919412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96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95325" y="739775"/>
            <a:ext cx="53451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097" name="Google Shape;6;n"/>
          <p:cNvSpPr txBox="1">
            <a:spLocks noGrp="1"/>
          </p:cNvSpPr>
          <p:nvPr>
            <p:ph type="body" idx="1"/>
          </p:nvPr>
        </p:nvSpPr>
        <p:spPr>
          <a:xfrm>
            <a:off x="673102" y="4686300"/>
            <a:ext cx="5389563" cy="4440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98" name="Google Shape;7;n"/>
          <p:cNvSpPr txBox="1">
            <a:spLocks noGrp="1"/>
          </p:cNvSpPr>
          <p:nvPr>
            <p:ph type="ftr" idx="11"/>
          </p:nvPr>
        </p:nvSpPr>
        <p:spPr>
          <a:xfrm>
            <a:off x="2" y="9371013"/>
            <a:ext cx="2919413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99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73102" y="4686300"/>
            <a:ext cx="5389563" cy="4440238"/>
          </a:xfrm>
          <a:prstGeom prst="rect">
            <a:avLst/>
          </a:prstGeom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9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Google Shape;16;p5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2" name="Google Shape;17;p5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33" name="Google Shape;18;p5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4" name="Google Shape;19;p5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5" name="Google Shape;20;p5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VERTICAL_TITLE_AND_VERTICAL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Google Shape;79;p15"/>
          <p:cNvSpPr txBox="1">
            <a:spLocks noGrp="1"/>
          </p:cNvSpPr>
          <p:nvPr>
            <p:ph type="title"/>
          </p:nvPr>
        </p:nvSpPr>
        <p:spPr>
          <a:xfrm rot="5400000">
            <a:off x="5251052" y="2203053"/>
            <a:ext cx="5811838" cy="2135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9" name="Google Shape;80;p15"/>
          <p:cNvSpPr txBox="1">
            <a:spLocks noGrp="1"/>
          </p:cNvSpPr>
          <p:nvPr>
            <p:ph type="body" idx="1"/>
          </p:nvPr>
        </p:nvSpPr>
        <p:spPr>
          <a:xfrm rot="5400000">
            <a:off x="917178" y="128985"/>
            <a:ext cx="5811838" cy="6284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90" name="Google Shape;81;p15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1" name="Google Shape;82;p15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2" name="Google Shape;83;p15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Google Shape;28;p7"/>
          <p:cNvSpPr txBox="1"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75"/>
              <a:buFont typeface="Arial"/>
              <a:buNone/>
              <a:defRPr sz="487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8" name="Google Shape;29;p7"/>
          <p:cNvSpPr txBox="1"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rgbClr val="888888"/>
              </a:buClr>
              <a:buSzPts val="1950"/>
              <a:buNone/>
              <a:defRPr sz="195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625"/>
              <a:buNone/>
              <a:defRPr sz="1625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463"/>
              <a:buNone/>
              <a:defRPr sz="1463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39" name="Google Shape;30;p7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0" name="Google Shape;31;p7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1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Google Shape;34;p8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4" name="Google Shape;35;p8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45" name="Google Shape;36;p8"/>
          <p:cNvSpPr txBox="1">
            <a:spLocks noGrp="1"/>
          </p:cNvSpPr>
          <p:nvPr>
            <p:ph type="body" idx="2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46" name="Google Shape;37;p8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7" name="Google Shape;38;p8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8" name="Google Shape;39;p8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" name="Google Shape;41;p9"/>
          <p:cNvSpPr txBox="1"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1" name="Google Shape;42;p9"/>
          <p:cNvSpPr txBox="1"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950"/>
              <a:buNone/>
              <a:defRPr sz="1950" b="1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None/>
              <a:defRPr sz="1625" b="1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None/>
              <a:defRPr sz="1463" b="1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9pPr>
          </a:lstStyle>
          <a:p>
            <a:endParaRPr/>
          </a:p>
        </p:txBody>
      </p:sp>
      <p:sp>
        <p:nvSpPr>
          <p:cNvPr id="1052" name="Google Shape;43;p9"/>
          <p:cNvSpPr txBox="1">
            <a:spLocks noGrp="1"/>
          </p:cNvSpPr>
          <p:nvPr>
            <p:ph type="body" idx="2"/>
          </p:nvPr>
        </p:nvSpPr>
        <p:spPr>
          <a:xfrm>
            <a:off x="682328" y="2505075"/>
            <a:ext cx="4190702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53" name="Google Shape;44;p9"/>
          <p:cNvSpPr txBox="1">
            <a:spLocks noGrp="1"/>
          </p:cNvSpPr>
          <p:nvPr>
            <p:ph type="body" idx="3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950"/>
              <a:buNone/>
              <a:defRPr sz="1950" b="1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None/>
              <a:defRPr sz="1625" b="1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None/>
              <a:defRPr sz="1463" b="1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9pPr>
          </a:lstStyle>
          <a:p>
            <a:endParaRPr/>
          </a:p>
        </p:txBody>
      </p:sp>
      <p:sp>
        <p:nvSpPr>
          <p:cNvPr id="1054" name="Google Shape;45;p9"/>
          <p:cNvSpPr txBox="1">
            <a:spLocks noGrp="1"/>
          </p:cNvSpPr>
          <p:nvPr>
            <p:ph type="body" idx="4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55" name="Google Shape;46;p9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6" name="Google Shape;47;p9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7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9" name="Google Shape;50;p10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0" name="Google Shape;51;p10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1" name="Google Shape;52;p10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2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" name="Google Shape;55;p11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5" name="Google Shape;56;p11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6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&#10;コンテンツ" type="objTx">
  <p:cSld name="OBJECT_WITH_CAPTIO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" name="Google Shape;59;p12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9" name="Google Shape;60;p12"/>
          <p:cNvSpPr txBox="1">
            <a:spLocks noGrp="1"/>
          </p:cNvSpPr>
          <p:nvPr>
            <p:ph type="body" idx="1"/>
          </p:nvPr>
        </p:nvSpPr>
        <p:spPr>
          <a:xfrm>
            <a:off x="4211340" y="987426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  <a:defRPr sz="2600"/>
            </a:lvl1pPr>
            <a:lvl2pPr marL="914400" lvl="1" indent="-373062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2275"/>
              <a:buChar char="•"/>
              <a:defRPr sz="2275"/>
            </a:lvl2pPr>
            <a:lvl3pPr marL="1371600" lvl="2" indent="-352425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Char char="•"/>
              <a:defRPr sz="1950"/>
            </a:lvl3pPr>
            <a:lvl4pPr marL="1828800" lvl="3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4pPr>
            <a:lvl5pPr marL="2286000" lvl="4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5pPr>
            <a:lvl6pPr marL="2743200" lvl="5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6pPr>
            <a:lvl7pPr marL="3200400" lvl="6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7pPr>
            <a:lvl8pPr marL="3657600" lvl="7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8pPr>
            <a:lvl9pPr marL="4114800" lvl="8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9pPr>
          </a:lstStyle>
          <a:p>
            <a:endParaRPr/>
          </a:p>
        </p:txBody>
      </p:sp>
      <p:sp>
        <p:nvSpPr>
          <p:cNvPr id="1070" name="Google Shape;61;p12"/>
          <p:cNvSpPr txBox="1">
            <a:spLocks noGrp="1"/>
          </p:cNvSpPr>
          <p:nvPr>
            <p:ph type="body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138"/>
              <a:buNone/>
              <a:defRPr sz="1138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9pPr>
          </a:lstStyle>
          <a:p>
            <a:endParaRPr/>
          </a:p>
        </p:txBody>
      </p:sp>
      <p:sp>
        <p:nvSpPr>
          <p:cNvPr id="1071" name="Google Shape;62;p12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2" name="Google Shape;63;p12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3" name="Google Shape;64;p12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" name="Google Shape;66;p13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6" name="Google Shape;67;p13"/>
          <p:cNvSpPr>
            <a:spLocks noGrp="1"/>
          </p:cNvSpPr>
          <p:nvPr>
            <p:ph type="pic" idx="2"/>
          </p:nvPr>
        </p:nvSpPr>
        <p:spPr>
          <a:xfrm>
            <a:off x="4211340" y="987426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2275"/>
              <a:buFont typeface="Arial"/>
              <a:buNone/>
              <a:defRPr sz="22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Font typeface="Arial"/>
              <a:buNone/>
              <a:defRPr sz="19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77" name="Google Shape;68;p13"/>
          <p:cNvSpPr txBox="1">
            <a:spLocks noGrp="1"/>
          </p:cNvSpPr>
          <p:nvPr>
            <p:ph type="body" idx="1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138"/>
              <a:buNone/>
              <a:defRPr sz="1138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9pPr>
          </a:lstStyle>
          <a:p>
            <a:endParaRPr/>
          </a:p>
        </p:txBody>
      </p:sp>
      <p:sp>
        <p:nvSpPr>
          <p:cNvPr id="1078" name="Google Shape;69;p13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9" name="Google Shape;70;p13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0" name="Google Shape;71;p13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&#10;縦書きテキスト" type="vertTx">
  <p:cSld name="VERTICAL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" name="Google Shape;73;p14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3" name="Google Shape;74;p14"/>
          <p:cNvSpPr txBox="1">
            <a:spLocks noGrp="1"/>
          </p:cNvSpPr>
          <p:nvPr>
            <p:ph type="body" idx="1"/>
          </p:nvPr>
        </p:nvSpPr>
        <p:spPr>
          <a:xfrm rot="5400000">
            <a:off x="2777332" y="-270669"/>
            <a:ext cx="4351338" cy="854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84" name="Google Shape;75;p14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5" name="Google Shape;76;p14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6" name="Google Shape;77;p14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Google Shape;10;p4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75"/>
              <a:buFont typeface="Arial"/>
              <a:buNone/>
              <a:defRPr sz="3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26" name="Google Shape;11;p4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73062" algn="l" rtl="0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275"/>
              <a:buFont typeface="Arial"/>
              <a:buChar char="•"/>
              <a:defRPr sz="22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2425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Font typeface="Arial"/>
              <a:buChar char="•"/>
              <a:defRPr sz="19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1787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Char char="•"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27" name="Google Shape;12;p4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28" name="Google Shape;13;p4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29" name="Google Shape;14;p4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" name="Google Shape;92;p1"/>
          <p:cNvSpPr txBox="1">
            <a:spLocks noGrp="1"/>
          </p:cNvSpPr>
          <p:nvPr>
            <p:ph type="title"/>
          </p:nvPr>
        </p:nvSpPr>
        <p:spPr>
          <a:xfrm>
            <a:off x="33572" y="8845"/>
            <a:ext cx="898525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Meiryo"/>
              <a:buNone/>
            </a:pPr>
            <a:r>
              <a:rPr lang="ja-JP" sz="1900" dirty="0"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計画名：○○○○【○○県○○市】 　</a:t>
            </a:r>
            <a:endParaRPr dirty="0">
              <a:latin typeface="Yu Gothic UI Semilight" panose="020B0400000000000000" pitchFamily="50" charset="-128"/>
              <a:ea typeface="Yu Gothic UI Semilight" panose="020B0400000000000000" pitchFamily="50" charset="-128"/>
            </a:endParaRPr>
          </a:p>
        </p:txBody>
      </p:sp>
      <p:sp>
        <p:nvSpPr>
          <p:cNvPr id="1107" name="Google Shape;93;p1"/>
          <p:cNvSpPr txBox="1"/>
          <p:nvPr/>
        </p:nvSpPr>
        <p:spPr>
          <a:xfrm>
            <a:off x="4608744" y="686400"/>
            <a:ext cx="5175788" cy="2862282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50" b="1" dirty="0">
                <a:solidFill>
                  <a:srgbClr val="0070C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計画対象地域のマップ上に必要に応じてイメージ図、写真等を</a:t>
            </a:r>
            <a:r>
              <a:rPr lang="ja-JP" altLang="en-US" sz="1050" b="1" dirty="0">
                <a:solidFill>
                  <a:srgbClr val="0070C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添付</a:t>
            </a:r>
            <a:r>
              <a:rPr lang="ja-JP" sz="1050" b="1" dirty="0">
                <a:solidFill>
                  <a:srgbClr val="0070C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してください。</a:t>
            </a:r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sp>
        <p:nvSpPr>
          <p:cNvPr id="1108" name="Google Shape;96;p1"/>
          <p:cNvSpPr/>
          <p:nvPr/>
        </p:nvSpPr>
        <p:spPr>
          <a:xfrm>
            <a:off x="4594522" y="3600186"/>
            <a:ext cx="5189979" cy="22868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1"/>
            <a:r>
              <a:rPr lang="ja-JP" sz="1200" b="1" i="0" u="none" strike="noStrike" cap="none" dirty="0"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現状・課題及び事業実施により期待される効果</a:t>
            </a:r>
            <a:endParaRPr sz="1200" dirty="0">
              <a:latin typeface="Yu Gothic UI Semilight" panose="020B0400000000000000" pitchFamily="50" charset="-128"/>
              <a:ea typeface="Yu Gothic UI Semilight" panose="020B0400000000000000" pitchFamily="50" charset="-128"/>
            </a:endParaRPr>
          </a:p>
        </p:txBody>
      </p:sp>
      <p:sp>
        <p:nvSpPr>
          <p:cNvPr id="1109" name="Google Shape;97;p1"/>
          <p:cNvSpPr txBox="1"/>
          <p:nvPr/>
        </p:nvSpPr>
        <p:spPr>
          <a:xfrm>
            <a:off x="4594512" y="3828875"/>
            <a:ext cx="5190020" cy="201343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r>
              <a:rPr lang="ja-JP" altLang="en-US" sz="1050" b="1" dirty="0">
                <a:solidFill>
                  <a:srgbClr val="0070C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公募要領　別紙１「</a:t>
            </a:r>
            <a:r>
              <a:rPr lang="en-US" altLang="ja-JP" sz="1050" b="1" dirty="0">
                <a:solidFill>
                  <a:srgbClr val="0070C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Ⅱ</a:t>
            </a:r>
            <a:r>
              <a:rPr lang="ja-JP" altLang="en-US" sz="1050" b="1" dirty="0" err="1">
                <a:solidFill>
                  <a:srgbClr val="0070C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．</a:t>
            </a:r>
            <a:r>
              <a:rPr lang="ja-JP" altLang="en-US" sz="1050" b="1" dirty="0">
                <a:solidFill>
                  <a:srgbClr val="0070C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サステナブルな観光コンテンツに求める要件」に記載の「日本版持続可能な観光ガイドライン（</a:t>
            </a:r>
            <a:r>
              <a:rPr lang="en" altLang="ja-JP" sz="1050" b="1" dirty="0">
                <a:solidFill>
                  <a:srgbClr val="0070C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JSTS―D</a:t>
            </a:r>
            <a:r>
              <a:rPr lang="ja-JP" altLang="en" sz="1050" b="1" dirty="0">
                <a:solidFill>
                  <a:srgbClr val="0070C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）</a:t>
            </a:r>
            <a:r>
              <a:rPr lang="ja-JP" altLang="en-US" sz="1050" b="1" dirty="0">
                <a:solidFill>
                  <a:srgbClr val="0070C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の指標カテゴリ」の</a:t>
            </a:r>
            <a:r>
              <a:rPr lang="en" altLang="ja-JP" sz="1050" b="1" dirty="0">
                <a:solidFill>
                  <a:srgbClr val="0070C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A</a:t>
            </a:r>
            <a:r>
              <a:rPr lang="ja-JP" altLang="en-US" sz="1050" b="1" dirty="0">
                <a:solidFill>
                  <a:srgbClr val="0070C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から</a:t>
            </a:r>
            <a:r>
              <a:rPr lang="en" altLang="ja-JP" sz="1050" b="1" dirty="0">
                <a:solidFill>
                  <a:srgbClr val="0070C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D</a:t>
            </a:r>
            <a:r>
              <a:rPr lang="ja-JP" altLang="en-US" sz="1050" b="1" dirty="0">
                <a:solidFill>
                  <a:srgbClr val="0070C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がどのように具現化されるかが分かるように記載してください</a:t>
            </a:r>
            <a:r>
              <a:rPr lang="ja-JP" altLang="ja-JP" sz="1050" b="1" dirty="0">
                <a:solidFill>
                  <a:srgbClr val="0070C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。</a:t>
            </a:r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sz="120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grpSp>
        <p:nvGrpSpPr>
          <p:cNvPr id="1110" name="Google Shape;99;p1"/>
          <p:cNvGrpSpPr/>
          <p:nvPr/>
        </p:nvGrpSpPr>
        <p:grpSpPr>
          <a:xfrm>
            <a:off x="-3175" y="476672"/>
            <a:ext cx="9910806" cy="110465"/>
            <a:chOff x="-3175" y="476672"/>
            <a:chExt cx="9910806" cy="110465"/>
          </a:xfrm>
        </p:grpSpPr>
        <p:cxnSp>
          <p:nvCxnSpPr>
            <p:cNvPr id="1111" name="Google Shape;100;p1"/>
            <p:cNvCxnSpPr/>
            <p:nvPr/>
          </p:nvCxnSpPr>
          <p:spPr>
            <a:xfrm>
              <a:off x="1631" y="476672"/>
              <a:ext cx="9906000" cy="0"/>
            </a:xfrm>
            <a:prstGeom prst="straightConnector1">
              <a:avLst/>
            </a:prstGeom>
            <a:noFill/>
            <a:ln w="57150" cap="flat" cmpd="sng">
              <a:solidFill>
                <a:srgbClr val="FFCCFF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112" name="Google Shape;101;p1"/>
            <p:cNvCxnSpPr/>
            <p:nvPr/>
          </p:nvCxnSpPr>
          <p:spPr>
            <a:xfrm>
              <a:off x="-3175" y="535980"/>
              <a:ext cx="9906000" cy="0"/>
            </a:xfrm>
            <a:prstGeom prst="straightConnector1">
              <a:avLst/>
            </a:prstGeom>
            <a:noFill/>
            <a:ln w="63500" cap="flat" cmpd="sng">
              <a:solidFill>
                <a:srgbClr val="FF99CC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113" name="Google Shape;102;p1"/>
            <p:cNvCxnSpPr/>
            <p:nvPr/>
          </p:nvCxnSpPr>
          <p:spPr>
            <a:xfrm>
              <a:off x="1631" y="587137"/>
              <a:ext cx="9906000" cy="0"/>
            </a:xfrm>
            <a:prstGeom prst="straightConnector1">
              <a:avLst/>
            </a:prstGeom>
            <a:noFill/>
            <a:ln w="60325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1114" name="Google Shape;103;p1"/>
          <p:cNvSpPr txBox="1"/>
          <p:nvPr/>
        </p:nvSpPr>
        <p:spPr>
          <a:xfrm>
            <a:off x="8385062" y="0"/>
            <a:ext cx="153649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【様式４】</a:t>
            </a:r>
            <a:endParaRPr>
              <a:latin typeface="Yu Gothic UI Semilight" panose="020B0400000000000000" pitchFamily="50" charset="-128"/>
              <a:ea typeface="Yu Gothic UI Semilight" panose="020B0400000000000000" pitchFamily="50" charset="-128"/>
            </a:endParaRPr>
          </a:p>
        </p:txBody>
      </p:sp>
      <p:sp>
        <p:nvSpPr>
          <p:cNvPr id="1115" name="Google Shape;104;p1"/>
          <p:cNvSpPr/>
          <p:nvPr/>
        </p:nvSpPr>
        <p:spPr>
          <a:xfrm>
            <a:off x="77534" y="690808"/>
            <a:ext cx="4391411" cy="242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200" b="1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サステナブルツーリズム推進計画の概要</a:t>
            </a:r>
            <a:endParaRPr sz="1200" b="1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sp>
        <p:nvSpPr>
          <p:cNvPr id="1116" name="Google Shape;105;p1"/>
          <p:cNvSpPr txBox="1"/>
          <p:nvPr/>
        </p:nvSpPr>
        <p:spPr>
          <a:xfrm>
            <a:off x="77533" y="932171"/>
            <a:ext cx="4391411" cy="122806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lang="en-US" altLang="ja-JP" sz="105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lang="en-US" altLang="ja-JP" sz="105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lang="en-US" altLang="ja-JP" sz="105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lang="en-US" altLang="ja-JP" sz="105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lang="en-US" altLang="ja-JP" sz="105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lang="en-US" altLang="ja-JP" sz="105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sz="105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sp>
        <p:nvSpPr>
          <p:cNvPr id="1117" name="Google Shape;104;p1"/>
          <p:cNvSpPr/>
          <p:nvPr/>
        </p:nvSpPr>
        <p:spPr>
          <a:xfrm>
            <a:off x="90825" y="4589184"/>
            <a:ext cx="4391411" cy="242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200" b="1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実施体制</a:t>
            </a:r>
            <a:endParaRPr sz="1200" b="1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graphicFrame>
        <p:nvGraphicFramePr>
          <p:cNvPr id="1118" name="Google Shape;88;p1"/>
          <p:cNvGraphicFramePr/>
          <p:nvPr>
            <p:extLst>
              <p:ext uri="{D42A27DB-BD31-4B8C-83A1-F6EECF244321}">
                <p14:modId xmlns:p14="http://schemas.microsoft.com/office/powerpoint/2010/main" val="3934253533"/>
              </p:ext>
            </p:extLst>
          </p:nvPr>
        </p:nvGraphicFramePr>
        <p:xfrm>
          <a:off x="90825" y="4834864"/>
          <a:ext cx="4391411" cy="1957951"/>
        </p:xfrm>
        <a:graphic>
          <a:graphicData uri="http://schemas.openxmlformats.org/drawingml/2006/table">
            <a:tbl>
              <a:tblPr firstRow="1" bandRow="1">
                <a:noFill/>
                <a:tableStyleId>{69F0F748-7AA5-4B90-91AD-3F4FFDBD375E}</a:tableStyleId>
              </a:tblPr>
              <a:tblGrid>
                <a:gridCol w="11584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29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5629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 u="none" strike="noStrike" cap="none" dirty="0">
                          <a:solidFill>
                            <a:schemeClr val="dk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  <a:cs typeface="Meiryo"/>
                          <a:sym typeface="Meiryo"/>
                        </a:rPr>
                        <a:t>計画申請者</a:t>
                      </a:r>
                      <a:endParaRPr sz="1200" b="1" u="none" strike="noStrike" cap="none" dirty="0">
                        <a:solidFill>
                          <a:schemeClr val="dk1"/>
                        </a:solidFill>
                        <a:latin typeface="Yu Gothic UI" panose="020B0500000000000000" pitchFamily="34" charset="-128"/>
                        <a:ea typeface="Yu Gothic UI" panose="020B0500000000000000" pitchFamily="34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2232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Meiryo"/>
                        <a:buNone/>
                      </a:pPr>
                      <a:r>
                        <a:rPr lang="ja-JP" altLang="en-US" sz="1200" b="1" dirty="0"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連携団体との役割分担</a:t>
                      </a:r>
                      <a:endParaRPr sz="1200" b="1" dirty="0"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19" name="Google Shape;104;p1"/>
          <p:cNvSpPr/>
          <p:nvPr/>
        </p:nvSpPr>
        <p:spPr>
          <a:xfrm>
            <a:off x="77533" y="2192041"/>
            <a:ext cx="4391411" cy="242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200" b="1" dirty="0">
                <a:solidFill>
                  <a:schemeClr val="tx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本事業</a:t>
            </a:r>
            <a:r>
              <a:rPr lang="ja-JP" altLang="en-US" sz="1200" b="1">
                <a:solidFill>
                  <a:schemeClr val="tx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で取り組むサステナブルな観光コンテンツ</a:t>
            </a:r>
            <a:endParaRPr sz="1200" b="1" dirty="0">
              <a:solidFill>
                <a:schemeClr val="tx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sp>
        <p:nvSpPr>
          <p:cNvPr id="1120" name="Google Shape;105;p1"/>
          <p:cNvSpPr txBox="1"/>
          <p:nvPr/>
        </p:nvSpPr>
        <p:spPr>
          <a:xfrm>
            <a:off x="77535" y="2432157"/>
            <a:ext cx="4391411" cy="892229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lang="en-US" altLang="ja-JP" sz="105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lang="en-US" altLang="ja-JP" sz="105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lang="en-US" altLang="ja-JP" sz="105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sz="105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sp>
        <p:nvSpPr>
          <p:cNvPr id="1121" name="Google Shape;96;p1"/>
          <p:cNvSpPr/>
          <p:nvPr/>
        </p:nvSpPr>
        <p:spPr>
          <a:xfrm>
            <a:off x="4594522" y="5898196"/>
            <a:ext cx="5189979" cy="27201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200" b="1">
                <a:solidFill>
                  <a:schemeClr val="tx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本事業終了</a:t>
            </a:r>
            <a:r>
              <a:rPr lang="ja-JP" sz="1200" b="1">
                <a:solidFill>
                  <a:schemeClr val="tx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以降の取組</a:t>
            </a:r>
            <a:endParaRPr sz="1200" dirty="0">
              <a:solidFill>
                <a:schemeClr val="tx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</a:endParaRPr>
          </a:p>
        </p:txBody>
      </p:sp>
      <p:sp>
        <p:nvSpPr>
          <p:cNvPr id="1122" name="Google Shape;97;p1"/>
          <p:cNvSpPr txBox="1"/>
          <p:nvPr/>
        </p:nvSpPr>
        <p:spPr>
          <a:xfrm>
            <a:off x="4594512" y="6122504"/>
            <a:ext cx="5190020" cy="659383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lang="en-US" altLang="ja-JP" sz="120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sp>
        <p:nvSpPr>
          <p:cNvPr id="1123" name="Google Shape;104;p1"/>
          <p:cNvSpPr/>
          <p:nvPr/>
        </p:nvSpPr>
        <p:spPr>
          <a:xfrm>
            <a:off x="77532" y="3426430"/>
            <a:ext cx="4391411" cy="242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200" b="1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購入・整備内容一覧</a:t>
            </a:r>
            <a:endParaRPr sz="1200" b="1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graphicFrame>
        <p:nvGraphicFramePr>
          <p:cNvPr id="1124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6134383"/>
              </p:ext>
            </p:extLst>
          </p:nvPr>
        </p:nvGraphicFramePr>
        <p:xfrm>
          <a:off x="90825" y="3673935"/>
          <a:ext cx="4378118" cy="8640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781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64093">
                <a:tc>
                  <a:txBody>
                    <a:bodyPr/>
                    <a:lstStyle/>
                    <a:p>
                      <a:r>
                        <a:rPr lang="ja-JP" altLang="en-US" sz="1050" b="1" i="0" u="none" strike="noStrike" cap="none" dirty="0" smtClean="0">
                          <a:solidFill>
                            <a:srgbClr val="0070C0"/>
                          </a:solidFill>
                          <a:latin typeface="Yu Gothic UI Semilight" panose="020B0400000000000000" pitchFamily="50" charset="-128"/>
                          <a:ea typeface="Yu Gothic UI Semilight" panose="020B0400000000000000" pitchFamily="50" charset="-128"/>
                          <a:cs typeface="Meiryo"/>
                          <a:sym typeface="Arial"/>
                        </a:rPr>
                        <a:t>購入・整備内容を箇条書きでご記入ください。</a:t>
                      </a:r>
                      <a:endParaRPr lang="ja-JP" altLang="en-US" sz="1050" b="1" i="0" u="none" strike="noStrike" cap="none" dirty="0">
                        <a:solidFill>
                          <a:srgbClr val="0070C0"/>
                        </a:solidFill>
                        <a:latin typeface="Yu Gothic UI Semilight" panose="020B0400000000000000" pitchFamily="50" charset="-128"/>
                        <a:ea typeface="Yu Gothic UI Semilight" panose="020B0400000000000000" pitchFamily="50" charset="-128"/>
                        <a:cs typeface="Meiryo"/>
                        <a:sym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25" name="テキスト ボックス 96"/>
          <p:cNvSpPr txBox="1"/>
          <p:nvPr/>
        </p:nvSpPr>
        <p:spPr>
          <a:xfrm>
            <a:off x="6306206" y="245469"/>
            <a:ext cx="3618049" cy="245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000" dirty="0">
                <a:solidFill>
                  <a:schemeClr val="tx1"/>
                </a:solidFill>
              </a:rPr>
              <a:t>サステナブルな観光コンテンツ強化事業　補助</a:t>
            </a:r>
            <a:r>
              <a:rPr kumimoji="1" lang="ja-JP" altLang="en-US" sz="1000">
                <a:solidFill>
                  <a:schemeClr val="tx1"/>
                </a:solidFill>
              </a:rPr>
              <a:t>対象事業</a:t>
            </a:r>
            <a:endParaRPr kumimoji="1" lang="en-US" altLang="ja-JP" sz="1000" dirty="0">
              <a:solidFill>
                <a:schemeClr val="tx1"/>
              </a:solidFill>
            </a:endParaRPr>
          </a:p>
        </p:txBody>
      </p:sp>
      <p:sp>
        <p:nvSpPr>
          <p:cNvPr id="1126" name="テキスト ボックス 7"/>
          <p:cNvSpPr txBox="1"/>
          <p:nvPr/>
        </p:nvSpPr>
        <p:spPr>
          <a:xfrm>
            <a:off x="-61252" y="-380508"/>
            <a:ext cx="8301738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ja-JP" altLang="en-US" sz="9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注１：公表される前提で作成してください。注２：実証事業の概要が本事業概要説明書</a:t>
            </a:r>
            <a:r>
              <a:rPr lang="ja-JP" altLang="en-US" sz="900" b="1" u="sng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１枚</a:t>
            </a:r>
            <a:r>
              <a:rPr lang="ja-JP" altLang="en-US" sz="9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で分かるように簡潔に記載してください。</a:t>
            </a:r>
            <a:endParaRPr lang="en-US" altLang="ja-JP" sz="9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9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注３：</a:t>
            </a:r>
            <a:r>
              <a:rPr lang="ja-JP" altLang="en-US" sz="900" b="1" dirty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青字の記入要領等</a:t>
            </a:r>
            <a:r>
              <a:rPr lang="ja-JP" altLang="en-US" sz="9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を削除の上、記載してください。フォントサイズは</a:t>
            </a:r>
            <a:r>
              <a:rPr lang="en-US" altLang="ja-JP" sz="9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【10.5</a:t>
            </a:r>
            <a:r>
              <a:rPr lang="ja-JP" altLang="en-US" sz="9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ポイント以上</a:t>
            </a:r>
            <a:r>
              <a:rPr lang="en-US" altLang="ja-JP" sz="9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lang="ja-JP" altLang="en-US" sz="9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とし、</a:t>
            </a:r>
            <a:r>
              <a:rPr lang="ja-JP" altLang="en-US" sz="9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重要な箇所は</a:t>
            </a:r>
            <a:r>
              <a:rPr lang="ja-JP" altLang="en-US" sz="900" b="1" u="sng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下線付きの赤字</a:t>
            </a:r>
            <a:r>
              <a:rPr lang="ja-JP" altLang="en-US" sz="9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で記載</a:t>
            </a:r>
            <a:r>
              <a:rPr lang="ja-JP" altLang="en-US" sz="9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してください。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atMod val="130000"/>
              </a:schemeClr>
            </a:gs>
            <a:gs pos="100000">
              <a:schemeClr val="phClr">
                <a:tint val="50000"/>
                <a:satMod val="35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atMod val="130000"/>
              </a:schemeClr>
            </a:gs>
            <a:gs pos="100000">
              <a:schemeClr val="phClr">
                <a:tint val="50000"/>
                <a:satMod val="35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1174</TotalTime>
  <Words>221</Words>
  <Application>Microsoft Office PowerPoint</Application>
  <PresentationFormat>A4 210 x 297 mm</PresentationFormat>
  <Paragraphs>64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Yu Gothic UI</vt:lpstr>
      <vt:lpstr>Yu Gothic UI Semilight</vt:lpstr>
      <vt:lpstr>Meiryo</vt:lpstr>
      <vt:lpstr>游ゴシック</vt:lpstr>
      <vt:lpstr>Arial</vt:lpstr>
      <vt:lpstr>Office テーマ</vt:lpstr>
      <vt:lpstr>計画名：○○○○【○○県○○市】 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○○を活用した○○事業【○○県○○市】</dc:title>
  <dc:creator>行政情報システム室</dc:creator>
  <cp:lastModifiedBy>野口 実咲</cp:lastModifiedBy>
  <cp:revision>41</cp:revision>
  <cp:lastPrinted>2021-05-31T04:55:56Z</cp:lastPrinted>
  <dcterms:created xsi:type="dcterms:W3CDTF">2007-11-06T12:19:33Z</dcterms:created>
  <dcterms:modified xsi:type="dcterms:W3CDTF">2022-07-19T10:12:52Z</dcterms:modified>
</cp:coreProperties>
</file>