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92989"/>
    <a:srgbClr val="404040"/>
    <a:srgbClr val="4A4A4A"/>
    <a:srgbClr val="FF3300"/>
    <a:srgbClr val="FF9C85"/>
    <a:srgbClr val="FDEADA"/>
    <a:srgbClr val="FF66FF"/>
    <a:srgbClr val="0070C0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D3B2D-9370-48C4-958E-DA401D21A8BD}" v="5" dt="2023-11-29T08:49:44.840"/>
    <p1510:client id="{BEA08D29-EFA8-436C-B296-1D6E20355D38}" v="63" dt="2023-11-29T08:52:43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門 正明" userId="S::daimon-m2ba@mlit.go.jp::9513f80b-8702-44f3-a330-4c864564b1e1" providerId="AD" clId="Web-{066D3B2D-9370-48C4-958E-DA401D21A8BD}"/>
    <pc:docChg chg="modSld">
      <pc:chgData name="大門 正明" userId="S::daimon-m2ba@mlit.go.jp::9513f80b-8702-44f3-a330-4c864564b1e1" providerId="AD" clId="Web-{066D3B2D-9370-48C4-958E-DA401D21A8BD}" dt="2023-11-29T08:49:44.840" v="4" actId="20577"/>
      <pc:docMkLst>
        <pc:docMk/>
      </pc:docMkLst>
      <pc:sldChg chg="modSp">
        <pc:chgData name="大門 正明" userId="S::daimon-m2ba@mlit.go.jp::9513f80b-8702-44f3-a330-4c864564b1e1" providerId="AD" clId="Web-{066D3B2D-9370-48C4-958E-DA401D21A8BD}" dt="2023-11-29T08:49:44.840" v="4" actId="20577"/>
        <pc:sldMkLst>
          <pc:docMk/>
          <pc:sldMk cId="2697684240" sldId="275"/>
        </pc:sldMkLst>
        <pc:spChg chg="mod">
          <ac:chgData name="大門 正明" userId="S::daimon-m2ba@mlit.go.jp::9513f80b-8702-44f3-a330-4c864564b1e1" providerId="AD" clId="Web-{066D3B2D-9370-48C4-958E-DA401D21A8BD}" dt="2023-11-29T08:49:44.840" v="4" actId="20577"/>
          <ac:spMkLst>
            <pc:docMk/>
            <pc:sldMk cId="2697684240" sldId="275"/>
            <ac:spMk id="73" creationId="{00000000-0000-0000-0000-000000000000}"/>
          </ac:spMkLst>
        </pc:spChg>
      </pc:sldChg>
    </pc:docChg>
  </pc:docChgLst>
  <pc:docChgLst>
    <pc:chgData clId="Web-{BEA08D29-EFA8-436C-B296-1D6E20355D38}"/>
    <pc:docChg chg="modSld">
      <pc:chgData name="" userId="" providerId="" clId="Web-{BEA08D29-EFA8-436C-B296-1D6E20355D38}" dt="2023-11-29T08:50:59.810" v="2" actId="1076"/>
      <pc:docMkLst>
        <pc:docMk/>
      </pc:docMkLst>
      <pc:sldChg chg="modSp">
        <pc:chgData name="" userId="" providerId="" clId="Web-{BEA08D29-EFA8-436C-B296-1D6E20355D38}" dt="2023-11-29T08:50:59.810" v="2" actId="1076"/>
        <pc:sldMkLst>
          <pc:docMk/>
          <pc:sldMk cId="2697684240" sldId="275"/>
        </pc:sldMkLst>
        <pc:spChg chg="mod">
          <ac:chgData name="" userId="" providerId="" clId="Web-{BEA08D29-EFA8-436C-B296-1D6E20355D38}" dt="2023-11-29T08:50:52.622" v="1" actId="20577"/>
          <ac:spMkLst>
            <pc:docMk/>
            <pc:sldMk cId="2697684240" sldId="275"/>
            <ac:spMk id="69" creationId="{00000000-0000-0000-0000-000000000000}"/>
          </ac:spMkLst>
        </pc:spChg>
        <pc:spChg chg="mod">
          <ac:chgData name="" userId="" providerId="" clId="Web-{BEA08D29-EFA8-436C-B296-1D6E20355D38}" dt="2023-11-29T08:50:59.810" v="2" actId="1076"/>
          <ac:spMkLst>
            <pc:docMk/>
            <pc:sldMk cId="2697684240" sldId="275"/>
            <ac:spMk id="73" creationId="{00000000-0000-0000-0000-000000000000}"/>
          </ac:spMkLst>
        </pc:spChg>
      </pc:sldChg>
    </pc:docChg>
  </pc:docChgLst>
  <pc:docChgLst>
    <pc:chgData name="大門 正明" userId="S::daimon-m2ba@mlit.go.jp::9513f80b-8702-44f3-a330-4c864564b1e1" providerId="AD" clId="Web-{BEA08D29-EFA8-436C-B296-1D6E20355D38}"/>
    <pc:docChg chg="modSld">
      <pc:chgData name="大門 正明" userId="S::daimon-m2ba@mlit.go.jp::9513f80b-8702-44f3-a330-4c864564b1e1" providerId="AD" clId="Web-{BEA08D29-EFA8-436C-B296-1D6E20355D38}" dt="2023-11-29T08:52:43.706" v="26" actId="1076"/>
      <pc:docMkLst>
        <pc:docMk/>
      </pc:docMkLst>
      <pc:sldChg chg="modSp">
        <pc:chgData name="大門 正明" userId="S::daimon-m2ba@mlit.go.jp::9513f80b-8702-44f3-a330-4c864564b1e1" providerId="AD" clId="Web-{BEA08D29-EFA8-436C-B296-1D6E20355D38}" dt="2023-11-29T08:52:43.706" v="26" actId="1076"/>
        <pc:sldMkLst>
          <pc:docMk/>
          <pc:sldMk cId="2697684240" sldId="275"/>
        </pc:sldMkLst>
        <pc:spChg chg="mod">
          <ac:chgData name="大門 正明" userId="S::daimon-m2ba@mlit.go.jp::9513f80b-8702-44f3-a330-4c864564b1e1" providerId="AD" clId="Web-{BEA08D29-EFA8-436C-B296-1D6E20355D38}" dt="2023-11-29T08:52:43.706" v="26" actId="1076"/>
          <ac:spMkLst>
            <pc:docMk/>
            <pc:sldMk cId="2697684240" sldId="275"/>
            <ac:spMk id="73" creationId="{00000000-0000-0000-0000-000000000000}"/>
          </ac:spMkLst>
        </pc:spChg>
        <pc:spChg chg="mod">
          <ac:chgData name="大門 正明" userId="S::daimon-m2ba@mlit.go.jp::9513f80b-8702-44f3-a330-4c864564b1e1" providerId="AD" clId="Web-{BEA08D29-EFA8-436C-B296-1D6E20355D38}" dt="2023-11-29T08:52:28.267" v="23" actId="20577"/>
          <ac:spMkLst>
            <pc:docMk/>
            <pc:sldMk cId="2697684240" sldId="275"/>
            <ac:spMk id="8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110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9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109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109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Rectangle 9"/>
          <p:cNvSpPr>
            <a:spLocks noChangeArrowheads="1"/>
          </p:cNvSpPr>
          <p:nvPr userDrawn="1"/>
        </p:nvSpPr>
        <p:spPr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3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7" name="グループ化 1"/>
          <p:cNvGrpSpPr/>
          <p:nvPr userDrawn="1"/>
        </p:nvGrpSpPr>
        <p:grpSpPr>
          <a:xfrm>
            <a:off x="179512" y="44624"/>
            <a:ext cx="9065294" cy="580664"/>
            <a:chOff x="179512" y="116632"/>
            <a:chExt cx="9065294" cy="580664"/>
          </a:xfrm>
        </p:grpSpPr>
        <p:sp>
          <p:nvSpPr>
            <p:cNvPr id="1038" name="テキスト ボックス 18"/>
            <p:cNvSpPr txBox="1">
              <a:spLocks noChangeArrowheads="1"/>
            </p:cNvSpPr>
            <p:nvPr userDrawn="1"/>
          </p:nvSpPr>
          <p:spPr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>
                  <a:latin typeface="+mn-ea"/>
                  <a:ea typeface="+mn-ea"/>
                </a:rPr>
                <a:t>【</a:t>
              </a:r>
              <a:r>
                <a:rPr lang="ja-JP" altLang="en-US" sz="1000" b="1">
                  <a:latin typeface="+mn-ea"/>
                  <a:ea typeface="+mn-ea"/>
                </a:rPr>
                <a:t>機密性２</a:t>
              </a:r>
              <a:r>
                <a:rPr lang="en-US" altLang="ja-JP" sz="1000" b="1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039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040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4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0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8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4"/>
          <p:cNvSpPr/>
          <p:nvPr/>
        </p:nvSpPr>
        <p:spPr>
          <a:xfrm>
            <a:off x="0" y="527596"/>
            <a:ext cx="9144000" cy="857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108" name="タイトル 1"/>
          <p:cNvSpPr txBox="1"/>
          <p:nvPr/>
        </p:nvSpPr>
        <p:spPr>
          <a:xfrm>
            <a:off x="900636" y="26645"/>
            <a:ext cx="6801065" cy="476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noProof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○○県○○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市：地域名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0" name="テキスト ボックス 13"/>
          <p:cNvSpPr txBox="1"/>
          <p:nvPr/>
        </p:nvSpPr>
        <p:spPr>
          <a:xfrm>
            <a:off x="59416" y="1400355"/>
            <a:ext cx="5652000" cy="292388"/>
          </a:xfrm>
          <a:prstGeom prst="rect">
            <a:avLst/>
          </a:prstGeom>
          <a:solidFill>
            <a:srgbClr val="002882"/>
          </a:solidFill>
        </p:spPr>
        <p:txBody>
          <a:bodyPr wrap="square" rtlCol="0" anchor="ctr" anchorCtr="0">
            <a:spAutoFit/>
          </a:bodyPr>
          <a:lstStyle/>
          <a:p>
            <a:pPr>
              <a:defRPr/>
            </a:pPr>
            <a:r>
              <a:rPr lang="ja-JP" altLang="en-US" sz="13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概要</a:t>
            </a:r>
            <a:endParaRPr lang="ja-JP" altLang="en-US" sz="13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1" name="角丸四角形 17"/>
          <p:cNvSpPr/>
          <p:nvPr/>
        </p:nvSpPr>
        <p:spPr>
          <a:xfrm>
            <a:off x="47648" y="4942311"/>
            <a:ext cx="2888722" cy="237472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■基本情報</a:t>
            </a:r>
            <a:endParaRPr kumimoji="0" lang="ja-JP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2" name="角丸四角形 18"/>
          <p:cNvSpPr/>
          <p:nvPr/>
        </p:nvSpPr>
        <p:spPr>
          <a:xfrm>
            <a:off x="-59325" y="1673281"/>
            <a:ext cx="1224000" cy="288000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対象エリア</a:t>
            </a:r>
          </a:p>
        </p:txBody>
      </p:sp>
      <p:cxnSp>
        <p:nvCxnSpPr>
          <p:cNvPr id="1115" name="直線コネクタ 9"/>
          <p:cNvCxnSpPr/>
          <p:nvPr/>
        </p:nvCxnSpPr>
        <p:spPr>
          <a:xfrm>
            <a:off x="88235" y="1908553"/>
            <a:ext cx="97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直線コネクタ 51"/>
          <p:cNvCxnSpPr/>
          <p:nvPr/>
        </p:nvCxnSpPr>
        <p:spPr>
          <a:xfrm>
            <a:off x="142129" y="5143043"/>
            <a:ext cx="267199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7" name="テキスト ボックス 59"/>
          <p:cNvSpPr txBox="1"/>
          <p:nvPr/>
        </p:nvSpPr>
        <p:spPr>
          <a:xfrm>
            <a:off x="5795549" y="1410076"/>
            <a:ext cx="3096000" cy="292388"/>
          </a:xfrm>
          <a:prstGeom prst="rect">
            <a:avLst/>
          </a:prstGeom>
          <a:solidFill>
            <a:srgbClr val="002882"/>
          </a:solidFill>
        </p:spPr>
        <p:txBody>
          <a:bodyPr wrap="square" rtlCol="0" anchor="ctr" anchorCtr="0">
            <a:spAutoFit/>
          </a:bodyPr>
          <a:lstStyle/>
          <a:p>
            <a:pPr lvl="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４年度までの取組</a:t>
            </a:r>
            <a:endParaRPr lang="ja-JP" altLang="en-US" sz="13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8" name="角丸四角形 31"/>
          <p:cNvSpPr/>
          <p:nvPr/>
        </p:nvSpPr>
        <p:spPr>
          <a:xfrm>
            <a:off x="78397" y="5143043"/>
            <a:ext cx="2628703" cy="976746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rtlCol="0" anchor="t" anchorCtr="0"/>
          <a:lstStyle/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・事業主体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・エラアプラットフォーム名（構築時期）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・エリアプラットフォームの構成員・団体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数が多い場合は、主要なものを記載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 してください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2" name="テキスト ボックス 19"/>
          <p:cNvSpPr txBox="1"/>
          <p:nvPr/>
        </p:nvSpPr>
        <p:spPr>
          <a:xfrm>
            <a:off x="6599539" y="118568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右側の項目をこちらにコピペ</a:t>
            </a:r>
            <a:endParaRPr lang="en-US" altLang="ja-JP" sz="1200" dirty="0"/>
          </a:p>
        </p:txBody>
      </p:sp>
      <p:sp>
        <p:nvSpPr>
          <p:cNvPr id="69" name="テキスト ボックス 87"/>
          <p:cNvSpPr txBox="1"/>
          <p:nvPr/>
        </p:nvSpPr>
        <p:spPr>
          <a:xfrm>
            <a:off x="5795181" y="1680582"/>
            <a:ext cx="3204752" cy="11541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defRPr/>
            </a:pP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官民の関係者にて地域まちづくりの勉強会を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　 ○回実施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3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４　エリアプラットフォーム 構築を目指し、官民の</a:t>
            </a:r>
          </a:p>
          <a:p>
            <a:pPr lvl="0">
              <a:defRPr/>
            </a:pP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　 関係者にて会議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を○回実施し、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「○○協議会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　 を設立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。</a:t>
            </a:r>
          </a:p>
          <a:p>
            <a:pPr lvl="0">
              <a:defRPr/>
            </a:pP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　 事業費：○○千円（国費：○○千円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テキスト ボックス 3"/>
          <p:cNvSpPr txBox="1"/>
          <p:nvPr/>
        </p:nvSpPr>
        <p:spPr>
          <a:xfrm>
            <a:off x="5731893" y="5555083"/>
            <a:ext cx="33400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道路を活用した歩行空間の改善に向けた社会実験</a:t>
            </a:r>
            <a:endParaRPr lang="en-US" altLang="ja-JP" sz="300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sz="1100" smtClean="0">
                <a:solidFill>
                  <a:srgbClr val="FF0000"/>
                </a:solidFill>
                <a:latin typeface="+mn-ea"/>
                <a:ea typeface="+mn-ea"/>
              </a:rPr>
              <a:t>○○○○実施</a:t>
            </a:r>
            <a:endParaRPr kumimoji="1" lang="en-US" altLang="ja-JP" sz="110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事業費：○○千円（国費：○○千円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84" name="テキスト ボックス 87"/>
          <p:cNvSpPr txBox="1"/>
          <p:nvPr/>
        </p:nvSpPr>
        <p:spPr>
          <a:xfrm>
            <a:off x="5760504" y="4515310"/>
            <a:ext cx="319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ビジョン策定のための○○の社会実験実施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未来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ビジョン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を策定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3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事業費：○○千円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国費：○○千円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テキスト ボックス 59"/>
          <p:cNvSpPr txBox="1"/>
          <p:nvPr/>
        </p:nvSpPr>
        <p:spPr>
          <a:xfrm>
            <a:off x="5795549" y="5236089"/>
            <a:ext cx="3096000" cy="292388"/>
          </a:xfrm>
          <a:prstGeom prst="rect">
            <a:avLst/>
          </a:prstGeom>
          <a:solidFill>
            <a:srgbClr val="002882"/>
          </a:solidFill>
        </p:spPr>
        <p:txBody>
          <a:bodyPr wrap="square" rtlCol="0" anchor="ctr" anchorCtr="0">
            <a:spAutoFit/>
          </a:bodyPr>
          <a:lstStyle/>
          <a:p>
            <a:pPr lvl="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13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年度の取組（予定）</a:t>
            </a:r>
            <a:endParaRPr lang="ja-JP" altLang="en-US" sz="13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41021" y="2895773"/>
            <a:ext cx="1369232" cy="9934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写真①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513007" y="2895773"/>
            <a:ext cx="1369232" cy="9934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写真②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59"/>
          <p:cNvSpPr txBox="1"/>
          <p:nvPr/>
        </p:nvSpPr>
        <p:spPr>
          <a:xfrm>
            <a:off x="5795549" y="4175667"/>
            <a:ext cx="3096000" cy="292388"/>
          </a:xfrm>
          <a:prstGeom prst="rect">
            <a:avLst/>
          </a:prstGeom>
          <a:solidFill>
            <a:srgbClr val="002882"/>
          </a:solidFill>
        </p:spPr>
        <p:txBody>
          <a:bodyPr wrap="square" rtlCol="0" anchor="ctr" anchorCtr="0">
            <a:spAutoFit/>
          </a:bodyPr>
          <a:lstStyle/>
          <a:p>
            <a:pPr lvl="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13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５年度の</a:t>
            </a:r>
            <a:r>
              <a:rPr lang="ja-JP" altLang="en-US" sz="13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</a:t>
            </a:r>
          </a:p>
        </p:txBody>
      </p:sp>
      <p:sp>
        <p:nvSpPr>
          <p:cNvPr id="95" name="テキスト ボックス 87"/>
          <p:cNvSpPr txBox="1"/>
          <p:nvPr/>
        </p:nvSpPr>
        <p:spPr>
          <a:xfrm>
            <a:off x="2928932" y="5160314"/>
            <a:ext cx="26246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・未来ビジョンのタイトル（策定時期）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・課題解決に向けた取組概要　等</a:t>
            </a:r>
            <a:endParaRPr lang="en-US" altLang="ja-JP" sz="11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未策定の場合、検討方針を</a:t>
            </a:r>
            <a:endParaRPr lang="en-US" altLang="ja-JP" sz="11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記載してください</a:t>
            </a:r>
          </a:p>
        </p:txBody>
      </p:sp>
      <p:sp>
        <p:nvSpPr>
          <p:cNvPr id="96" name="角丸四角形 18"/>
          <p:cNvSpPr/>
          <p:nvPr/>
        </p:nvSpPr>
        <p:spPr>
          <a:xfrm>
            <a:off x="2885416" y="4901417"/>
            <a:ext cx="2338434" cy="287794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未来ビジョンの概要</a:t>
            </a:r>
            <a:endParaRPr kumimoji="0" lang="ja-JP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7" name="直線コネクタ 9"/>
          <p:cNvCxnSpPr/>
          <p:nvPr/>
        </p:nvCxnSpPr>
        <p:spPr>
          <a:xfrm>
            <a:off x="2961577" y="5143043"/>
            <a:ext cx="259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9"/>
          <p:cNvSpPr txBox="1"/>
          <p:nvPr/>
        </p:nvSpPr>
        <p:spPr>
          <a:xfrm>
            <a:off x="9509651" y="118567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エリアプラットフォームの構築</a:t>
            </a:r>
            <a:endParaRPr kumimoji="1" lang="ja-JP" altLang="en-US" sz="1200" dirty="0"/>
          </a:p>
        </p:txBody>
      </p:sp>
      <p:sp>
        <p:nvSpPr>
          <p:cNvPr id="60" name="テキスト ボックス 19"/>
          <p:cNvSpPr txBox="1"/>
          <p:nvPr/>
        </p:nvSpPr>
        <p:spPr>
          <a:xfrm>
            <a:off x="9509651" y="548680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未来ビジョン等の新規策定</a:t>
            </a:r>
            <a:endParaRPr kumimoji="1" lang="ja-JP" altLang="en-US" sz="1200" dirty="0"/>
          </a:p>
        </p:txBody>
      </p:sp>
      <p:sp>
        <p:nvSpPr>
          <p:cNvPr id="62" name="テキスト ボックス 19"/>
          <p:cNvSpPr txBox="1"/>
          <p:nvPr/>
        </p:nvSpPr>
        <p:spPr>
          <a:xfrm>
            <a:off x="9509651" y="978793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エリプラ構築・未来ビジョン策定</a:t>
            </a:r>
            <a:endParaRPr kumimoji="1" lang="ja-JP" altLang="en-US" sz="1200" dirty="0"/>
          </a:p>
        </p:txBody>
      </p:sp>
      <p:sp>
        <p:nvSpPr>
          <p:cNvPr id="63" name="テキスト ボックス 19"/>
          <p:cNvSpPr txBox="1"/>
          <p:nvPr/>
        </p:nvSpPr>
        <p:spPr>
          <a:xfrm>
            <a:off x="9509651" y="1408906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未来ビジョン等の改定</a:t>
            </a:r>
            <a:endParaRPr kumimoji="1" lang="ja-JP" altLang="en-US" sz="1200" dirty="0"/>
          </a:p>
        </p:txBody>
      </p:sp>
      <p:sp>
        <p:nvSpPr>
          <p:cNvPr id="66" name="テキスト ボックス 19"/>
          <p:cNvSpPr txBox="1"/>
          <p:nvPr/>
        </p:nvSpPr>
        <p:spPr>
          <a:xfrm>
            <a:off x="9509651" y="1839019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シティプロモーション・情報発信</a:t>
            </a:r>
            <a:endParaRPr kumimoji="1" lang="ja-JP" altLang="en-US" sz="1200" dirty="0"/>
          </a:p>
        </p:txBody>
      </p:sp>
      <p:sp>
        <p:nvSpPr>
          <p:cNvPr id="72" name="テキスト ボックス 19"/>
          <p:cNvSpPr txBox="1"/>
          <p:nvPr/>
        </p:nvSpPr>
        <p:spPr>
          <a:xfrm>
            <a:off x="9509651" y="2269132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社会実験・データ活用</a:t>
            </a:r>
            <a:endParaRPr kumimoji="1" lang="ja-JP" altLang="en-US" sz="1200" dirty="0"/>
          </a:p>
        </p:txBody>
      </p:sp>
      <p:sp>
        <p:nvSpPr>
          <p:cNvPr id="94" name="テキスト ボックス 19"/>
          <p:cNvSpPr txBox="1"/>
          <p:nvPr/>
        </p:nvSpPr>
        <p:spPr>
          <a:xfrm>
            <a:off x="12164180" y="118567"/>
            <a:ext cx="3960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国際競争力強化拠点</a:t>
            </a:r>
            <a:r>
              <a:rPr lang="ja-JP" altLang="en-US" sz="1200" dirty="0" smtClean="0"/>
              <a:t>形成</a:t>
            </a:r>
            <a:r>
              <a:rPr lang="en-US" altLang="ja-JP" sz="1200" dirty="0"/>
              <a:t>ⅰ</a:t>
            </a:r>
            <a:r>
              <a:rPr lang="ja-JP" altLang="en-US" sz="1200" dirty="0"/>
              <a:t>）連携ビジョン等の策定</a:t>
            </a:r>
            <a:endParaRPr kumimoji="1" lang="ja-JP" altLang="en-US" sz="1200" dirty="0"/>
          </a:p>
        </p:txBody>
      </p:sp>
      <p:sp>
        <p:nvSpPr>
          <p:cNvPr id="108" name="テキスト ボックス 19"/>
          <p:cNvSpPr txBox="1"/>
          <p:nvPr/>
        </p:nvSpPr>
        <p:spPr>
          <a:xfrm>
            <a:off x="9533290" y="3127930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/>
              <a:t>国際交流創造施設整備</a:t>
            </a:r>
            <a:endParaRPr kumimoji="1" lang="ja-JP" altLang="en-US" sz="1200" dirty="0"/>
          </a:p>
        </p:txBody>
      </p:sp>
      <p:sp>
        <p:nvSpPr>
          <p:cNvPr id="109" name="テキスト ボックス 19"/>
          <p:cNvSpPr txBox="1"/>
          <p:nvPr/>
        </p:nvSpPr>
        <p:spPr>
          <a:xfrm>
            <a:off x="9533290" y="2698531"/>
            <a:ext cx="234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/>
              <a:t>地域交流創造施設整備</a:t>
            </a:r>
            <a:endParaRPr kumimoji="1" lang="ja-JP" altLang="en-US" sz="1200" dirty="0"/>
          </a:p>
        </p:txBody>
      </p:sp>
      <p:sp>
        <p:nvSpPr>
          <p:cNvPr id="110" name="テキスト ボックス 19"/>
          <p:cNvSpPr txBox="1"/>
          <p:nvPr/>
        </p:nvSpPr>
        <p:spPr>
          <a:xfrm>
            <a:off x="12164180" y="558470"/>
            <a:ext cx="410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国際競争力強化拠点</a:t>
            </a:r>
            <a:r>
              <a:rPr lang="ja-JP" altLang="en-US" sz="1200" dirty="0" smtClean="0"/>
              <a:t>形成</a:t>
            </a:r>
            <a:r>
              <a:rPr lang="en-US" altLang="ja-JP" sz="1200" dirty="0"/>
              <a:t>ⅱ</a:t>
            </a:r>
            <a:r>
              <a:rPr lang="ja-JP" altLang="en-US" sz="1200" dirty="0"/>
              <a:t>）シティプロモーション・情報発信</a:t>
            </a:r>
            <a:endParaRPr kumimoji="1" lang="ja-JP" altLang="en-US" sz="1200" dirty="0"/>
          </a:p>
        </p:txBody>
      </p:sp>
      <p:sp>
        <p:nvSpPr>
          <p:cNvPr id="111" name="テキスト ボックス 19"/>
          <p:cNvSpPr txBox="1"/>
          <p:nvPr/>
        </p:nvSpPr>
        <p:spPr>
          <a:xfrm>
            <a:off x="12164180" y="979058"/>
            <a:ext cx="410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国際競争力強化拠点</a:t>
            </a:r>
            <a:r>
              <a:rPr lang="ja-JP" altLang="en-US" sz="1200" dirty="0" smtClean="0"/>
              <a:t>形成</a:t>
            </a:r>
            <a:r>
              <a:rPr lang="en-US" altLang="ja-JP" sz="1200" dirty="0"/>
              <a:t>ⅲ</a:t>
            </a:r>
            <a:r>
              <a:rPr lang="ja-JP" altLang="en-US" sz="1200" dirty="0"/>
              <a:t>）社会実験・データ活用</a:t>
            </a:r>
            <a:endParaRPr kumimoji="1" lang="ja-JP" altLang="en-US" sz="1200" dirty="0"/>
          </a:p>
        </p:txBody>
      </p:sp>
      <p:sp>
        <p:nvSpPr>
          <p:cNvPr id="112" name="テキスト ボックス 19"/>
          <p:cNvSpPr txBox="1"/>
          <p:nvPr/>
        </p:nvSpPr>
        <p:spPr>
          <a:xfrm>
            <a:off x="12178090" y="1420843"/>
            <a:ext cx="410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国際競争力強化拠点</a:t>
            </a:r>
            <a:r>
              <a:rPr lang="ja-JP" altLang="en-US" sz="1200" dirty="0" smtClean="0"/>
              <a:t>形成</a:t>
            </a:r>
            <a:r>
              <a:rPr lang="en-US" altLang="ja-JP" sz="1200" dirty="0"/>
              <a:t>ⅳ</a:t>
            </a:r>
            <a:r>
              <a:rPr lang="ja-JP" altLang="en-US" sz="1200" dirty="0"/>
              <a:t>）企業支援・人材育成</a:t>
            </a:r>
            <a:endParaRPr kumimoji="1" lang="ja-JP" altLang="en-US" sz="1200" dirty="0"/>
          </a:p>
        </p:txBody>
      </p:sp>
      <p:sp>
        <p:nvSpPr>
          <p:cNvPr id="113" name="テキスト ボックス 19"/>
          <p:cNvSpPr txBox="1"/>
          <p:nvPr/>
        </p:nvSpPr>
        <p:spPr>
          <a:xfrm>
            <a:off x="12178090" y="1838401"/>
            <a:ext cx="518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国際競争力強化拠点</a:t>
            </a:r>
            <a:r>
              <a:rPr lang="ja-JP" altLang="en-US" sz="1200" dirty="0" smtClean="0"/>
              <a:t>形成</a:t>
            </a:r>
            <a:r>
              <a:rPr lang="en-US" altLang="ja-JP" sz="1200" dirty="0"/>
              <a:t>ⅴ</a:t>
            </a:r>
            <a:r>
              <a:rPr lang="ja-JP" altLang="en-US" sz="1200" dirty="0"/>
              <a:t>）他都市との連携に資する</a:t>
            </a:r>
            <a:r>
              <a:rPr lang="en-US" altLang="ja-JP" sz="1200" dirty="0"/>
              <a:t>ⅱ</a:t>
            </a:r>
            <a:r>
              <a:rPr lang="ja-JP" altLang="en-US" sz="1200" dirty="0" smtClean="0"/>
              <a:t>）から</a:t>
            </a:r>
            <a:r>
              <a:rPr lang="en-US" altLang="ja-JP" sz="1200" dirty="0"/>
              <a:t>ⅳ</a:t>
            </a:r>
            <a:r>
              <a:rPr lang="ja-JP" altLang="en-US" sz="1200" dirty="0"/>
              <a:t>）までの取組</a:t>
            </a:r>
            <a:endParaRPr kumimoji="1" lang="ja-JP" altLang="en-US" sz="1200" dirty="0"/>
          </a:p>
        </p:txBody>
      </p:sp>
      <p:sp>
        <p:nvSpPr>
          <p:cNvPr id="115" name="テキスト ボックス 19"/>
          <p:cNvSpPr txBox="1"/>
          <p:nvPr/>
        </p:nvSpPr>
        <p:spPr>
          <a:xfrm>
            <a:off x="12164180" y="2251123"/>
            <a:ext cx="3960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地方都市イノベーション拠点形成</a:t>
            </a:r>
            <a:r>
              <a:rPr lang="en-US" altLang="ja-JP" sz="1200" dirty="0" smtClean="0"/>
              <a:t>ⅰ</a:t>
            </a:r>
            <a:r>
              <a:rPr lang="ja-JP" altLang="en-US" sz="1200" dirty="0"/>
              <a:t>）連携ビジョン等の策定</a:t>
            </a:r>
            <a:endParaRPr kumimoji="1" lang="ja-JP" altLang="en-US" sz="1200" dirty="0"/>
          </a:p>
        </p:txBody>
      </p:sp>
      <p:sp>
        <p:nvSpPr>
          <p:cNvPr id="116" name="テキスト ボックス 19"/>
          <p:cNvSpPr txBox="1"/>
          <p:nvPr/>
        </p:nvSpPr>
        <p:spPr>
          <a:xfrm>
            <a:off x="12164180" y="2691026"/>
            <a:ext cx="4536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地方都市イノベーション拠点形成</a:t>
            </a:r>
            <a:r>
              <a:rPr lang="en-US" altLang="ja-JP" sz="1200" dirty="0" smtClean="0"/>
              <a:t>ⅱ</a:t>
            </a:r>
            <a:r>
              <a:rPr lang="ja-JP" altLang="en-US" sz="1200" dirty="0"/>
              <a:t>）シティプロモーション・情報発信</a:t>
            </a:r>
            <a:endParaRPr kumimoji="1" lang="ja-JP" altLang="en-US" sz="1200" dirty="0"/>
          </a:p>
        </p:txBody>
      </p:sp>
      <p:sp>
        <p:nvSpPr>
          <p:cNvPr id="117" name="テキスト ボックス 19"/>
          <p:cNvSpPr txBox="1"/>
          <p:nvPr/>
        </p:nvSpPr>
        <p:spPr>
          <a:xfrm>
            <a:off x="12164180" y="3111614"/>
            <a:ext cx="410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地方都市イノベーション拠点形成</a:t>
            </a:r>
            <a:r>
              <a:rPr lang="en-US" altLang="ja-JP" sz="1200" dirty="0" smtClean="0"/>
              <a:t>ⅲ</a:t>
            </a:r>
            <a:r>
              <a:rPr lang="ja-JP" altLang="en-US" sz="1200" dirty="0"/>
              <a:t>）社会実験・データ活用</a:t>
            </a:r>
            <a:endParaRPr kumimoji="1" lang="ja-JP" altLang="en-US" sz="1200" dirty="0"/>
          </a:p>
        </p:txBody>
      </p:sp>
      <p:sp>
        <p:nvSpPr>
          <p:cNvPr id="118" name="テキスト ボックス 19"/>
          <p:cNvSpPr txBox="1"/>
          <p:nvPr/>
        </p:nvSpPr>
        <p:spPr>
          <a:xfrm>
            <a:off x="12178090" y="3553399"/>
            <a:ext cx="4104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地方都市イノベーション拠点形成</a:t>
            </a:r>
            <a:r>
              <a:rPr lang="en-US" altLang="ja-JP" sz="1200" dirty="0" smtClean="0"/>
              <a:t>ⅳ</a:t>
            </a:r>
            <a:r>
              <a:rPr lang="ja-JP" altLang="en-US" sz="1200" dirty="0"/>
              <a:t>）企業支援・人材育成</a:t>
            </a:r>
            <a:endParaRPr kumimoji="1" lang="ja-JP" altLang="en-US" sz="1200" dirty="0"/>
          </a:p>
        </p:txBody>
      </p:sp>
      <p:sp>
        <p:nvSpPr>
          <p:cNvPr id="119" name="テキスト ボックス 19"/>
          <p:cNvSpPr txBox="1"/>
          <p:nvPr/>
        </p:nvSpPr>
        <p:spPr>
          <a:xfrm>
            <a:off x="12178090" y="3970957"/>
            <a:ext cx="5616000" cy="27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地方都市イノベーション拠点形成</a:t>
            </a:r>
            <a:r>
              <a:rPr lang="en-US" altLang="ja-JP" sz="1200" dirty="0" smtClean="0"/>
              <a:t>ⅴ</a:t>
            </a:r>
            <a:r>
              <a:rPr lang="ja-JP" altLang="en-US" sz="1200" dirty="0"/>
              <a:t>）他都市との連携に資する</a:t>
            </a:r>
            <a:r>
              <a:rPr lang="en-US" altLang="ja-JP" sz="1200" dirty="0"/>
              <a:t>ⅱ</a:t>
            </a:r>
            <a:r>
              <a:rPr lang="ja-JP" altLang="en-US" sz="1200" dirty="0" smtClean="0"/>
              <a:t>）から</a:t>
            </a:r>
            <a:r>
              <a:rPr lang="en-US" altLang="ja-JP" sz="1200" dirty="0"/>
              <a:t>ⅳ</a:t>
            </a:r>
            <a:r>
              <a:rPr lang="ja-JP" altLang="en-US" sz="1200" dirty="0"/>
              <a:t>）までの取組</a:t>
            </a:r>
            <a:endParaRPr kumimoji="1" lang="ja-JP" altLang="en-US" sz="1200" dirty="0"/>
          </a:p>
        </p:txBody>
      </p:sp>
      <p:sp>
        <p:nvSpPr>
          <p:cNvPr id="120" name="正方形/長方形 119"/>
          <p:cNvSpPr/>
          <p:nvPr/>
        </p:nvSpPr>
        <p:spPr>
          <a:xfrm>
            <a:off x="185416" y="1986944"/>
            <a:ext cx="5400000" cy="28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エリア図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87"/>
          <p:cNvSpPr txBox="1"/>
          <p:nvPr/>
        </p:nvSpPr>
        <p:spPr>
          <a:xfrm>
            <a:off x="5998121" y="3907564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○○の様子（</a:t>
            </a:r>
            <a:r>
              <a:rPr lang="en-US" altLang="ja-JP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○年度）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テキスト ボックス 87"/>
          <p:cNvSpPr txBox="1"/>
          <p:nvPr/>
        </p:nvSpPr>
        <p:spPr>
          <a:xfrm>
            <a:off x="7596145" y="3894381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○○の様子（</a:t>
            </a:r>
            <a:r>
              <a:rPr lang="en-US" altLang="ja-JP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R</a:t>
            </a:r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○年度）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19"/>
          <p:cNvSpPr txBox="1"/>
          <p:nvPr/>
        </p:nvSpPr>
        <p:spPr>
          <a:xfrm>
            <a:off x="24489" y="100290"/>
            <a:ext cx="86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+mn-ea"/>
                <a:ea typeface="+mn-ea"/>
              </a:rPr>
              <a:t>様式</a:t>
            </a:r>
            <a:r>
              <a:rPr lang="en-US" altLang="ja-JP" sz="1400" b="1" dirty="0" smtClean="0">
                <a:latin typeface="+mn-ea"/>
                <a:ea typeface="+mn-ea"/>
              </a:rPr>
              <a:t>A-2</a:t>
            </a:r>
            <a:endParaRPr lang="en-US" altLang="ja-JP" sz="1400" b="1" dirty="0">
              <a:latin typeface="+mn-ea"/>
              <a:ea typeface="+mn-ea"/>
            </a:endParaRPr>
          </a:p>
        </p:txBody>
      </p:sp>
      <p:sp>
        <p:nvSpPr>
          <p:cNvPr id="59" name="正方形/長方形 101"/>
          <p:cNvSpPr/>
          <p:nvPr/>
        </p:nvSpPr>
        <p:spPr>
          <a:xfrm>
            <a:off x="65745" y="625919"/>
            <a:ext cx="9012509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100" dirty="0">
                <a:solidFill>
                  <a:srgbClr val="FF0000"/>
                </a:solidFill>
              </a:rPr>
              <a:t>エリアの課題と事業の必要性、方向性（</a:t>
            </a:r>
            <a:r>
              <a:rPr lang="en-US" altLang="ja-JP" sz="1100" dirty="0">
                <a:solidFill>
                  <a:srgbClr val="FF0000"/>
                </a:solidFill>
              </a:rPr>
              <a:t>100</a:t>
            </a:r>
            <a:r>
              <a:rPr lang="ja-JP" altLang="en-US" sz="1100" dirty="0">
                <a:solidFill>
                  <a:srgbClr val="FF0000"/>
                </a:solidFill>
              </a:rPr>
              <a:t>文字程度で端的に表現、フォント等変更禁止</a:t>
            </a:r>
            <a:r>
              <a:rPr lang="ja-JP" altLang="en-US" sz="1100" dirty="0" smtClean="0">
                <a:solidFill>
                  <a:srgbClr val="FF0000"/>
                </a:solidFill>
              </a:rPr>
              <a:t>）○</a:t>
            </a:r>
            <a:r>
              <a:rPr lang="ja-JP" altLang="en-US" sz="1100" dirty="0">
                <a:solidFill>
                  <a:srgbClr val="FF0000"/>
                </a:solidFill>
              </a:rPr>
              <a:t>○○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100" dirty="0" smtClean="0">
                <a:solidFill>
                  <a:srgbClr val="FF0000"/>
                </a:solidFill>
              </a:rPr>
              <a:t>令和６年度の</a:t>
            </a:r>
            <a:r>
              <a:rPr lang="ja-JP" altLang="en-US" sz="1100" dirty="0">
                <a:solidFill>
                  <a:srgbClr val="FF0000"/>
                </a:solidFill>
              </a:rPr>
              <a:t>取組内容</a:t>
            </a:r>
            <a:r>
              <a:rPr lang="ja-JP" altLang="en-US" sz="1100" dirty="0" smtClean="0">
                <a:solidFill>
                  <a:srgbClr val="FF0000"/>
                </a:solidFill>
              </a:rPr>
              <a:t>（</a:t>
            </a:r>
            <a:r>
              <a:rPr lang="en-US" altLang="ja-JP" sz="1100" dirty="0" smtClean="0">
                <a:solidFill>
                  <a:srgbClr val="FF0000"/>
                </a:solidFill>
              </a:rPr>
              <a:t>100</a:t>
            </a:r>
            <a:r>
              <a:rPr lang="ja-JP" altLang="en-US" sz="1100" dirty="0" smtClean="0">
                <a:solidFill>
                  <a:srgbClr val="FF0000"/>
                </a:solidFill>
              </a:rPr>
              <a:t>文字程度で</a:t>
            </a:r>
            <a:r>
              <a:rPr lang="ja-JP" altLang="en-US" sz="1100" dirty="0">
                <a:solidFill>
                  <a:srgbClr val="FF0000"/>
                </a:solidFill>
              </a:rPr>
              <a:t>端的に</a:t>
            </a:r>
            <a:r>
              <a:rPr lang="ja-JP" altLang="en-US" sz="1100" dirty="0" smtClean="0">
                <a:solidFill>
                  <a:srgbClr val="FF0000"/>
                </a:solidFill>
              </a:rPr>
              <a:t>表現</a:t>
            </a:r>
            <a:r>
              <a:rPr lang="ja-JP" altLang="en-US" sz="1100" dirty="0">
                <a:solidFill>
                  <a:srgbClr val="FF0000"/>
                </a:solidFill>
              </a:rPr>
              <a:t>、フォント等変更禁止）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r>
              <a:rPr lang="ja-JP" altLang="en-US" sz="1100" dirty="0">
                <a:solidFill>
                  <a:srgbClr val="FF0000"/>
                </a:solidFill>
              </a:rPr>
              <a:t> ○○</a:t>
            </a:r>
            <a:r>
              <a:rPr lang="ja-JP" altLang="en-US" sz="1100" dirty="0" smtClean="0">
                <a:solidFill>
                  <a:srgbClr val="FF0000"/>
                </a:solidFill>
              </a:rPr>
              <a:t>○</a:t>
            </a:r>
            <a:endParaRPr lang="en-US" altLang="ja-JP" sz="1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/>
      </a:spPr>
      <a:bodyPr vertOverflow="overflow" horzOverflow="overflow"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3030</TotalTime>
  <Words>540</Words>
  <Application>Microsoft Office PowerPoint</Application>
  <PresentationFormat>画面に合わせる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Times New Roman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丸山 智裕</cp:lastModifiedBy>
  <cp:revision>50</cp:revision>
  <cp:lastPrinted>2023-12-15T04:09:39Z</cp:lastPrinted>
  <dcterms:created xsi:type="dcterms:W3CDTF">2019-10-08T01:20:11Z</dcterms:created>
  <dcterms:modified xsi:type="dcterms:W3CDTF">2023-12-15T04:09:49Z</dcterms:modified>
</cp:coreProperties>
</file>