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CCECFF"/>
    <a:srgbClr val="66FFFF"/>
    <a:srgbClr val="00FF00"/>
    <a:srgbClr val="99FF99"/>
    <a:srgbClr val="00CC00"/>
    <a:srgbClr val="77777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424" autoAdjust="0"/>
  </p:normalViewPr>
  <p:slideViewPr>
    <p:cSldViewPr snapToGrid="0">
      <p:cViewPr>
        <p:scale>
          <a:sx n="90" d="100"/>
          <a:sy n="90" d="100"/>
        </p:scale>
        <p:origin x="46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F71B1B-0379-46E3-B378-41871E88C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39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546F61-0BF6-4282-88F8-B75D6A587F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8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A4C3C5-F470-4CB2-B3D4-14D4FE3C09E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563" y="69850"/>
            <a:ext cx="6116637" cy="4233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8" y="4357688"/>
            <a:ext cx="6669087" cy="536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mtClean="0"/>
              <a:t>○ </a:t>
            </a:r>
            <a:r>
              <a:rPr lang="ja-JP" altLang="en-US" b="1" u="sng" smtClean="0">
                <a:solidFill>
                  <a:srgbClr val="CC0000"/>
                </a:solidFill>
              </a:rPr>
              <a:t>国土交通大臣表彰事業</a:t>
            </a:r>
            <a:r>
              <a:rPr lang="ja-JP" altLang="en-US" smtClean="0"/>
              <a:t>として、２００７年１２月に表彰された案件。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○ 部分①では、商品配送及び材料調達のためのトラック輸送に</a:t>
            </a:r>
            <a:r>
              <a:rPr lang="ja-JP" altLang="en-US" b="1" u="sng" smtClean="0">
                <a:solidFill>
                  <a:srgbClr val="CC0000"/>
                </a:solidFill>
              </a:rPr>
              <a:t>ミルクランシステム</a:t>
            </a:r>
            <a:r>
              <a:rPr lang="ja-JP" altLang="en-US" smtClean="0"/>
              <a:t>を</a:t>
            </a:r>
          </a:p>
          <a:p>
            <a:pPr eaLnBrk="1" hangingPunct="1"/>
            <a:r>
              <a:rPr lang="ja-JP" altLang="en-US" smtClean="0"/>
              <a:t>　 導入。部分②では香川（高松）～神戸の輸送を</a:t>
            </a:r>
            <a:r>
              <a:rPr lang="ja-JP" altLang="en-US" b="1" u="sng" smtClean="0">
                <a:solidFill>
                  <a:srgbClr val="CC0000"/>
                </a:solidFill>
              </a:rPr>
              <a:t>海上輸送にモーダルシフト</a:t>
            </a:r>
            <a:r>
              <a:rPr lang="ja-JP" altLang="en-US" smtClean="0"/>
              <a:t>。</a:t>
            </a:r>
          </a:p>
          <a:p>
            <a:pPr eaLnBrk="1" hangingPunct="1"/>
            <a:r>
              <a:rPr lang="ja-JP" altLang="en-US" smtClean="0"/>
              <a:t>　 部分③では、埼玉（越谷）～香川（高松）の輸送を</a:t>
            </a:r>
            <a:r>
              <a:rPr lang="ja-JP" altLang="en-US" b="1" u="sng" smtClean="0">
                <a:solidFill>
                  <a:srgbClr val="CC0000"/>
                </a:solidFill>
              </a:rPr>
              <a:t>鉄道輸送にモーダルシフト</a:t>
            </a:r>
            <a:r>
              <a:rPr lang="ja-JP" altLang="en-US" smtClean="0"/>
              <a:t>。</a:t>
            </a:r>
          </a:p>
          <a:p>
            <a:pPr eaLnBrk="1" hangingPunct="1"/>
            <a:r>
              <a:rPr lang="ja-JP" altLang="en-US" smtClean="0"/>
              <a:t>　 部分④では、材料の</a:t>
            </a:r>
            <a:r>
              <a:rPr lang="ja-JP" altLang="en-US" b="1" u="sng" smtClean="0">
                <a:solidFill>
                  <a:srgbClr val="CC0000"/>
                </a:solidFill>
              </a:rPr>
              <a:t>調達先を近距離の工場に変更</a:t>
            </a:r>
            <a:r>
              <a:rPr lang="ja-JP" altLang="en-US" smtClean="0"/>
              <a:t>し輸送距離を削減。</a:t>
            </a:r>
          </a:p>
          <a:p>
            <a:pPr eaLnBrk="1" hangingPunct="1"/>
            <a:r>
              <a:rPr lang="ja-JP" altLang="en-US" smtClean="0"/>
              <a:t>　 取組全体で</a:t>
            </a:r>
            <a:r>
              <a:rPr lang="ja-JP" altLang="en-US" b="1" u="sng" smtClean="0">
                <a:solidFill>
                  <a:srgbClr val="CC0000"/>
                </a:solidFill>
              </a:rPr>
              <a:t>２２５トン／年</a:t>
            </a:r>
            <a:r>
              <a:rPr lang="ja-JP" altLang="en-US" smtClean="0"/>
              <a:t>、</a:t>
            </a:r>
            <a:r>
              <a:rPr lang="ja-JP" altLang="en-US" b="1" u="sng" smtClean="0">
                <a:solidFill>
                  <a:srgbClr val="CC0000"/>
                </a:solidFill>
              </a:rPr>
              <a:t>６７％</a:t>
            </a:r>
            <a:r>
              <a:rPr lang="ja-JP" altLang="en-US" smtClean="0"/>
              <a:t>のＣＯ</a:t>
            </a:r>
            <a:r>
              <a:rPr lang="ja-JP" altLang="en-US" sz="1000" smtClean="0"/>
              <a:t>２</a:t>
            </a:r>
            <a:r>
              <a:rPr lang="ja-JP" altLang="en-US" smtClean="0"/>
              <a:t>排出量削減を達成。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○ しかし、最大の特徴は</a:t>
            </a:r>
            <a:r>
              <a:rPr lang="ja-JP" altLang="en-US" b="1" u="sng" smtClean="0">
                <a:solidFill>
                  <a:srgbClr val="CC0000"/>
                </a:solidFill>
              </a:rPr>
              <a:t>「買い手が取りに行く物流」</a:t>
            </a:r>
            <a:r>
              <a:rPr lang="ja-JP" altLang="en-US" smtClean="0"/>
              <a:t>というシステムを構築したこと。</a:t>
            </a:r>
          </a:p>
          <a:p>
            <a:pPr eaLnBrk="1" hangingPunct="1"/>
            <a:r>
              <a:rPr lang="ja-JP" altLang="en-US" smtClean="0"/>
              <a:t>　 買い手が輸送の手配をすることによって、今までは商品価格に含まれていた輸送費が分離され、</a:t>
            </a:r>
            <a:r>
              <a:rPr lang="ja-JP" altLang="en-US" b="1" u="sng" smtClean="0">
                <a:solidFill>
                  <a:srgbClr val="CC0000"/>
                </a:solidFill>
              </a:rPr>
              <a:t>買い手（荷主）の物流コスト削減に向けた意識改革</a:t>
            </a:r>
            <a:r>
              <a:rPr lang="ja-JP" altLang="en-US" smtClean="0"/>
              <a:t>が促される。荷主と物流事業者の連携というグリーン物流パートナーシップの理念を象徴する案件。</a:t>
            </a:r>
          </a:p>
        </p:txBody>
      </p:sp>
    </p:spTree>
    <p:extLst>
      <p:ext uri="{BB962C8B-B14F-4D97-AF65-F5344CB8AC3E}">
        <p14:creationId xmlns:p14="http://schemas.microsoft.com/office/powerpoint/2010/main" val="178051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236C1F-EDFC-46C1-ACDB-8BDD09AC3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4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7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9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906000" cy="6096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776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3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2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7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9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 flipV="1">
            <a:off x="0" y="549275"/>
            <a:ext cx="9906000" cy="74613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marL="900113" indent="-900113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ja-JP" altLang="ja-JP" sz="2400" b="1" smtClean="0">
              <a:solidFill>
                <a:schemeClr val="tx1"/>
              </a:solidFill>
              <a:latin typeface="Arial" panose="020B0604020202020204" pitchFamily="34" charset="0"/>
              <a:ea typeface="HG丸ｺﾞｼｯｸM-PRO" panose="020F0600000000000000" pitchFamily="50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7" name="Rectangle 107"/>
          <p:cNvSpPr>
            <a:spLocks noChangeArrowheads="1"/>
          </p:cNvSpPr>
          <p:nvPr/>
        </p:nvSpPr>
        <p:spPr bwMode="auto">
          <a:xfrm>
            <a:off x="-21034" y="164076"/>
            <a:ext cx="9906000" cy="41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事業名：</a:t>
            </a:r>
            <a:r>
              <a:rPr lang="ja-JP" alt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○○○○○○○○○○○○○○○○○○○○○○○○○○</a:t>
            </a:r>
            <a:endParaRPr lang="en-US" altLang="ja-JP" sz="16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57944" y="1784910"/>
            <a:ext cx="9748044" cy="3712299"/>
          </a:xfrm>
          <a:prstGeom prst="roundRect">
            <a:avLst>
              <a:gd name="adj" fmla="val 191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31" name="テキスト ボックス 345"/>
          <p:cNvSpPr txBox="1">
            <a:spLocks noChangeArrowheads="1"/>
          </p:cNvSpPr>
          <p:nvPr/>
        </p:nvSpPr>
        <p:spPr bwMode="auto">
          <a:xfrm>
            <a:off x="4274288" y="1724507"/>
            <a:ext cx="1052623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概要図</a:t>
            </a:r>
            <a:endParaRPr lang="ja-JP" altLang="en-US" sz="1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1913" y="744776"/>
            <a:ext cx="2591893" cy="945801"/>
          </a:xfrm>
          <a:prstGeom prst="roundRect">
            <a:avLst>
              <a:gd name="adj" fmla="val 539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2238" y="686953"/>
            <a:ext cx="941387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事業者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2714131" y="744776"/>
            <a:ext cx="7091857" cy="945801"/>
          </a:xfrm>
          <a:prstGeom prst="roundRect">
            <a:avLst>
              <a:gd name="adj" fmla="val 818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866091" y="650443"/>
            <a:ext cx="935038" cy="30777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事業概要</a:t>
            </a:r>
            <a:endParaRPr lang="ja-JP" altLang="en-US" sz="1400" dirty="0">
              <a:solidFill>
                <a:prstClr val="black"/>
              </a:solidFill>
              <a:latin typeface="+mj-ea"/>
              <a:ea typeface="+mj-ea"/>
              <a:cs typeface="ＭＳ Ｐゴシック" charset="0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70107" y="5557611"/>
            <a:ext cx="5591969" cy="1277143"/>
          </a:xfrm>
          <a:prstGeom prst="roundRect">
            <a:avLst>
              <a:gd name="adj" fmla="val 64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kumimoji="0" lang="en-US" altLang="ja-JP" kern="0" dirty="0" smtClean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 smtClean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 smtClean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22238" y="5497211"/>
            <a:ext cx="719137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特徴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5691982" y="5557612"/>
            <a:ext cx="4114006" cy="1277142"/>
          </a:xfrm>
          <a:prstGeom prst="roundRect">
            <a:avLst>
              <a:gd name="adj" fmla="val 4703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en-US" altLang="ja-JP" kern="0" dirty="0" smtClean="0">
                <a:solidFill>
                  <a:schemeClr val="tx1"/>
                </a:solidFill>
                <a:latin typeface="+mj-ea"/>
                <a:ea typeface="+mj-ea"/>
              </a:rPr>
              <a:t>CO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₂削減量：○</a:t>
            </a:r>
            <a:r>
              <a:rPr kumimoji="0" lang="en-US" altLang="ja-JP" kern="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○</a:t>
            </a:r>
            <a:r>
              <a:rPr kumimoji="0" lang="en-US" altLang="ja-JP" kern="0" dirty="0" smtClean="0">
                <a:solidFill>
                  <a:schemeClr val="tx1"/>
                </a:solidFill>
                <a:latin typeface="+mj-ea"/>
                <a:ea typeface="+mj-ea"/>
              </a:rPr>
              <a:t>t-CO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₂／年（○％）削減</a:t>
            </a:r>
            <a:endParaRPr kumimoji="0" lang="en-US" altLang="ja-JP" kern="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ドライバー運転時間：○○時間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／年（○％）</a:t>
            </a:r>
            <a:r>
              <a:rPr kumimoji="0" lang="ja-JP" altLang="en-US" kern="0" dirty="0" smtClean="0">
                <a:solidFill>
                  <a:schemeClr val="tx1"/>
                </a:solidFill>
                <a:latin typeface="+mj-ea"/>
                <a:ea typeface="+mj-ea"/>
              </a:rPr>
              <a:t>削減</a:t>
            </a:r>
            <a:endParaRPr kumimoji="0" lang="ja-JP" altLang="en-US" kern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14207" y="5497210"/>
            <a:ext cx="720725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51680" y="2713315"/>
            <a:ext cx="7725054" cy="17543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chemeClr val="tx1"/>
                </a:solidFill>
              </a:rPr>
              <a:t>本様式の記入にあたっては、経産省と国交省からプレスリリースされている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昨年度の受賞案件発表を参考に記入をお願いいたします。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令和元年度プレスリリース：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（国交省）</a:t>
            </a:r>
            <a:r>
              <a:rPr lang="en-US" altLang="ja-JP" sz="1800" dirty="0">
                <a:solidFill>
                  <a:schemeClr val="tx1"/>
                </a:solidFill>
              </a:rPr>
              <a:t>https://www.mlit.go.jp/report/press/content/001319275.pdf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（経産省）</a:t>
            </a:r>
            <a:r>
              <a:rPr lang="en-US" altLang="ja-JP" sz="1800" dirty="0">
                <a:solidFill>
                  <a:schemeClr val="tx1"/>
                </a:solidFill>
              </a:rPr>
              <a:t>https://</a:t>
            </a:r>
            <a:r>
              <a:rPr lang="en-US" altLang="ja-JP" sz="1800" dirty="0" smtClean="0">
                <a:solidFill>
                  <a:schemeClr val="tx1"/>
                </a:solidFill>
              </a:rPr>
              <a:t>www.meti.go.jp/press/2019/12/20191206002/20191206002.html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94" y="-788"/>
            <a:ext cx="119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令和２年度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345"/>
          <p:cNvSpPr txBox="1">
            <a:spLocks noChangeArrowheads="1"/>
          </p:cNvSpPr>
          <p:nvPr/>
        </p:nvSpPr>
        <p:spPr bwMode="auto">
          <a:xfrm>
            <a:off x="82062" y="1824551"/>
            <a:ext cx="994586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実施前</a:t>
            </a:r>
            <a:endParaRPr lang="ja-JP" altLang="en-US" sz="1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6" name="テキスト ボックス 345"/>
          <p:cNvSpPr txBox="1">
            <a:spLocks noChangeArrowheads="1"/>
          </p:cNvSpPr>
          <p:nvPr/>
        </p:nvSpPr>
        <p:spPr bwMode="auto">
          <a:xfrm>
            <a:off x="95086" y="3673827"/>
            <a:ext cx="968539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+mj-ea"/>
                <a:ea typeface="+mj-ea"/>
              </a:rPr>
              <a:t>実施後</a:t>
            </a:r>
            <a:endParaRPr lang="ja-JP" altLang="en-US" sz="16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31750" algn="ctr">
          <a:solidFill>
            <a:srgbClr val="FF0000"/>
          </a:solidFill>
          <a:round/>
          <a:headEnd/>
          <a:tailEnd/>
        </a:ln>
      </a:spPr>
      <a:bodyPr anchor="ctr"/>
      <a:lstStyle>
        <a:defPPr>
          <a:defRPr b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14940</TotalTime>
  <Words>315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Ｐ明朝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行政情報システム室</dc:creator>
  <cp:lastModifiedBy>Windows ユーザー</cp:lastModifiedBy>
  <cp:revision>676</cp:revision>
  <cp:lastPrinted>2019-11-28T22:55:00Z</cp:lastPrinted>
  <dcterms:created xsi:type="dcterms:W3CDTF">2003-12-18T11:10:36Z</dcterms:created>
  <dcterms:modified xsi:type="dcterms:W3CDTF">2020-06-10T01:09:52Z</dcterms:modified>
</cp:coreProperties>
</file>