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 id="2" name="観光庁加藤" initials="加藤" lastIdx="2" clrIdx="1">
    <p:extLst>
      <p:ext uri="{19B8F6BF-5375-455C-9EA6-DF929625EA0E}">
        <p15:presenceInfo xmlns:p15="http://schemas.microsoft.com/office/powerpoint/2012/main" userId="観光庁加藤" providerId="None"/>
      </p:ext>
    </p:extLst>
  </p:cmAuthor>
  <p:cmAuthor id="3" name="ㅤ" initials="ㅤ" lastIdx="2" clrIdx="2">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rgbClr val="00000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varScale="1">
        <p:scale>
          <a:sx n="67" d="100"/>
          <a:sy n="67" d="100"/>
        </p:scale>
        <p:origin x="1242" y="66"/>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t>2023/2/25</a:t>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スライド イメージ プレースホルダ 1"/>
          <p:cNvSpPr>
            <a:spLocks noGrp="1" noRot="1" noChangeAspect="1"/>
          </p:cNvSpPr>
          <p:nvPr>
            <p:ph type="sldImg"/>
          </p:nvPr>
        </p:nvSpPr>
        <p:spPr>
          <a:xfrm>
            <a:off x="5440363" y="360363"/>
            <a:ext cx="2587625" cy="1792287"/>
          </a:xfrm>
        </p:spPr>
      </p:sp>
      <p:sp>
        <p:nvSpPr>
          <p:cNvPr id="1146" name="ノート プレースホルダ 2"/>
          <p:cNvSpPr>
            <a:spLocks noGrp="1"/>
          </p:cNvSpPr>
          <p:nvPr>
            <p:ph type="body" idx="1"/>
          </p:nvPr>
        </p:nvSpPr>
        <p:spPr/>
        <p:txBody>
          <a:bodyPr>
            <a:normAutofit/>
          </a:bodyPr>
          <a:lstStyle/>
          <a:p>
            <a:endParaRPr kumimoji="1" lang="ja-JP" altLang="en-US" dirty="0"/>
          </a:p>
        </p:txBody>
      </p:sp>
      <p:sp>
        <p:nvSpPr>
          <p:cNvPr id="1147" name="スライド番号プレースホルダ 3"/>
          <p:cNvSpPr>
            <a:spLocks noGrp="1"/>
          </p:cNvSpPr>
          <p:nvPr>
            <p:ph type="sldNum" sz="quarter" idx="10"/>
          </p:nvPr>
        </p:nvSpPr>
        <p:spPr/>
        <p:txBody>
          <a:bodyPr/>
          <a:lstStyle/>
          <a:p>
            <a:pPr defTabSz="914245">
              <a:defRPr/>
            </a:pPr>
            <a:fld id="{9247A257-4C07-4AB6-BC31-F377782D84F4}" type="slidenum">
              <a:rPr lang="ja-JP" altLang="en-US">
                <a:solidFill>
                  <a:prstClr val="black"/>
                </a:solidFill>
                <a:latin typeface="游ゴシック"/>
                <a:ea typeface="游ゴシック" panose="020B0400000000000000" pitchFamily="50" charset="-128"/>
              </a:rPr>
              <a:pPr defTabSz="914245">
                <a:defRPr/>
              </a:pPr>
              <a:t>1</a:t>
            </a:fld>
            <a:endParaRPr lang="ja-JP" altLang="en-US" dirty="0">
              <a:solidFill>
                <a:prstClr val="black"/>
              </a:solidFill>
              <a:latin typeface="游ゴシック"/>
              <a:ea typeface="游ゴシック" panose="020B0400000000000000" pitchFamily="50" charset="-128"/>
            </a:endParaRPr>
          </a:p>
        </p:txBody>
      </p:sp>
    </p:spTree>
    <p:extLst>
      <p:ext uri="{BB962C8B-B14F-4D97-AF65-F5344CB8AC3E}">
        <p14:creationId xmlns:p14="http://schemas.microsoft.com/office/powerpoint/2010/main" val="177379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p>
        </p:txBody>
      </p:sp>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8"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9"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50"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4"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1"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3"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4" name="テキスト ボックス 96">
            <a:extLst>
              <a:ext uri="{FF2B5EF4-FFF2-40B4-BE49-F238E27FC236}">
                <a16:creationId xmlns:a16="http://schemas.microsoft.com/office/drawing/2014/main" id="{C4681E75-1B5B-4E45-93C1-DFE34BFF9C2A}"/>
              </a:ext>
            </a:extLst>
          </p:cNvPr>
          <p:cNvSpPr txBox="1"/>
          <p:nvPr userDrawn="1"/>
        </p:nvSpPr>
        <p:spPr>
          <a:xfrm>
            <a:off x="8491992" y="4352"/>
            <a:ext cx="1399493" cy="307777"/>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700" dirty="0" smtClean="0">
                <a:latin typeface="BIZ UDPゴシック" panose="020B0400000000000000" pitchFamily="50" charset="-128"/>
                <a:ea typeface="BIZ UDPゴシック" panose="020B0400000000000000" pitchFamily="50" charset="-128"/>
              </a:rPr>
              <a:t>サステナブルな観光に資する</a:t>
            </a:r>
            <a:endParaRPr kumimoji="1" lang="en-US" altLang="ja-JP" sz="700" dirty="0" smtClean="0">
              <a:latin typeface="BIZ UDPゴシック" panose="020B0400000000000000" pitchFamily="50" charset="-128"/>
              <a:ea typeface="BIZ UDPゴシック" panose="020B0400000000000000" pitchFamily="50" charset="-128"/>
            </a:endParaRPr>
          </a:p>
          <a:p>
            <a:pPr algn="ctr"/>
            <a:r>
              <a:rPr kumimoji="1" lang="ja-JP" altLang="en-US" sz="700" dirty="0" smtClean="0">
                <a:latin typeface="BIZ UDPゴシック" panose="020B0400000000000000" pitchFamily="50" charset="-128"/>
                <a:ea typeface="BIZ UDPゴシック" panose="020B0400000000000000" pitchFamily="50" charset="-128"/>
              </a:rPr>
              <a:t>好循環の仕組づくりモデル事業</a:t>
            </a:r>
            <a:endParaRPr kumimoji="1" lang="en-US" altLang="ja-JP" sz="7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正方形/長方形 2"/>
          <p:cNvSpPr>
            <a:spLocks noChangeArrowheads="1"/>
          </p:cNvSpPr>
          <p:nvPr/>
        </p:nvSpPr>
        <p:spPr>
          <a:xfrm>
            <a:off x="0" y="-1"/>
            <a:ext cx="8374743" cy="393051"/>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b="1" kern="0" dirty="0">
                <a:latin typeface="BIZ UDPゴシック" panose="020B0400000000000000" pitchFamily="50" charset="-128"/>
                <a:ea typeface="BIZ UDPゴシック" panose="020B0400000000000000" pitchFamily="50" charset="-128"/>
              </a:rPr>
              <a:t>　 </a:t>
            </a:r>
            <a:r>
              <a:rPr lang="ja-JP" altLang="en-US" sz="2400" b="1" kern="0" dirty="0">
                <a:solidFill>
                  <a:srgbClr val="0070C0"/>
                </a:solidFill>
                <a:latin typeface="BIZ UDPゴシック" panose="020B0400000000000000" pitchFamily="50" charset="-128"/>
                <a:ea typeface="BIZ UDPゴシック" panose="020B0400000000000000" pitchFamily="50" charset="-128"/>
              </a:rPr>
              <a:t>実証事業名</a:t>
            </a:r>
            <a:r>
              <a:rPr lang="ja-JP" altLang="en-US" sz="2400" b="1" kern="0" dirty="0">
                <a:latin typeface="BIZ UDPゴシック" panose="020B0400000000000000" pitchFamily="50" charset="-128"/>
                <a:ea typeface="BIZ UDPゴシック" panose="020B0400000000000000" pitchFamily="50" charset="-128"/>
              </a:rPr>
              <a:t>（</a:t>
            </a:r>
            <a:r>
              <a:rPr lang="ja-JP" altLang="en-US" sz="2400" b="1" kern="0" dirty="0">
                <a:solidFill>
                  <a:srgbClr val="0070C0"/>
                </a:solidFill>
                <a:latin typeface="BIZ UDPゴシック" panose="020B0400000000000000" pitchFamily="50" charset="-128"/>
                <a:ea typeface="BIZ UDPゴシック" panose="020B0400000000000000" pitchFamily="50" charset="-128"/>
              </a:rPr>
              <a:t>申請団体名</a:t>
            </a:r>
            <a:r>
              <a:rPr lang="ja-JP" altLang="en-US" sz="2400" b="1" kern="0" dirty="0">
                <a:latin typeface="BIZ UDPゴシック" panose="020B0400000000000000" pitchFamily="50" charset="-128"/>
                <a:ea typeface="BIZ UDPゴシック" panose="020B0400000000000000" pitchFamily="50" charset="-128"/>
              </a:rPr>
              <a:t>）</a:t>
            </a:r>
          </a:p>
        </p:txBody>
      </p:sp>
      <p:sp>
        <p:nvSpPr>
          <p:cNvPr id="1131" name="テキスト ボックス 7"/>
          <p:cNvSpPr txBox="1"/>
          <p:nvPr/>
        </p:nvSpPr>
        <p:spPr>
          <a:xfrm>
            <a:off x="-61252" y="-380508"/>
            <a:ext cx="792509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a:t>
            </a:r>
            <a:r>
              <a:rPr lang="ja-JP" altLang="en-US" sz="900" dirty="0" smtClean="0">
                <a:latin typeface="BIZ UDPゴシック" panose="020B0400000000000000" pitchFamily="50" charset="-128"/>
                <a:ea typeface="BIZ UDPゴシック" panose="020B0400000000000000" pitchFamily="50" charset="-128"/>
              </a:rPr>
              <a:t>、黒字で記載</a:t>
            </a:r>
            <a:r>
              <a:rPr lang="ja-JP" altLang="en-US" sz="900" dirty="0">
                <a:latin typeface="BIZ UDPゴシック" panose="020B0400000000000000" pitchFamily="50" charset="-128"/>
                <a:ea typeface="BIZ UDPゴシック" panose="020B0400000000000000" pitchFamily="50" charset="-128"/>
              </a:rPr>
              <a:t>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1134" name="字幕 2"/>
          <p:cNvSpPr txBox="1"/>
          <p:nvPr/>
        </p:nvSpPr>
        <p:spPr>
          <a:xfrm>
            <a:off x="12505" y="524070"/>
            <a:ext cx="2635250"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＜実証事業の概要等＞</a:t>
            </a:r>
            <a:endParaRPr lang="en-US" altLang="ja-JP" sz="1300" b="1" kern="0" dirty="0">
              <a:latin typeface="BIZ UDPゴシック" panose="020B0400000000000000" pitchFamily="50" charset="-128"/>
              <a:ea typeface="BIZ UDPゴシック" panose="020B0400000000000000" pitchFamily="50" charset="-128"/>
            </a:endParaRPr>
          </a:p>
        </p:txBody>
      </p:sp>
      <p:graphicFrame>
        <p:nvGraphicFramePr>
          <p:cNvPr id="1135" name="表 3"/>
          <p:cNvGraphicFramePr>
            <a:graphicFrameLocks noGrp="1"/>
          </p:cNvGraphicFramePr>
          <p:nvPr>
            <p:extLst>
              <p:ext uri="{D42A27DB-BD31-4B8C-83A1-F6EECF244321}">
                <p14:modId xmlns:p14="http://schemas.microsoft.com/office/powerpoint/2010/main" val="2819288338"/>
              </p:ext>
            </p:extLst>
          </p:nvPr>
        </p:nvGraphicFramePr>
        <p:xfrm>
          <a:off x="5151591" y="849480"/>
          <a:ext cx="4680000" cy="1980000"/>
        </p:xfrm>
        <a:graphic>
          <a:graphicData uri="http://schemas.openxmlformats.org/drawingml/2006/table">
            <a:tbl>
              <a:tblPr firstRow="1" bandRow="1">
                <a:tableStyleId>{BDBED569-4797-4DF1-A0F4-6AAB3CD982D8}</a:tableStyleId>
              </a:tblPr>
              <a:tblGrid>
                <a:gridCol w="4680000">
                  <a:extLst>
                    <a:ext uri="{9D8B030D-6E8A-4147-A177-3AD203B41FA5}">
                      <a16:colId xmlns:a16="http://schemas.microsoft.com/office/drawing/2014/main" val="20000"/>
                    </a:ext>
                  </a:extLst>
                </a:gridCol>
              </a:tblGrid>
              <a:tr h="270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smtClean="0">
                          <a:solidFill>
                            <a:schemeClr val="tx1"/>
                          </a:solidFill>
                          <a:latin typeface="BIZ UDPゴシック" panose="020B0400000000000000" pitchFamily="50" charset="-128"/>
                          <a:ea typeface="BIZ UDPゴシック" panose="020B0400000000000000" pitchFamily="50" charset="-128"/>
                        </a:rPr>
                        <a:t>サステナブルな観光コンテンツの造成等</a:t>
                      </a: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709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「４</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１</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サステナブルな観光コンテンツ等の造成・提供（販売）の具体内容」を抜粋し記載してください。</a:t>
                      </a: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4788163"/>
                  </a:ext>
                </a:extLst>
              </a:tr>
            </a:tbl>
          </a:graphicData>
        </a:graphic>
      </p:graphicFrame>
      <p:graphicFrame>
        <p:nvGraphicFramePr>
          <p:cNvPr id="1136" name="表 3"/>
          <p:cNvGraphicFramePr>
            <a:graphicFrameLocks noGrp="1"/>
          </p:cNvGraphicFramePr>
          <p:nvPr>
            <p:extLst>
              <p:ext uri="{D42A27DB-BD31-4B8C-83A1-F6EECF244321}">
                <p14:modId xmlns:p14="http://schemas.microsoft.com/office/powerpoint/2010/main" val="454556549"/>
              </p:ext>
            </p:extLst>
          </p:nvPr>
        </p:nvGraphicFramePr>
        <p:xfrm>
          <a:off x="76038" y="849480"/>
          <a:ext cx="5031004" cy="5984422"/>
        </p:xfrm>
        <a:graphic>
          <a:graphicData uri="http://schemas.openxmlformats.org/drawingml/2006/table">
            <a:tbl>
              <a:tblPr firstRow="1" bandRow="1">
                <a:tableStyleId>{5C22544A-7EE6-4342-B048-85BDC9FD1C3A}</a:tableStyleId>
              </a:tblPr>
              <a:tblGrid>
                <a:gridCol w="495381">
                  <a:extLst>
                    <a:ext uri="{9D8B030D-6E8A-4147-A177-3AD203B41FA5}">
                      <a16:colId xmlns:a16="http://schemas.microsoft.com/office/drawing/2014/main" val="20000"/>
                    </a:ext>
                  </a:extLst>
                </a:gridCol>
                <a:gridCol w="495381">
                  <a:extLst>
                    <a:ext uri="{9D8B030D-6E8A-4147-A177-3AD203B41FA5}">
                      <a16:colId xmlns:a16="http://schemas.microsoft.com/office/drawing/2014/main" val="1057981874"/>
                    </a:ext>
                  </a:extLst>
                </a:gridCol>
                <a:gridCol w="2525486">
                  <a:extLst>
                    <a:ext uri="{9D8B030D-6E8A-4147-A177-3AD203B41FA5}">
                      <a16:colId xmlns:a16="http://schemas.microsoft.com/office/drawing/2014/main" val="20001"/>
                    </a:ext>
                  </a:extLst>
                </a:gridCol>
                <a:gridCol w="1514756">
                  <a:extLst>
                    <a:ext uri="{9D8B030D-6E8A-4147-A177-3AD203B41FA5}">
                      <a16:colId xmlns:a16="http://schemas.microsoft.com/office/drawing/2014/main" val="1331140748"/>
                    </a:ext>
                  </a:extLst>
                </a:gridCol>
              </a:tblGrid>
              <a:tr h="273926">
                <a:tc gridSpan="2">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記載欄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kumimoji="1" lang="ja-JP" altLang="en-US"/>
                    </a:p>
                  </a:txBody>
                  <a:tcPr/>
                </a:tc>
                <a:extLst>
                  <a:ext uri="{0D108BD9-81ED-4DB2-BD59-A6C34878D82A}">
                    <a16:rowId xmlns:a16="http://schemas.microsoft.com/office/drawing/2014/main" val="10000"/>
                  </a:ext>
                </a:extLst>
              </a:tr>
              <a:tr h="2925686">
                <a:tc gridSpan="2">
                  <a:txBody>
                    <a:bodyPr/>
                    <a:lstStyle/>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事業概要</a:t>
                      </a:r>
                      <a:endPar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「３</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１</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事業の目的と概要</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」から記載してください。</a:t>
                      </a: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smtClean="0">
                          <a:solidFill>
                            <a:srgbClr val="0070C0"/>
                          </a:solidFill>
                          <a:latin typeface="BIZ UDPゴシック" panose="020B0400000000000000" pitchFamily="50" charset="-128"/>
                          <a:ea typeface="BIZ UDPゴシック" panose="020B0400000000000000" pitchFamily="50" charset="-128"/>
                        </a:rPr>
                        <a:t>事業のイメージがわかる画像を添付してください。</a:t>
                      </a:r>
                      <a:endParaRPr lang="en-US" altLang="ja-JP" sz="1050" b="1" dirty="0" smtClean="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smtClean="0">
                          <a:solidFill>
                            <a:srgbClr val="0070C0"/>
                          </a:solidFill>
                          <a:latin typeface="BIZ UDPゴシック" panose="020B0400000000000000" pitchFamily="50" charset="-128"/>
                          <a:ea typeface="BIZ UDPゴシック" panose="020B0400000000000000" pitchFamily="50" charset="-128"/>
                        </a:rPr>
                        <a:t>なお画像については公表を前提とした公表可能な画像を添付してください。</a:t>
                      </a:r>
                      <a:endParaRPr lang="en-US" altLang="ja-JP" sz="1050" dirty="0" smtClean="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79269">
                <a:tc gridSpan="2">
                  <a:txBody>
                    <a:bodyPr/>
                    <a:lstStyle/>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実施体制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代表主体名</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代表主体以外の事業者名</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をそれぞれ記載してください。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2"/>
                  </a:ext>
                </a:extLst>
              </a:tr>
              <a:tr h="483325">
                <a:tc gridSpan="2">
                  <a:txBody>
                    <a:bodyPr/>
                    <a:lstStyle/>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活用予定の</a:t>
                      </a:r>
                      <a:endParaRPr kumimoji="1" lang="en-US" altLang="ja-JP" sz="1200" b="1" spc="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地域資源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「３</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２</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活用を予定している地域資源」から記載してください。</a:t>
                      </a: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810911">
                <a:tc rowSpan="2">
                  <a:txBody>
                    <a:bodyPr/>
                    <a:lstStyle/>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事業目標</a:t>
                      </a:r>
                      <a:endParaRPr kumimoji="1" lang="en-US" altLang="ja-JP" sz="1200" b="1" dirty="0" smtClean="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200" b="1" dirty="0" smtClean="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事業方針</a:t>
                      </a:r>
                      <a:endPar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実証期間</a:t>
                      </a:r>
                      <a:endPar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「８</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１</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実証事業の計画」から実証期間内のゴールを記載してください。</a:t>
                      </a:r>
                      <a:endParaRPr kumimoji="1" lang="en-US" altLang="ja-JP" sz="1050" dirty="0" smtClean="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4"/>
                  </a:ext>
                </a:extLst>
              </a:tr>
              <a:tr h="810911">
                <a:tc vMerge="1">
                  <a:txBody>
                    <a:bodyPr/>
                    <a:lstStyle/>
                    <a:p>
                      <a:endParaRPr kumimoji="1" lang="ja-JP" altLang="en-US"/>
                    </a:p>
                  </a:txBody>
                  <a:tcPr/>
                </a:tc>
                <a:tc>
                  <a:txBody>
                    <a:bodyPr/>
                    <a:lstStyle/>
                    <a:p>
                      <a:pPr algn="ctr"/>
                      <a:r>
                        <a:rPr kumimoji="1" lang="en-US" altLang="ja-JP" sz="1200" b="1" dirty="0" smtClean="0">
                          <a:solidFill>
                            <a:sysClr val="windowText" lastClr="000000"/>
                          </a:solidFill>
                          <a:latin typeface="BIZ UDPゴシック" panose="020B0400000000000000" pitchFamily="50" charset="-128"/>
                          <a:ea typeface="BIZ UDPゴシック" panose="020B0400000000000000" pitchFamily="50" charset="-128"/>
                        </a:rPr>
                        <a:t>R</a:t>
                      </a: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６年度以降</a:t>
                      </a:r>
                      <a:endPar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「８</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２</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実証事業終了後（令和６年度以降）の事業方針・計画」から事業方針・ゴールを記載してください。</a:t>
                      </a:r>
                      <a:endParaRPr kumimoji="1" lang="en-US" altLang="ja-JP" sz="1050" dirty="0" smtClean="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624562876"/>
                  </a:ext>
                </a:extLst>
              </a:tr>
            </a:tbl>
          </a:graphicData>
        </a:graphic>
      </p:graphicFrame>
      <p:sp>
        <p:nvSpPr>
          <p:cNvPr id="1143" name="字幕 2"/>
          <p:cNvSpPr txBox="1"/>
          <p:nvPr/>
        </p:nvSpPr>
        <p:spPr>
          <a:xfrm>
            <a:off x="5107041" y="524070"/>
            <a:ext cx="2290537"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＜具体的な事業内容＞</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12" name="正方形/長方形 2"/>
          <p:cNvSpPr>
            <a:spLocks noChangeArrowheads="1"/>
          </p:cNvSpPr>
          <p:nvPr/>
        </p:nvSpPr>
        <p:spPr>
          <a:xfrm>
            <a:off x="7397579" y="511140"/>
            <a:ext cx="2392688" cy="321396"/>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実施地域：</a:t>
            </a:r>
            <a:r>
              <a:rPr lang="ja-JP" altLang="en-US" sz="1050" b="1" kern="0" dirty="0">
                <a:solidFill>
                  <a:srgbClr val="0070C0"/>
                </a:solidFill>
                <a:latin typeface="BIZ UDPゴシック" panose="020B0400000000000000" pitchFamily="50" charset="-128"/>
                <a:ea typeface="BIZ UDPゴシック" panose="020B0400000000000000" pitchFamily="50" charset="-128"/>
              </a:rPr>
              <a:t>○○県●●</a:t>
            </a:r>
            <a:r>
              <a:rPr lang="ja-JP" altLang="en-US" sz="1050" b="1" kern="0" dirty="0" smtClean="0">
                <a:solidFill>
                  <a:srgbClr val="0070C0"/>
                </a:solidFill>
                <a:latin typeface="BIZ UDPゴシック" panose="020B0400000000000000" pitchFamily="50" charset="-128"/>
                <a:ea typeface="BIZ UDPゴシック" panose="020B0400000000000000" pitchFamily="50" charset="-128"/>
              </a:rPr>
              <a:t>市（代表地域）</a:t>
            </a:r>
            <a:endParaRPr lang="ja-JP" altLang="en-US" sz="1050" b="1" kern="0" dirty="0">
              <a:latin typeface="BIZ UDPゴシック" panose="020B0400000000000000" pitchFamily="50" charset="-128"/>
              <a:ea typeface="BIZ UDPゴシック" panose="020B0400000000000000" pitchFamily="50" charset="-128"/>
            </a:endParaRPr>
          </a:p>
        </p:txBody>
      </p:sp>
      <p:graphicFrame>
        <p:nvGraphicFramePr>
          <p:cNvPr id="14" name="表 3"/>
          <p:cNvGraphicFramePr>
            <a:graphicFrameLocks noGrp="1"/>
          </p:cNvGraphicFramePr>
          <p:nvPr>
            <p:extLst>
              <p:ext uri="{D42A27DB-BD31-4B8C-83A1-F6EECF244321}">
                <p14:modId xmlns:p14="http://schemas.microsoft.com/office/powerpoint/2010/main" val="4270011685"/>
              </p:ext>
            </p:extLst>
          </p:nvPr>
        </p:nvGraphicFramePr>
        <p:xfrm>
          <a:off x="5159510" y="2847973"/>
          <a:ext cx="4680000" cy="1980000"/>
        </p:xfrm>
        <a:graphic>
          <a:graphicData uri="http://schemas.openxmlformats.org/drawingml/2006/table">
            <a:tbl>
              <a:tblPr firstRow="1" bandRow="1">
                <a:tableStyleId>{BDBED569-4797-4DF1-A0F4-6AAB3CD982D8}</a:tableStyleId>
              </a:tblPr>
              <a:tblGrid>
                <a:gridCol w="4680000">
                  <a:extLst>
                    <a:ext uri="{9D8B030D-6E8A-4147-A177-3AD203B41FA5}">
                      <a16:colId xmlns:a16="http://schemas.microsoft.com/office/drawing/2014/main" val="20000"/>
                    </a:ext>
                  </a:extLst>
                </a:gridCol>
              </a:tblGrid>
              <a:tr h="270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smtClean="0">
                          <a:solidFill>
                            <a:schemeClr val="tx1"/>
                          </a:solidFill>
                          <a:latin typeface="BIZ UDPゴシック" panose="020B0400000000000000" pitchFamily="50" charset="-128"/>
                          <a:ea typeface="BIZ UDPゴシック" panose="020B0400000000000000" pitchFamily="50" charset="-128"/>
                        </a:rPr>
                        <a:t>好循環の仕組みづくり</a:t>
                      </a: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709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「４</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２</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好循環の仕組みづくりの具体内容」を抜粋し記載してください。</a:t>
                      </a: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4788163"/>
                  </a:ext>
                </a:extLst>
              </a:tr>
            </a:tbl>
          </a:graphicData>
        </a:graphic>
      </p:graphicFrame>
      <p:graphicFrame>
        <p:nvGraphicFramePr>
          <p:cNvPr id="15" name="表 3"/>
          <p:cNvGraphicFramePr>
            <a:graphicFrameLocks noGrp="1"/>
          </p:cNvGraphicFramePr>
          <p:nvPr>
            <p:extLst>
              <p:ext uri="{D42A27DB-BD31-4B8C-83A1-F6EECF244321}">
                <p14:modId xmlns:p14="http://schemas.microsoft.com/office/powerpoint/2010/main" val="3951270345"/>
              </p:ext>
            </p:extLst>
          </p:nvPr>
        </p:nvGraphicFramePr>
        <p:xfrm>
          <a:off x="5164654" y="4850347"/>
          <a:ext cx="4680000" cy="1980000"/>
        </p:xfrm>
        <a:graphic>
          <a:graphicData uri="http://schemas.openxmlformats.org/drawingml/2006/table">
            <a:tbl>
              <a:tblPr firstRow="1" bandRow="1">
                <a:tableStyleId>{BDBED569-4797-4DF1-A0F4-6AAB3CD982D8}</a:tableStyleId>
              </a:tblPr>
              <a:tblGrid>
                <a:gridCol w="4680000">
                  <a:extLst>
                    <a:ext uri="{9D8B030D-6E8A-4147-A177-3AD203B41FA5}">
                      <a16:colId xmlns:a16="http://schemas.microsoft.com/office/drawing/2014/main" val="20000"/>
                    </a:ext>
                  </a:extLst>
                </a:gridCol>
              </a:tblGrid>
              <a:tr h="270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smtClean="0">
                          <a:solidFill>
                            <a:schemeClr val="tx1"/>
                          </a:solidFill>
                          <a:latin typeface="BIZ UDPゴシック" panose="020B0400000000000000" pitchFamily="50" charset="-128"/>
                          <a:ea typeface="BIZ UDPゴシック" panose="020B0400000000000000" pitchFamily="50" charset="-128"/>
                        </a:rPr>
                        <a:t>受入体制強化</a:t>
                      </a: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709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「４</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３</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受入体制強化の具体内容」のそれぞれを抜粋し記載してください。</a:t>
                      </a: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4788163"/>
                  </a:ext>
                </a:extLst>
              </a:tr>
            </a:tbl>
          </a:graphicData>
        </a:graphic>
      </p:graphicFrame>
    </p:spTree>
    <p:extLst>
      <p:ext uri="{BB962C8B-B14F-4D97-AF65-F5344CB8AC3E}">
        <p14:creationId xmlns:p14="http://schemas.microsoft.com/office/powerpoint/2010/main" val="244410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344</Words>
  <Application>Microsoft Office PowerPoint</Application>
  <PresentationFormat>A4 210 x 297 mm</PresentationFormat>
  <Paragraphs>33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HGP創英角ｺﾞｼｯｸUB</vt:lpstr>
      <vt:lpstr>ＭＳ Ｐゴシック</vt:lpstr>
      <vt:lpstr>游ゴシック</vt:lpstr>
      <vt:lpstr>Arial</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水口　 晋太朗</dc:creator>
  <cp:lastModifiedBy>水口　 晋太朗</cp:lastModifiedBy>
  <cp:revision>10</cp:revision>
  <cp:lastPrinted>2023-02-07T08:41:08Z</cp:lastPrinted>
  <dcterms:created xsi:type="dcterms:W3CDTF">2020-11-27T08:07:22Z</dcterms:created>
  <dcterms:modified xsi:type="dcterms:W3CDTF">2023-02-25T14:14:42Z</dcterms:modified>
</cp:coreProperties>
</file>